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96" r:id="rId3"/>
    <p:sldId id="297" r:id="rId4"/>
    <p:sldId id="298" r:id="rId5"/>
    <p:sldId id="299" r:id="rId6"/>
    <p:sldId id="30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A8EDBE-2379-47F0-8E62-CB50AE282D26}" type="datetimeFigureOut">
              <a:rPr lang="en-US" smtClean="0"/>
              <a:t>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E811A9-E4E6-4D74-9BC7-0C949285E3C9}" type="slidenum">
              <a:rPr lang="en-US" smtClean="0"/>
              <a:t>‹#›</a:t>
            </a:fld>
            <a:endParaRPr lang="en-US"/>
          </a:p>
        </p:txBody>
      </p:sp>
    </p:spTree>
    <p:extLst>
      <p:ext uri="{BB962C8B-B14F-4D97-AF65-F5344CB8AC3E}">
        <p14:creationId xmlns:p14="http://schemas.microsoft.com/office/powerpoint/2010/main" val="1088464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19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20</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21</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23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26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44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48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17</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18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4144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969071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4006381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780084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769C84-789A-4000-B37A-D55A59139E01}"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26024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769C84-789A-4000-B37A-D55A59139E01}" type="datetimeFigureOut">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968642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769C84-789A-4000-B37A-D55A59139E01}" type="datetimeFigureOut">
              <a:rPr lang="en-US" smtClean="0"/>
              <a:t>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373982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769C84-789A-4000-B37A-D55A59139E01}" type="datetimeFigureOut">
              <a:rPr lang="en-US" smtClean="0"/>
              <a:t>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581975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69C84-789A-4000-B37A-D55A59139E01}" type="datetimeFigureOut">
              <a:rPr lang="en-US" smtClean="0"/>
              <a:t>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494178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69C84-789A-4000-B37A-D55A59139E01}" type="datetimeFigureOut">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704435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69C84-789A-4000-B37A-D55A59139E01}" type="datetimeFigureOut">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387659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69C84-789A-4000-B37A-D55A59139E01}" type="datetimeFigureOut">
              <a:rPr lang="en-US" smtClean="0"/>
              <a:t>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4BB91-61FE-4585-BD27-4C500AB9CEF0}" type="slidenum">
              <a:rPr lang="en-US" smtClean="0"/>
              <a:t>‹#›</a:t>
            </a:fld>
            <a:endParaRPr lang="en-US"/>
          </a:p>
        </p:txBody>
      </p:sp>
    </p:spTree>
    <p:extLst>
      <p:ext uri="{BB962C8B-B14F-4D97-AF65-F5344CB8AC3E}">
        <p14:creationId xmlns:p14="http://schemas.microsoft.com/office/powerpoint/2010/main" val="421314977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7126956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4724400" cy="4876800"/>
          </a:xfrm>
        </p:spPr>
        <p:txBody>
          <a:bodyPr>
            <a:noAutofit/>
          </a:bodyPr>
          <a:lstStyle/>
          <a:p>
            <a:r>
              <a:rPr lang="en-US" sz="3600" i="1" dirty="0" smtClean="0"/>
              <a:t>"Now the serpent was more </a:t>
            </a:r>
            <a:r>
              <a:rPr lang="en-US" sz="3600" i="1" dirty="0" err="1" smtClean="0"/>
              <a:t>subtile</a:t>
            </a:r>
            <a:r>
              <a:rPr lang="en-US" sz="3600" i="1" dirty="0" smtClean="0"/>
              <a:t> than any beast of the field which the Lord God had made. And he said unto the woman, Yea, hath God said, Ye shall not eat of every tree of the garden?" (Gen. 3:1)</a:t>
            </a:r>
            <a:r>
              <a:rPr lang="en-US" sz="3600" dirty="0" smtClean="0"/>
              <a:t/>
            </a:r>
            <a:br>
              <a:rPr lang="en-US" sz="3600" dirty="0" smtClean="0"/>
            </a:br>
            <a:endParaRPr lang="en-US" sz="3600" dirty="0"/>
          </a:p>
        </p:txBody>
      </p:sp>
      <p:pic>
        <p:nvPicPr>
          <p:cNvPr id="4" name="Picture 2" descr="http://www.ellenwhite.info/images/chapt-illus/PP/RH-EveTemptation2.jpg"/>
          <p:cNvPicPr>
            <a:picLocks noChangeAspect="1" noChangeArrowheads="1"/>
          </p:cNvPicPr>
          <p:nvPr/>
        </p:nvPicPr>
        <p:blipFill>
          <a:blip r:embed="rId2" cstate="print"/>
          <a:srcRect/>
          <a:stretch>
            <a:fillRect/>
          </a:stretch>
        </p:blipFill>
        <p:spPr bwMode="auto">
          <a:xfrm>
            <a:off x="4953000" y="304800"/>
            <a:ext cx="3999007" cy="5105400"/>
          </a:xfrm>
          <a:prstGeom prst="rect">
            <a:avLst/>
          </a:prstGeom>
          <a:noFill/>
        </p:spPr>
      </p:pic>
    </p:spTree>
    <p:extLst>
      <p:ext uri="{BB962C8B-B14F-4D97-AF65-F5344CB8AC3E}">
        <p14:creationId xmlns:p14="http://schemas.microsoft.com/office/powerpoint/2010/main" val="393541224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mailandfemail.com/wp-content/uploads/2012/03/forbidden-fruit.jpg"/>
          <p:cNvPicPr>
            <a:picLocks noChangeAspect="1" noChangeArrowheads="1"/>
          </p:cNvPicPr>
          <p:nvPr/>
        </p:nvPicPr>
        <p:blipFill>
          <a:blip r:embed="rId2" cstate="print"/>
          <a:srcRect/>
          <a:stretch>
            <a:fillRect/>
          </a:stretch>
        </p:blipFill>
        <p:spPr bwMode="auto">
          <a:xfrm>
            <a:off x="-457200" y="-1447800"/>
            <a:ext cx="9601200" cy="8608469"/>
          </a:xfrm>
          <a:prstGeom prst="rect">
            <a:avLst/>
          </a:prstGeom>
          <a:noFill/>
        </p:spPr>
      </p:pic>
      <p:sp>
        <p:nvSpPr>
          <p:cNvPr id="3" name="Title 2"/>
          <p:cNvSpPr>
            <a:spLocks noGrp="1"/>
          </p:cNvSpPr>
          <p:nvPr>
            <p:ph type="title"/>
          </p:nvPr>
        </p:nvSpPr>
        <p:spPr>
          <a:xfrm>
            <a:off x="457200" y="274638"/>
            <a:ext cx="8229600" cy="6354762"/>
          </a:xfrm>
        </p:spPr>
        <p:txBody>
          <a:bodyPr>
            <a:normAutofit/>
          </a:bodyPr>
          <a:lstStyle/>
          <a:p>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when the woman saw that the tree was good for food, and that it was pleasant to the eyes, and a tree to be desired to make one wise, she took of the fruit thereof</a:t>
            </a:r>
            <a:r>
              <a:rPr lang="en-US" i="1" dirty="0" smtClean="0">
                <a:latin typeface="Calibri" pitchFamily="34" charset="0"/>
                <a:ea typeface="Times New Roman" pitchFamily="18" charset="0"/>
                <a:cs typeface="Times New Roman" pitchFamily="18" charset="0"/>
              </a:rPr>
              <a:t> </a:t>
            </a:r>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did eat…”</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1993615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Satan’s Threefold Temptation</a:t>
            </a:r>
            <a:endParaRPr lang="en-US" dirty="0"/>
          </a:p>
        </p:txBody>
      </p:sp>
      <p:sp>
        <p:nvSpPr>
          <p:cNvPr id="3" name="Content Placeholder 2"/>
          <p:cNvSpPr>
            <a:spLocks noGrp="1"/>
          </p:cNvSpPr>
          <p:nvPr>
            <p:ph idx="1"/>
          </p:nvPr>
        </p:nvSpPr>
        <p:spPr>
          <a:xfrm>
            <a:off x="3657600" y="1447800"/>
            <a:ext cx="5486400" cy="2514601"/>
          </a:xfrm>
        </p:spPr>
        <p:txBody>
          <a:bodyPr>
            <a:noAutofit/>
          </a:bodyPr>
          <a:lstStyle/>
          <a:p>
            <a:r>
              <a:rPr lang="en-US" dirty="0" smtClean="0"/>
              <a:t>Lust of the flesh – </a:t>
            </a:r>
            <a:r>
              <a:rPr lang="en-US" i="1" dirty="0" smtClean="0">
                <a:solidFill>
                  <a:srgbClr val="FFFF00"/>
                </a:solidFill>
              </a:rPr>
              <a:t>“…saw that the tree was good for food…”</a:t>
            </a:r>
          </a:p>
          <a:p>
            <a:r>
              <a:rPr lang="en-US" dirty="0" smtClean="0"/>
              <a:t>Lust of the eyes – </a:t>
            </a:r>
            <a:r>
              <a:rPr lang="en-US" i="1" dirty="0" smtClean="0">
                <a:solidFill>
                  <a:srgbClr val="FFFF00"/>
                </a:solidFill>
              </a:rPr>
              <a:t>“…and that it was pleasant to the eyes…”</a:t>
            </a:r>
          </a:p>
          <a:p>
            <a:r>
              <a:rPr lang="en-US" dirty="0" smtClean="0"/>
              <a:t>Pride of life – </a:t>
            </a:r>
            <a:r>
              <a:rPr lang="en-US" i="1" dirty="0" smtClean="0">
                <a:solidFill>
                  <a:srgbClr val="FFFF00"/>
                </a:solidFill>
              </a:rPr>
              <a:t>“…and a tree to be desired to make one wise…”</a:t>
            </a:r>
          </a:p>
          <a:p>
            <a:r>
              <a:rPr lang="en-US" i="1" dirty="0" smtClean="0">
                <a:solidFill>
                  <a:srgbClr val="FFFF00"/>
                </a:solidFill>
              </a:rPr>
              <a:t>“She took of the fruit thereof, and did eat…” </a:t>
            </a:r>
            <a:endParaRPr lang="en-US" i="1" dirty="0">
              <a:solidFill>
                <a:srgbClr val="FFFF00"/>
              </a:solidFill>
            </a:endParaRPr>
          </a:p>
        </p:txBody>
      </p:sp>
      <p:pic>
        <p:nvPicPr>
          <p:cNvPr id="1026" name="Picture 2" descr="C:\Users\Dan White\Pictures\Bible pictures\Bible pictures Old Testament\Adam, Eve, Creation\Adam and Eve\scan0051.jpg"/>
          <p:cNvPicPr>
            <a:picLocks noChangeAspect="1" noChangeArrowheads="1"/>
          </p:cNvPicPr>
          <p:nvPr/>
        </p:nvPicPr>
        <p:blipFill>
          <a:blip r:embed="rId2" cstate="print">
            <a:lum bright="-20000"/>
          </a:blip>
          <a:srcRect/>
          <a:stretch>
            <a:fillRect/>
          </a:stretch>
        </p:blipFill>
        <p:spPr bwMode="auto">
          <a:xfrm>
            <a:off x="0" y="1295400"/>
            <a:ext cx="3523577" cy="5029200"/>
          </a:xfrm>
          <a:prstGeom prst="rect">
            <a:avLst/>
          </a:prstGeom>
          <a:ln>
            <a:noFill/>
          </a:ln>
          <a:effectLst>
            <a:softEdge rad="112500"/>
          </a:effectLst>
        </p:spPr>
      </p:pic>
    </p:spTree>
    <p:extLst>
      <p:ext uri="{BB962C8B-B14F-4D97-AF65-F5344CB8AC3E}">
        <p14:creationId xmlns:p14="http://schemas.microsoft.com/office/powerpoint/2010/main" val="3011903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2.bp.blogspot.com/_AXQe9Yqhh9Y/TLKn73nl-RI/AAAAAAAADHE/LQZVkPU5pPg/s1600/adam-and-eve.jpg"/>
          <p:cNvPicPr>
            <a:picLocks noChangeAspect="1" noChangeArrowheads="1"/>
          </p:cNvPicPr>
          <p:nvPr/>
        </p:nvPicPr>
        <p:blipFill>
          <a:blip r:embed="rId2" cstate="print"/>
          <a:srcRect/>
          <a:stretch>
            <a:fillRect/>
          </a:stretch>
        </p:blipFill>
        <p:spPr bwMode="auto">
          <a:xfrm>
            <a:off x="0" y="0"/>
            <a:ext cx="4648200" cy="6987898"/>
          </a:xfrm>
          <a:prstGeom prst="rect">
            <a:avLst/>
          </a:prstGeom>
          <a:noFill/>
        </p:spPr>
      </p:pic>
      <p:sp>
        <p:nvSpPr>
          <p:cNvPr id="7169" name="Rectangle 1"/>
          <p:cNvSpPr>
            <a:spLocks noChangeArrowheads="1"/>
          </p:cNvSpPr>
          <p:nvPr/>
        </p:nvSpPr>
        <p:spPr bwMode="auto">
          <a:xfrm>
            <a:off x="4724400" y="2272978"/>
            <a:ext cx="4419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lang="en-US" sz="3600" i="1" dirty="0" smtClean="0">
                <a:latin typeface="Calibri" pitchFamily="34" charset="0"/>
                <a:ea typeface="Times New Roman" pitchFamily="18" charset="0"/>
                <a:cs typeface="Times New Roman" pitchFamily="18" charset="0"/>
              </a:rPr>
              <a:t>“…</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and gave also unto her husband with her; and he did eat." </a:t>
            </a:r>
          </a:p>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(Gen. 3:6)</a:t>
            </a:r>
            <a:endParaRPr kumimoji="0" lang="en-US" sz="3600" b="0" i="1"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5085244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2743200"/>
          </a:xfrm>
        </p:spPr>
        <p:txBody>
          <a:bodyPr>
            <a:normAutofit fontScale="90000"/>
          </a:bodyPr>
          <a:lstStyle/>
          <a:p>
            <a:r>
              <a:rPr lang="en-US" i="1" dirty="0" smtClean="0"/>
              <a:t> (I Tim. 2:14)</a:t>
            </a:r>
            <a:br>
              <a:rPr lang="en-US" i="1" dirty="0" smtClean="0"/>
            </a:br>
            <a:r>
              <a:rPr lang="en-US" i="1" dirty="0" smtClean="0"/>
              <a:t> “And Adam was not deceived, but the woman being deceived was in the transgression.”</a:t>
            </a:r>
            <a:endParaRPr lang="en-US" i="1" dirty="0"/>
          </a:p>
        </p:txBody>
      </p:sp>
      <p:pic>
        <p:nvPicPr>
          <p:cNvPr id="107522" name="Picture 2" descr="http://1.bp.blogspot.com/-3l4jVxFp2SE/T73hfU3btWI/AAAAAAAAJqA/E6WuJBfQ-p0/s1600/forbidden+fruit+.jpg"/>
          <p:cNvPicPr>
            <a:picLocks noChangeAspect="1" noChangeArrowheads="1"/>
          </p:cNvPicPr>
          <p:nvPr/>
        </p:nvPicPr>
        <p:blipFill>
          <a:blip r:embed="rId2" cstate="print"/>
          <a:srcRect/>
          <a:stretch>
            <a:fillRect/>
          </a:stretch>
        </p:blipFill>
        <p:spPr bwMode="auto">
          <a:xfrm>
            <a:off x="3124200" y="2895600"/>
            <a:ext cx="2819400" cy="3766374"/>
          </a:xfrm>
          <a:prstGeom prst="rect">
            <a:avLst/>
          </a:prstGeom>
          <a:noFill/>
        </p:spPr>
      </p:pic>
    </p:spTree>
    <p:extLst>
      <p:ext uri="{BB962C8B-B14F-4D97-AF65-F5344CB8AC3E}">
        <p14:creationId xmlns:p14="http://schemas.microsoft.com/office/powerpoint/2010/main" val="366051942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ldsces.org/inst_manuals/bm-ssg/images/p-114-1.gif"/>
          <p:cNvPicPr>
            <a:picLocks noChangeAspect="1" noChangeArrowheads="1"/>
          </p:cNvPicPr>
          <p:nvPr/>
        </p:nvPicPr>
        <p:blipFill>
          <a:blip r:embed="rId2" cstate="print"/>
          <a:srcRect/>
          <a:stretch>
            <a:fillRect/>
          </a:stretch>
        </p:blipFill>
        <p:spPr bwMode="auto">
          <a:xfrm>
            <a:off x="990600" y="1955487"/>
            <a:ext cx="7162800" cy="4781083"/>
          </a:xfrm>
          <a:prstGeom prst="rect">
            <a:avLst/>
          </a:prstGeom>
          <a:noFill/>
        </p:spPr>
      </p:pic>
      <p:sp>
        <p:nvSpPr>
          <p:cNvPr id="3" name="Title 2"/>
          <p:cNvSpPr>
            <a:spLocks noGrp="1"/>
          </p:cNvSpPr>
          <p:nvPr>
            <p:ph type="title"/>
          </p:nvPr>
        </p:nvSpPr>
        <p:spPr>
          <a:xfrm>
            <a:off x="457200" y="0"/>
            <a:ext cx="8229600" cy="1417638"/>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rPr>
              <a:t/>
            </a:r>
            <a:br>
              <a:rPr lang="en-US" sz="4800" b="1" dirty="0" smtClean="0">
                <a:effectLst>
                  <a:reflection blurRad="6350" stA="55000" endA="300" endPos="45500" dir="5400000" sy="-100000" algn="bl" rotWithShape="0"/>
                </a:effectLst>
              </a:rPr>
            </a:br>
            <a:r>
              <a:rPr lang="en-US" sz="4800" b="1" i="1" dirty="0" smtClean="0">
                <a:effectLst>
                  <a:reflection blurRad="6350" stA="55000" endA="300" endPos="45500" dir="5400000" sy="-100000" algn="bl" rotWithShape="0"/>
                </a:effectLst>
              </a:rPr>
              <a:t>“The Consequences of the Fall”</a:t>
            </a:r>
            <a:endParaRPr lang="en-US" sz="4800" b="1" i="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43948136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457200"/>
            <a:ext cx="9144000" cy="6400800"/>
          </a:xfrm>
        </p:spPr>
        <p:txBody>
          <a:bodyPr>
            <a:normAutofit lnSpcReduction="10000"/>
          </a:bodyPr>
          <a:lstStyle/>
          <a:p>
            <a:r>
              <a:rPr lang="en-US" i="1" dirty="0" smtClean="0"/>
              <a:t>II Cor. 4:4 “In whom the god of                                             this world hath blinded the minds                     of them which believe not, lest the                    light of the glorious gospel of Christ, who                                 is the image of God, should shine                               unto them.”</a:t>
            </a:r>
          </a:p>
          <a:p>
            <a:r>
              <a:rPr lang="en-US" i="1" dirty="0" smtClean="0"/>
              <a:t> Eph 2:2 “Wherein in time past ye walked according to the course of this world, according to the prince of the power of the air, the spirit that now </a:t>
            </a:r>
            <a:r>
              <a:rPr lang="en-US" i="1" dirty="0" err="1" smtClean="0"/>
              <a:t>worketh</a:t>
            </a:r>
            <a:r>
              <a:rPr lang="en-US" i="1" dirty="0" smtClean="0"/>
              <a:t> in the children of disobedience.”</a:t>
            </a:r>
          </a:p>
          <a:p>
            <a:r>
              <a:rPr lang="en-US" i="1" dirty="0" smtClean="0"/>
              <a:t> John 14:30 “Hereafter I will not talk much with you: for the prince of this world cometh, and hath nothing in me.”</a:t>
            </a:r>
            <a:endParaRPr lang="en-US" i="1" dirty="0"/>
          </a:p>
        </p:txBody>
      </p:sp>
      <p:pic>
        <p:nvPicPr>
          <p:cNvPr id="1026" name="Picture 2" descr="http://3.bp.blogspot.com/-UoZx5bffCL0/TZWnrZBx9II/AAAAAAAAAMU/bsji-3MbdTk/s1600/SatanHoldingWorld.jpg"/>
          <p:cNvPicPr>
            <a:picLocks noChangeAspect="1" noChangeArrowheads="1"/>
          </p:cNvPicPr>
          <p:nvPr/>
        </p:nvPicPr>
        <p:blipFill>
          <a:blip r:embed="rId2" cstate="print"/>
          <a:srcRect/>
          <a:stretch>
            <a:fillRect/>
          </a:stretch>
        </p:blipFill>
        <p:spPr bwMode="auto">
          <a:xfrm>
            <a:off x="6019800" y="0"/>
            <a:ext cx="2857500" cy="3028950"/>
          </a:xfrm>
          <a:prstGeom prst="rect">
            <a:avLst/>
          </a:prstGeom>
          <a:noFill/>
        </p:spPr>
      </p:pic>
    </p:spTree>
    <p:extLst>
      <p:ext uri="{BB962C8B-B14F-4D97-AF65-F5344CB8AC3E}">
        <p14:creationId xmlns:p14="http://schemas.microsoft.com/office/powerpoint/2010/main" val="4915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Satan-Devil and demons\satans_estrangement_from_god.jpg"/>
          <p:cNvPicPr>
            <a:picLocks noChangeAspect="1" noChangeArrowheads="1"/>
          </p:cNvPicPr>
          <p:nvPr/>
        </p:nvPicPr>
        <p:blipFill>
          <a:blip r:embed="rId3" cstate="print"/>
          <a:srcRect/>
          <a:stretch>
            <a:fillRect/>
          </a:stretch>
        </p:blipFill>
        <p:spPr bwMode="auto">
          <a:xfrm flipH="1">
            <a:off x="3657600" y="457200"/>
            <a:ext cx="2819400" cy="3762350"/>
          </a:xfrm>
          <a:prstGeom prst="rect">
            <a:avLst/>
          </a:prstGeom>
          <a:noFill/>
          <a:effectLst>
            <a:reflection blurRad="6350" stA="50000" endA="295" endPos="92000" dist="101600" dir="5400000" sy="-100000" algn="bl" rotWithShape="0"/>
          </a:effectLst>
        </p:spPr>
      </p:pic>
      <p:pic>
        <p:nvPicPr>
          <p:cNvPr id="1029" name="Picture 5" descr="C:\Users\Ptr. Daniel White\Desktop\Bible pictures\Satan-Devil and demons\Dragon cst to Earth.jpg"/>
          <p:cNvPicPr>
            <a:picLocks noChangeAspect="1" noChangeArrowheads="1"/>
          </p:cNvPicPr>
          <p:nvPr/>
        </p:nvPicPr>
        <p:blipFill>
          <a:blip r:embed="rId4" cstate="print"/>
          <a:srcRect/>
          <a:stretch>
            <a:fillRect/>
          </a:stretch>
        </p:blipFill>
        <p:spPr bwMode="auto">
          <a:xfrm>
            <a:off x="2286000" y="0"/>
            <a:ext cx="5069225" cy="6858000"/>
          </a:xfrm>
          <a:prstGeom prst="rect">
            <a:avLst/>
          </a:prstGeom>
          <a:noFill/>
        </p:spPr>
      </p:pic>
      <p:pic>
        <p:nvPicPr>
          <p:cNvPr id="1027" name="Picture 3" descr="C:\Users\Ptr. Daniel White\Desktop\Bible pictures\Satan-Devil and demons\satan-by-jack-chick.jpg"/>
          <p:cNvPicPr>
            <a:picLocks noChangeAspect="1" noChangeArrowheads="1"/>
          </p:cNvPicPr>
          <p:nvPr/>
        </p:nvPicPr>
        <p:blipFill>
          <a:blip r:embed="rId5" cstate="print"/>
          <a:srcRect/>
          <a:stretch>
            <a:fillRect/>
          </a:stretch>
        </p:blipFill>
        <p:spPr bwMode="auto">
          <a:xfrm>
            <a:off x="2133600" y="-152400"/>
            <a:ext cx="5410200" cy="3581400"/>
          </a:xfrm>
          <a:prstGeom prst="rect">
            <a:avLst/>
          </a:prstGeom>
          <a:ln>
            <a:noFill/>
          </a:ln>
          <a:effectLst>
            <a:softEdge rad="112500"/>
          </a:effectLst>
        </p:spPr>
      </p:pic>
      <p:pic>
        <p:nvPicPr>
          <p:cNvPr id="1028" name="Picture 4" descr="C:\Users\Ptr. Daniel White\Desktop\Bible pictures\Satan-Devil and demons\scan0032.jpg"/>
          <p:cNvPicPr>
            <a:picLocks noChangeAspect="1" noChangeArrowheads="1"/>
          </p:cNvPicPr>
          <p:nvPr/>
        </p:nvPicPr>
        <p:blipFill>
          <a:blip r:embed="rId6" cstate="print">
            <a:lum bright="-10000"/>
          </a:blip>
          <a:srcRect/>
          <a:stretch>
            <a:fillRect/>
          </a:stretch>
        </p:blipFill>
        <p:spPr bwMode="auto">
          <a:xfrm flipH="1">
            <a:off x="2133600" y="3124200"/>
            <a:ext cx="5410200" cy="3962400"/>
          </a:xfrm>
          <a:prstGeom prst="rect">
            <a:avLst/>
          </a:prstGeom>
          <a:ln>
            <a:noFill/>
          </a:ln>
          <a:effectLst>
            <a:softEdge rad="112500"/>
          </a:effectLst>
        </p:spPr>
      </p:pic>
    </p:spTree>
    <p:extLst>
      <p:ext uri="{BB962C8B-B14F-4D97-AF65-F5344CB8AC3E}">
        <p14:creationId xmlns:p14="http://schemas.microsoft.com/office/powerpoint/2010/main" val="37186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1026"/>
                                        </p:tgtEl>
                                        <p:attrNameLst>
                                          <p:attrName>ppt_w</p:attrName>
                                        </p:attrNameLst>
                                      </p:cBhvr>
                                      <p:tavLst>
                                        <p:tav tm="0">
                                          <p:val>
                                            <p:strVal val="ppt_w"/>
                                          </p:val>
                                        </p:tav>
                                        <p:tav tm="100000">
                                          <p:val>
                                            <p:fltVal val="0"/>
                                          </p:val>
                                        </p:tav>
                                      </p:tavLst>
                                    </p:anim>
                                    <p:anim calcmode="lin" valueType="num">
                                      <p:cBhvr>
                                        <p:cTn id="7" dur="1000"/>
                                        <p:tgtEl>
                                          <p:spTgt spid="1026"/>
                                        </p:tgtEl>
                                        <p:attrNameLst>
                                          <p:attrName>ppt_h</p:attrName>
                                        </p:attrNameLst>
                                      </p:cBhvr>
                                      <p:tavLst>
                                        <p:tav tm="0">
                                          <p:val>
                                            <p:strVal val="ppt_h"/>
                                          </p:val>
                                        </p:tav>
                                        <p:tav tm="100000">
                                          <p:val>
                                            <p:fltVal val="0"/>
                                          </p:val>
                                        </p:tav>
                                      </p:tavLst>
                                    </p:anim>
                                    <p:animEffect transition="out" filter="fade">
                                      <p:cBhvr>
                                        <p:cTn id="8" dur="1000"/>
                                        <p:tgtEl>
                                          <p:spTgt spid="1026"/>
                                        </p:tgtEl>
                                      </p:cBhvr>
                                    </p:animEffect>
                                    <p:set>
                                      <p:cBhvr>
                                        <p:cTn id="9" dur="1" fill="hold">
                                          <p:stCondLst>
                                            <p:cond delay="9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9"/>
                                        </p:tgtEl>
                                        <p:attrNameLst>
                                          <p:attrName>style.visibility</p:attrName>
                                        </p:attrNameLst>
                                      </p:cBhvr>
                                      <p:to>
                                        <p:strVal val="visible"/>
                                      </p:to>
                                    </p:set>
                                    <p:anim calcmode="lin" valueType="num">
                                      <p:cBhvr>
                                        <p:cTn id="14" dur="1000" fill="hold"/>
                                        <p:tgtEl>
                                          <p:spTgt spid="1029"/>
                                        </p:tgtEl>
                                        <p:attrNameLst>
                                          <p:attrName>ppt_w</p:attrName>
                                        </p:attrNameLst>
                                      </p:cBhvr>
                                      <p:tavLst>
                                        <p:tav tm="0">
                                          <p:val>
                                            <p:fltVal val="0"/>
                                          </p:val>
                                        </p:tav>
                                        <p:tav tm="100000">
                                          <p:val>
                                            <p:strVal val="#ppt_w"/>
                                          </p:val>
                                        </p:tav>
                                      </p:tavLst>
                                    </p:anim>
                                    <p:anim calcmode="lin" valueType="num">
                                      <p:cBhvr>
                                        <p:cTn id="15" dur="1000" fill="hold"/>
                                        <p:tgtEl>
                                          <p:spTgt spid="1029"/>
                                        </p:tgtEl>
                                        <p:attrNameLst>
                                          <p:attrName>ppt_h</p:attrName>
                                        </p:attrNameLst>
                                      </p:cBhvr>
                                      <p:tavLst>
                                        <p:tav tm="0">
                                          <p:val>
                                            <p:fltVal val="0"/>
                                          </p:val>
                                        </p:tav>
                                        <p:tav tm="100000">
                                          <p:val>
                                            <p:strVal val="#ppt_h"/>
                                          </p:val>
                                        </p:tav>
                                      </p:tavLst>
                                    </p:anim>
                                    <p:animEffect transition="in" filter="fade">
                                      <p:cBhvr>
                                        <p:cTn id="16" dur="1000"/>
                                        <p:tgtEl>
                                          <p:spTgt spid="10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nodeType="clickEffect">
                                  <p:stCondLst>
                                    <p:cond delay="0"/>
                                  </p:stCondLst>
                                  <p:childTnLst>
                                    <p:anim calcmode="lin" valueType="num">
                                      <p:cBhvr>
                                        <p:cTn id="20" dur="1000"/>
                                        <p:tgtEl>
                                          <p:spTgt spid="1029"/>
                                        </p:tgtEl>
                                        <p:attrNameLst>
                                          <p:attrName>ppt_w</p:attrName>
                                        </p:attrNameLst>
                                      </p:cBhvr>
                                      <p:tavLst>
                                        <p:tav tm="0">
                                          <p:val>
                                            <p:strVal val="ppt_w"/>
                                          </p:val>
                                        </p:tav>
                                        <p:tav tm="100000">
                                          <p:val>
                                            <p:fltVal val="0"/>
                                          </p:val>
                                        </p:tav>
                                      </p:tavLst>
                                    </p:anim>
                                    <p:anim calcmode="lin" valueType="num">
                                      <p:cBhvr>
                                        <p:cTn id="21" dur="1000"/>
                                        <p:tgtEl>
                                          <p:spTgt spid="1029"/>
                                        </p:tgtEl>
                                        <p:attrNameLst>
                                          <p:attrName>ppt_h</p:attrName>
                                        </p:attrNameLst>
                                      </p:cBhvr>
                                      <p:tavLst>
                                        <p:tav tm="0">
                                          <p:val>
                                            <p:strVal val="ppt_h"/>
                                          </p:val>
                                        </p:tav>
                                        <p:tav tm="100000">
                                          <p:val>
                                            <p:fltVal val="0"/>
                                          </p:val>
                                        </p:tav>
                                      </p:tavLst>
                                    </p:anim>
                                    <p:animEffect transition="out" filter="fade">
                                      <p:cBhvr>
                                        <p:cTn id="22" dur="1000"/>
                                        <p:tgtEl>
                                          <p:spTgt spid="1029"/>
                                        </p:tgtEl>
                                      </p:cBhvr>
                                    </p:animEffect>
                                    <p:set>
                                      <p:cBhvr>
                                        <p:cTn id="23" dur="1" fill="hold">
                                          <p:stCondLst>
                                            <p:cond delay="999"/>
                                          </p:stCondLst>
                                        </p:cTn>
                                        <p:tgtEl>
                                          <p:spTgt spid="102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 calcmode="lin" valueType="num">
                                      <p:cBhvr>
                                        <p:cTn id="28" dur="1000" fill="hold"/>
                                        <p:tgtEl>
                                          <p:spTgt spid="1027"/>
                                        </p:tgtEl>
                                        <p:attrNameLst>
                                          <p:attrName>ppt_w</p:attrName>
                                        </p:attrNameLst>
                                      </p:cBhvr>
                                      <p:tavLst>
                                        <p:tav tm="0">
                                          <p:val>
                                            <p:fltVal val="0"/>
                                          </p:val>
                                        </p:tav>
                                        <p:tav tm="100000">
                                          <p:val>
                                            <p:strVal val="#ppt_w"/>
                                          </p:val>
                                        </p:tav>
                                      </p:tavLst>
                                    </p:anim>
                                    <p:anim calcmode="lin" valueType="num">
                                      <p:cBhvr>
                                        <p:cTn id="29" dur="1000" fill="hold"/>
                                        <p:tgtEl>
                                          <p:spTgt spid="1027"/>
                                        </p:tgtEl>
                                        <p:attrNameLst>
                                          <p:attrName>ppt_h</p:attrName>
                                        </p:attrNameLst>
                                      </p:cBhvr>
                                      <p:tavLst>
                                        <p:tav tm="0">
                                          <p:val>
                                            <p:fltVal val="0"/>
                                          </p:val>
                                        </p:tav>
                                        <p:tav tm="100000">
                                          <p:val>
                                            <p:strVal val="#ppt_h"/>
                                          </p:val>
                                        </p:tav>
                                      </p:tavLst>
                                    </p:anim>
                                    <p:animEffect transition="in" filter="fade">
                                      <p:cBhvr>
                                        <p:cTn id="30" dur="1000"/>
                                        <p:tgtEl>
                                          <p:spTgt spid="10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1000" fill="hold"/>
                                        <p:tgtEl>
                                          <p:spTgt spid="1028"/>
                                        </p:tgtEl>
                                        <p:attrNameLst>
                                          <p:attrName>ppt_w</p:attrName>
                                        </p:attrNameLst>
                                      </p:cBhvr>
                                      <p:tavLst>
                                        <p:tav tm="0">
                                          <p:val>
                                            <p:fltVal val="0"/>
                                          </p:val>
                                        </p:tav>
                                        <p:tav tm="100000">
                                          <p:val>
                                            <p:strVal val="#ppt_w"/>
                                          </p:val>
                                        </p:tav>
                                      </p:tavLst>
                                    </p:anim>
                                    <p:anim calcmode="lin" valueType="num">
                                      <p:cBhvr>
                                        <p:cTn id="36" dur="1000" fill="hold"/>
                                        <p:tgtEl>
                                          <p:spTgt spid="1028"/>
                                        </p:tgtEl>
                                        <p:attrNameLst>
                                          <p:attrName>ppt_h</p:attrName>
                                        </p:attrNameLst>
                                      </p:cBhvr>
                                      <p:tavLst>
                                        <p:tav tm="0">
                                          <p:val>
                                            <p:fltVal val="0"/>
                                          </p:val>
                                        </p:tav>
                                        <p:tav tm="100000">
                                          <p:val>
                                            <p:strVal val="#ppt_h"/>
                                          </p:val>
                                        </p:tav>
                                      </p:tavLst>
                                    </p:anim>
                                    <p:animEffect transition="in" filter="fade">
                                      <p:cBhvr>
                                        <p:cTn id="3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Ptr. Daniel White\Desktop\Bible pictures\heaven\novajerusalem1.jpg"/>
          <p:cNvPicPr>
            <a:picLocks noChangeAspect="1" noChangeArrowheads="1"/>
          </p:cNvPicPr>
          <p:nvPr/>
        </p:nvPicPr>
        <p:blipFill>
          <a:blip r:embed="rId3" cstate="print"/>
          <a:srcRect r="176" b="17516"/>
          <a:stretch>
            <a:fillRect/>
          </a:stretch>
        </p:blipFill>
        <p:spPr bwMode="auto">
          <a:xfrm>
            <a:off x="3733800" y="0"/>
            <a:ext cx="5410200" cy="3352800"/>
          </a:xfrm>
          <a:prstGeom prst="rect">
            <a:avLst/>
          </a:prstGeom>
          <a:noFill/>
        </p:spPr>
      </p:pic>
      <p:pic>
        <p:nvPicPr>
          <p:cNvPr id="2056" name="Picture 8" descr="C:\Users\Ptr. Daniel White\Desktop\Bible pictures\Satan-Devil and demons\Casting out Satan.jpg"/>
          <p:cNvPicPr>
            <a:picLocks noChangeAspect="1" noChangeArrowheads="1"/>
          </p:cNvPicPr>
          <p:nvPr/>
        </p:nvPicPr>
        <p:blipFill>
          <a:blip r:embed="rId4" cstate="print"/>
          <a:srcRect/>
          <a:stretch>
            <a:fillRect/>
          </a:stretch>
        </p:blipFill>
        <p:spPr bwMode="auto">
          <a:xfrm>
            <a:off x="5257800" y="-70757"/>
            <a:ext cx="1447800" cy="2585357"/>
          </a:xfrm>
          <a:prstGeom prst="rect">
            <a:avLst/>
          </a:prstGeom>
          <a:ln>
            <a:noFill/>
          </a:ln>
          <a:effectLst>
            <a:softEdge rad="112500"/>
          </a:effectLst>
        </p:spPr>
      </p:pic>
      <p:pic>
        <p:nvPicPr>
          <p:cNvPr id="2055" name="Picture 7" descr="C:\Users\Ptr. Daniel White\Desktop\Bible pictures\Satan-Devil and demons\Fantasy-Dragon-10767.jpg"/>
          <p:cNvPicPr>
            <a:picLocks noChangeAspect="1" noChangeArrowheads="1"/>
          </p:cNvPicPr>
          <p:nvPr/>
        </p:nvPicPr>
        <p:blipFill>
          <a:blip r:embed="rId5" cstate="print"/>
          <a:srcRect/>
          <a:stretch>
            <a:fillRect/>
          </a:stretch>
        </p:blipFill>
        <p:spPr bwMode="auto">
          <a:xfrm>
            <a:off x="0" y="0"/>
            <a:ext cx="4511675" cy="3383756"/>
          </a:xfrm>
          <a:prstGeom prst="rect">
            <a:avLst/>
          </a:prstGeom>
          <a:noFill/>
        </p:spPr>
      </p:pic>
      <p:pic>
        <p:nvPicPr>
          <p:cNvPr id="2054" name="Picture 6" descr="C:\Users\Ptr. Daniel White\Desktop\Bible pictures\Satan-Devil and demons\000-Dragon.jpg"/>
          <p:cNvPicPr>
            <a:picLocks noChangeAspect="1" noChangeArrowheads="1"/>
          </p:cNvPicPr>
          <p:nvPr/>
        </p:nvPicPr>
        <p:blipFill>
          <a:blip r:embed="rId6" cstate="print"/>
          <a:srcRect/>
          <a:stretch>
            <a:fillRect/>
          </a:stretch>
        </p:blipFill>
        <p:spPr bwMode="auto">
          <a:xfrm>
            <a:off x="3810000" y="2597563"/>
            <a:ext cx="5334000" cy="4260437"/>
          </a:xfrm>
          <a:prstGeom prst="rect">
            <a:avLst/>
          </a:prstGeom>
          <a:noFill/>
        </p:spPr>
      </p:pic>
      <p:pic>
        <p:nvPicPr>
          <p:cNvPr id="2058" name="Picture 10" descr="C:\Users\Ptr. Daniel White\Desktop\Bible pictures\Satan-Devil and demons\drgchain.jpg"/>
          <p:cNvPicPr>
            <a:picLocks noChangeAspect="1" noChangeArrowheads="1"/>
          </p:cNvPicPr>
          <p:nvPr/>
        </p:nvPicPr>
        <p:blipFill>
          <a:blip r:embed="rId7" cstate="print"/>
          <a:srcRect/>
          <a:stretch>
            <a:fillRect/>
          </a:stretch>
        </p:blipFill>
        <p:spPr bwMode="auto">
          <a:xfrm>
            <a:off x="0" y="0"/>
            <a:ext cx="4572000" cy="7010400"/>
          </a:xfrm>
          <a:prstGeom prst="rect">
            <a:avLst/>
          </a:prstGeom>
          <a:noFill/>
        </p:spPr>
      </p:pic>
      <p:pic>
        <p:nvPicPr>
          <p:cNvPr id="2059" name="Picture 11" descr="C:\Users\Ptr. Daniel White\Desktop\Bible pictures\Satan-Devil and demons\image29.jpg"/>
          <p:cNvPicPr>
            <a:picLocks noChangeAspect="1" noChangeArrowheads="1"/>
          </p:cNvPicPr>
          <p:nvPr/>
        </p:nvPicPr>
        <p:blipFill>
          <a:blip r:embed="rId8" cstate="print"/>
          <a:srcRect b="4676"/>
          <a:stretch>
            <a:fillRect/>
          </a:stretch>
        </p:blipFill>
        <p:spPr bwMode="auto">
          <a:xfrm>
            <a:off x="4495800" y="0"/>
            <a:ext cx="4648200" cy="7010400"/>
          </a:xfrm>
          <a:prstGeom prst="rect">
            <a:avLst/>
          </a:prstGeom>
          <a:noFill/>
        </p:spPr>
      </p:pic>
    </p:spTree>
    <p:extLst>
      <p:ext uri="{BB962C8B-B14F-4D97-AF65-F5344CB8AC3E}">
        <p14:creationId xmlns:p14="http://schemas.microsoft.com/office/powerpoint/2010/main" val="228965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1000" fill="hold"/>
                                        <p:tgtEl>
                                          <p:spTgt spid="2056"/>
                                        </p:tgtEl>
                                        <p:attrNameLst>
                                          <p:attrName>ppt_w</p:attrName>
                                        </p:attrNameLst>
                                      </p:cBhvr>
                                      <p:tavLst>
                                        <p:tav tm="0">
                                          <p:val>
                                            <p:fltVal val="0"/>
                                          </p:val>
                                        </p:tav>
                                        <p:tav tm="100000">
                                          <p:val>
                                            <p:strVal val="#ppt_w"/>
                                          </p:val>
                                        </p:tav>
                                      </p:tavLst>
                                    </p:anim>
                                    <p:anim calcmode="lin" valueType="num">
                                      <p:cBhvr>
                                        <p:cTn id="8" dur="1000" fill="hold"/>
                                        <p:tgtEl>
                                          <p:spTgt spid="2056"/>
                                        </p:tgtEl>
                                        <p:attrNameLst>
                                          <p:attrName>ppt_h</p:attrName>
                                        </p:attrNameLst>
                                      </p:cBhvr>
                                      <p:tavLst>
                                        <p:tav tm="0">
                                          <p:val>
                                            <p:fltVal val="0"/>
                                          </p:val>
                                        </p:tav>
                                        <p:tav tm="100000">
                                          <p:val>
                                            <p:strVal val="#ppt_h"/>
                                          </p:val>
                                        </p:tav>
                                      </p:tavLst>
                                    </p:anim>
                                    <p:animEffect transition="in" filter="fade">
                                      <p:cBhvr>
                                        <p:cTn id="9" dur="1000"/>
                                        <p:tgtEl>
                                          <p:spTgt spid="205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5"/>
                                        </p:tgtEl>
                                        <p:attrNameLst>
                                          <p:attrName>style.visibility</p:attrName>
                                        </p:attrNameLst>
                                      </p:cBhvr>
                                      <p:to>
                                        <p:strVal val="visible"/>
                                      </p:to>
                                    </p:set>
                                    <p:animEffect transition="in" filter="fade">
                                      <p:cBhvr>
                                        <p:cTn id="14" dur="1000"/>
                                        <p:tgtEl>
                                          <p:spTgt spid="205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p:cTn id="19" dur="1000" fill="hold"/>
                                        <p:tgtEl>
                                          <p:spTgt spid="2054"/>
                                        </p:tgtEl>
                                        <p:attrNameLst>
                                          <p:attrName>ppt_w</p:attrName>
                                        </p:attrNameLst>
                                      </p:cBhvr>
                                      <p:tavLst>
                                        <p:tav tm="0">
                                          <p:val>
                                            <p:strVal val="#ppt_w*0.70"/>
                                          </p:val>
                                        </p:tav>
                                        <p:tav tm="100000">
                                          <p:val>
                                            <p:strVal val="#ppt_w"/>
                                          </p:val>
                                        </p:tav>
                                      </p:tavLst>
                                    </p:anim>
                                    <p:anim calcmode="lin" valueType="num">
                                      <p:cBhvr>
                                        <p:cTn id="20" dur="1000" fill="hold"/>
                                        <p:tgtEl>
                                          <p:spTgt spid="2054"/>
                                        </p:tgtEl>
                                        <p:attrNameLst>
                                          <p:attrName>ppt_h</p:attrName>
                                        </p:attrNameLst>
                                      </p:cBhvr>
                                      <p:tavLst>
                                        <p:tav tm="0">
                                          <p:val>
                                            <p:strVal val="#ppt_h"/>
                                          </p:val>
                                        </p:tav>
                                        <p:tav tm="100000">
                                          <p:val>
                                            <p:strVal val="#ppt_h"/>
                                          </p:val>
                                        </p:tav>
                                      </p:tavLst>
                                    </p:anim>
                                    <p:animEffect transition="in" filter="fade">
                                      <p:cBhvr>
                                        <p:cTn id="21" dur="1000"/>
                                        <p:tgtEl>
                                          <p:spTgt spid="205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058"/>
                                        </p:tgtEl>
                                        <p:attrNameLst>
                                          <p:attrName>style.visibility</p:attrName>
                                        </p:attrNameLst>
                                      </p:cBhvr>
                                      <p:to>
                                        <p:strVal val="visible"/>
                                      </p:to>
                                    </p:set>
                                    <p:anim calcmode="lin" valueType="num">
                                      <p:cBhvr>
                                        <p:cTn id="26" dur="1000" fill="hold"/>
                                        <p:tgtEl>
                                          <p:spTgt spid="2058"/>
                                        </p:tgtEl>
                                        <p:attrNameLst>
                                          <p:attrName>ppt_w</p:attrName>
                                        </p:attrNameLst>
                                      </p:cBhvr>
                                      <p:tavLst>
                                        <p:tav tm="0">
                                          <p:val>
                                            <p:strVal val="#ppt_w*0.70"/>
                                          </p:val>
                                        </p:tav>
                                        <p:tav tm="100000">
                                          <p:val>
                                            <p:strVal val="#ppt_w"/>
                                          </p:val>
                                        </p:tav>
                                      </p:tavLst>
                                    </p:anim>
                                    <p:anim calcmode="lin" valueType="num">
                                      <p:cBhvr>
                                        <p:cTn id="27" dur="1000" fill="hold"/>
                                        <p:tgtEl>
                                          <p:spTgt spid="2058"/>
                                        </p:tgtEl>
                                        <p:attrNameLst>
                                          <p:attrName>ppt_h</p:attrName>
                                        </p:attrNameLst>
                                      </p:cBhvr>
                                      <p:tavLst>
                                        <p:tav tm="0">
                                          <p:val>
                                            <p:strVal val="#ppt_h"/>
                                          </p:val>
                                        </p:tav>
                                        <p:tav tm="100000">
                                          <p:val>
                                            <p:strVal val="#ppt_h"/>
                                          </p:val>
                                        </p:tav>
                                      </p:tavLst>
                                    </p:anim>
                                    <p:animEffect transition="in" filter="fade">
                                      <p:cBhvr>
                                        <p:cTn id="28" dur="1000"/>
                                        <p:tgtEl>
                                          <p:spTgt spid="205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059"/>
                                        </p:tgtEl>
                                        <p:attrNameLst>
                                          <p:attrName>style.visibility</p:attrName>
                                        </p:attrNameLst>
                                      </p:cBhvr>
                                      <p:to>
                                        <p:strVal val="visible"/>
                                      </p:to>
                                    </p:set>
                                    <p:anim calcmode="lin" valueType="num">
                                      <p:cBhvr>
                                        <p:cTn id="33" dur="1000" fill="hold"/>
                                        <p:tgtEl>
                                          <p:spTgt spid="2059"/>
                                        </p:tgtEl>
                                        <p:attrNameLst>
                                          <p:attrName>ppt_w</p:attrName>
                                        </p:attrNameLst>
                                      </p:cBhvr>
                                      <p:tavLst>
                                        <p:tav tm="0">
                                          <p:val>
                                            <p:strVal val="#ppt_w*0.70"/>
                                          </p:val>
                                        </p:tav>
                                        <p:tav tm="100000">
                                          <p:val>
                                            <p:strVal val="#ppt_w"/>
                                          </p:val>
                                        </p:tav>
                                      </p:tavLst>
                                    </p:anim>
                                    <p:anim calcmode="lin" valueType="num">
                                      <p:cBhvr>
                                        <p:cTn id="34" dur="1000" fill="hold"/>
                                        <p:tgtEl>
                                          <p:spTgt spid="2059"/>
                                        </p:tgtEl>
                                        <p:attrNameLst>
                                          <p:attrName>ppt_h</p:attrName>
                                        </p:attrNameLst>
                                      </p:cBhvr>
                                      <p:tavLst>
                                        <p:tav tm="0">
                                          <p:val>
                                            <p:strVal val="#ppt_h"/>
                                          </p:val>
                                        </p:tav>
                                        <p:tav tm="100000">
                                          <p:val>
                                            <p:strVal val="#ppt_h"/>
                                          </p:val>
                                        </p:tav>
                                      </p:tavLst>
                                    </p:anim>
                                    <p:animEffect transition="in" filter="fade">
                                      <p:cBhvr>
                                        <p:cTn id="35" dur="1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fontScale="90000"/>
          </a:bodyPr>
          <a:lstStyle/>
          <a:p>
            <a:r>
              <a:rPr lang="en-US" sz="4900" b="1" dirty="0" smtClean="0"/>
              <a:t>The Search </a:t>
            </a:r>
            <a:r>
              <a:rPr lang="en-US" sz="4900" b="1" dirty="0"/>
              <a:t>B</a:t>
            </a:r>
            <a:r>
              <a:rPr lang="en-US" sz="4900" b="1" dirty="0" smtClean="0"/>
              <a:t>egins </a:t>
            </a:r>
            <a:r>
              <a:rPr lang="en-US" sz="4900" dirty="0" smtClean="0"/>
              <a:t/>
            </a:r>
            <a:br>
              <a:rPr lang="en-US" sz="4900" dirty="0" smtClean="0"/>
            </a:br>
            <a:r>
              <a:rPr lang="en-US" i="1" dirty="0" smtClean="0">
                <a:solidFill>
                  <a:srgbClr val="FFFF00"/>
                </a:solidFill>
              </a:rPr>
              <a:t>“Who is worthy” </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382000" cy="4953000"/>
          </a:xfrm>
        </p:spPr>
        <p:txBody>
          <a:bodyPr>
            <a:normAutofit/>
          </a:bodyPr>
          <a:lstStyle/>
          <a:p>
            <a:r>
              <a:rPr lang="en-US" sz="3600" dirty="0" smtClean="0"/>
              <a:t>No person in heaven was found worthy –</a:t>
            </a:r>
          </a:p>
          <a:p>
            <a:r>
              <a:rPr lang="en-US" sz="3600" dirty="0" smtClean="0"/>
              <a:t>No person on earth was found worthy –</a:t>
            </a:r>
          </a:p>
          <a:p>
            <a:r>
              <a:rPr lang="en-US" sz="3600" dirty="0" smtClean="0"/>
              <a:t>No person under the earth was found worthy - </a:t>
            </a:r>
            <a:endParaRPr lang="en-US" sz="3600" dirty="0"/>
          </a:p>
        </p:txBody>
      </p:sp>
      <p:pic>
        <p:nvPicPr>
          <p:cNvPr id="9219" name="Picture 3" descr="C:\Users\Ptr. Daniel White\Desktop\Bible pictures\heaven\heaven\New Jerusalem 1462.jpg"/>
          <p:cNvPicPr>
            <a:picLocks noChangeAspect="1" noChangeArrowheads="1"/>
          </p:cNvPicPr>
          <p:nvPr/>
        </p:nvPicPr>
        <p:blipFill>
          <a:blip r:embed="rId3" cstate="print"/>
          <a:srcRect/>
          <a:stretch>
            <a:fillRect/>
          </a:stretch>
        </p:blipFill>
        <p:spPr bwMode="auto">
          <a:xfrm>
            <a:off x="3352800" y="3771900"/>
            <a:ext cx="3810000" cy="2857500"/>
          </a:xfrm>
          <a:prstGeom prst="rect">
            <a:avLst/>
          </a:prstGeom>
          <a:noFill/>
        </p:spPr>
      </p:pic>
      <p:pic>
        <p:nvPicPr>
          <p:cNvPr id="9220" name="Picture 4" descr="C:\Users\Ptr. Daniel White\Desktop\Bible pictures\backgrounds\earth and space\1024-Landscapes-B008.jpg"/>
          <p:cNvPicPr>
            <a:picLocks noChangeAspect="1" noChangeArrowheads="1"/>
          </p:cNvPicPr>
          <p:nvPr/>
        </p:nvPicPr>
        <p:blipFill>
          <a:blip r:embed="rId4" cstate="print"/>
          <a:srcRect/>
          <a:stretch>
            <a:fillRect/>
          </a:stretch>
        </p:blipFill>
        <p:spPr bwMode="auto">
          <a:xfrm>
            <a:off x="2971800" y="3581400"/>
            <a:ext cx="4419600" cy="3295650"/>
          </a:xfrm>
          <a:prstGeom prst="rect">
            <a:avLst/>
          </a:prstGeom>
          <a:ln>
            <a:noFill/>
          </a:ln>
          <a:effectLst>
            <a:softEdge rad="112500"/>
          </a:effectLst>
        </p:spPr>
      </p:pic>
      <p:pic>
        <p:nvPicPr>
          <p:cNvPr id="9" name="Picture 2" descr="C:\Users\Ptr. Daniel White\Desktop\Bible pictures\Prophecy pictures\prophecy pictures\revelation\scan0002.jpg"/>
          <p:cNvPicPr>
            <a:picLocks noChangeAspect="1" noChangeArrowheads="1"/>
          </p:cNvPicPr>
          <p:nvPr/>
        </p:nvPicPr>
        <p:blipFill>
          <a:blip r:embed="rId5" cstate="print"/>
          <a:srcRect/>
          <a:stretch>
            <a:fillRect/>
          </a:stretch>
        </p:blipFill>
        <p:spPr bwMode="auto">
          <a:xfrm>
            <a:off x="2971800" y="3603171"/>
            <a:ext cx="3962400" cy="3254829"/>
          </a:xfrm>
          <a:prstGeom prst="rect">
            <a:avLst/>
          </a:prstGeom>
          <a:noFill/>
        </p:spPr>
      </p:pic>
    </p:spTree>
    <p:extLst>
      <p:ext uri="{BB962C8B-B14F-4D97-AF65-F5344CB8AC3E}">
        <p14:creationId xmlns:p14="http://schemas.microsoft.com/office/powerpoint/2010/main" val="74900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p:cTn id="12" dur="1000" fill="hold"/>
                                        <p:tgtEl>
                                          <p:spTgt spid="9219"/>
                                        </p:tgtEl>
                                        <p:attrNameLst>
                                          <p:attrName>ppt_w</p:attrName>
                                        </p:attrNameLst>
                                      </p:cBhvr>
                                      <p:tavLst>
                                        <p:tav tm="0">
                                          <p:val>
                                            <p:fltVal val="0"/>
                                          </p:val>
                                        </p:tav>
                                        <p:tav tm="100000">
                                          <p:val>
                                            <p:strVal val="#ppt_w"/>
                                          </p:val>
                                        </p:tav>
                                      </p:tavLst>
                                    </p:anim>
                                    <p:anim calcmode="lin" valueType="num">
                                      <p:cBhvr>
                                        <p:cTn id="13" dur="1000" fill="hold"/>
                                        <p:tgtEl>
                                          <p:spTgt spid="9219"/>
                                        </p:tgtEl>
                                        <p:attrNameLst>
                                          <p:attrName>ppt_h</p:attrName>
                                        </p:attrNameLst>
                                      </p:cBhvr>
                                      <p:tavLst>
                                        <p:tav tm="0">
                                          <p:val>
                                            <p:fltVal val="0"/>
                                          </p:val>
                                        </p:tav>
                                        <p:tav tm="100000">
                                          <p:val>
                                            <p:strVal val="#ppt_h"/>
                                          </p:val>
                                        </p:tav>
                                      </p:tavLst>
                                    </p:anim>
                                    <p:animEffect transition="in" filter="fade">
                                      <p:cBhvr>
                                        <p:cTn id="14" dur="1000"/>
                                        <p:tgtEl>
                                          <p:spTgt spid="92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1000"/>
                                        <p:tgtEl>
                                          <p:spTgt spid="9219"/>
                                        </p:tgtEl>
                                        <p:attrNameLst>
                                          <p:attrName>ppt_w</p:attrName>
                                        </p:attrNameLst>
                                      </p:cBhvr>
                                      <p:tavLst>
                                        <p:tav tm="0">
                                          <p:val>
                                            <p:strVal val="ppt_w"/>
                                          </p:val>
                                        </p:tav>
                                        <p:tav tm="100000">
                                          <p:val>
                                            <p:fltVal val="0"/>
                                          </p:val>
                                        </p:tav>
                                      </p:tavLst>
                                    </p:anim>
                                    <p:anim calcmode="lin" valueType="num">
                                      <p:cBhvr>
                                        <p:cTn id="19" dur="1000"/>
                                        <p:tgtEl>
                                          <p:spTgt spid="9219"/>
                                        </p:tgtEl>
                                        <p:attrNameLst>
                                          <p:attrName>ppt_h</p:attrName>
                                        </p:attrNameLst>
                                      </p:cBhvr>
                                      <p:tavLst>
                                        <p:tav tm="0">
                                          <p:val>
                                            <p:strVal val="ppt_h"/>
                                          </p:val>
                                        </p:tav>
                                        <p:tav tm="100000">
                                          <p:val>
                                            <p:fltVal val="0"/>
                                          </p:val>
                                        </p:tav>
                                      </p:tavLst>
                                    </p:anim>
                                    <p:animEffect transition="out" filter="fade">
                                      <p:cBhvr>
                                        <p:cTn id="20" dur="1000"/>
                                        <p:tgtEl>
                                          <p:spTgt spid="9219"/>
                                        </p:tgtEl>
                                      </p:cBhvr>
                                    </p:animEffect>
                                    <p:set>
                                      <p:cBhvr>
                                        <p:cTn id="21" dur="1" fill="hold">
                                          <p:stCondLst>
                                            <p:cond delay="999"/>
                                          </p:stCondLst>
                                        </p:cTn>
                                        <p:tgtEl>
                                          <p:spTgt spid="92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to="" calcmode="lin" valueType="num">
                                      <p:cBhvr>
                                        <p:cTn id="26" dur="1" fill="hold"/>
                                        <p:tgtEl>
                                          <p:spTgt spid="3">
                                            <p:txEl>
                                              <p:pRg st="1" end="1"/>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9220"/>
                                        </p:tgtEl>
                                        <p:attrNameLst>
                                          <p:attrName>style.visibility</p:attrName>
                                        </p:attrNameLst>
                                      </p:cBhvr>
                                      <p:to>
                                        <p:strVal val="visible"/>
                                      </p:to>
                                    </p:set>
                                    <p:anim calcmode="lin" valueType="num">
                                      <p:cBhvr>
                                        <p:cTn id="31" dur="1000" fill="hold"/>
                                        <p:tgtEl>
                                          <p:spTgt spid="9220"/>
                                        </p:tgtEl>
                                        <p:attrNameLst>
                                          <p:attrName>ppt_w</p:attrName>
                                        </p:attrNameLst>
                                      </p:cBhvr>
                                      <p:tavLst>
                                        <p:tav tm="0">
                                          <p:val>
                                            <p:fltVal val="0"/>
                                          </p:val>
                                        </p:tav>
                                        <p:tav tm="100000">
                                          <p:val>
                                            <p:strVal val="#ppt_w"/>
                                          </p:val>
                                        </p:tav>
                                      </p:tavLst>
                                    </p:anim>
                                    <p:anim calcmode="lin" valueType="num">
                                      <p:cBhvr>
                                        <p:cTn id="32" dur="1000" fill="hold"/>
                                        <p:tgtEl>
                                          <p:spTgt spid="9220"/>
                                        </p:tgtEl>
                                        <p:attrNameLst>
                                          <p:attrName>ppt_h</p:attrName>
                                        </p:attrNameLst>
                                      </p:cBhvr>
                                      <p:tavLst>
                                        <p:tav tm="0">
                                          <p:val>
                                            <p:fltVal val="0"/>
                                          </p:val>
                                        </p:tav>
                                        <p:tav tm="100000">
                                          <p:val>
                                            <p:strVal val="#ppt_h"/>
                                          </p:val>
                                        </p:tav>
                                      </p:tavLst>
                                    </p:anim>
                                    <p:animEffect transition="in" filter="fade">
                                      <p:cBhvr>
                                        <p:cTn id="33" dur="1000"/>
                                        <p:tgtEl>
                                          <p:spTgt spid="922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1000"/>
                                        <p:tgtEl>
                                          <p:spTgt spid="9220"/>
                                        </p:tgtEl>
                                        <p:attrNameLst>
                                          <p:attrName>ppt_w</p:attrName>
                                        </p:attrNameLst>
                                      </p:cBhvr>
                                      <p:tavLst>
                                        <p:tav tm="0">
                                          <p:val>
                                            <p:strVal val="ppt_w"/>
                                          </p:val>
                                        </p:tav>
                                        <p:tav tm="100000">
                                          <p:val>
                                            <p:fltVal val="0"/>
                                          </p:val>
                                        </p:tav>
                                      </p:tavLst>
                                    </p:anim>
                                    <p:anim calcmode="lin" valueType="num">
                                      <p:cBhvr>
                                        <p:cTn id="38" dur="1000"/>
                                        <p:tgtEl>
                                          <p:spTgt spid="9220"/>
                                        </p:tgtEl>
                                        <p:attrNameLst>
                                          <p:attrName>ppt_h</p:attrName>
                                        </p:attrNameLst>
                                      </p:cBhvr>
                                      <p:tavLst>
                                        <p:tav tm="0">
                                          <p:val>
                                            <p:strVal val="ppt_h"/>
                                          </p:val>
                                        </p:tav>
                                        <p:tav tm="100000">
                                          <p:val>
                                            <p:fltVal val="0"/>
                                          </p:val>
                                        </p:tav>
                                      </p:tavLst>
                                    </p:anim>
                                    <p:animEffect transition="out" filter="fade">
                                      <p:cBhvr>
                                        <p:cTn id="39" dur="1000"/>
                                        <p:tgtEl>
                                          <p:spTgt spid="9220"/>
                                        </p:tgtEl>
                                      </p:cBhvr>
                                    </p:animEffect>
                                    <p:set>
                                      <p:cBhvr>
                                        <p:cTn id="40" dur="1" fill="hold">
                                          <p:stCondLst>
                                            <p:cond delay="999"/>
                                          </p:stCondLst>
                                        </p:cTn>
                                        <p:tgtEl>
                                          <p:spTgt spid="92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to="" calcmode="lin" valueType="num">
                                      <p:cBhvr>
                                        <p:cTn id="45" dur="1" fill="hold"/>
                                        <p:tgtEl>
                                          <p:spTgt spid="3">
                                            <p:txEl>
                                              <p:pRg st="2" end="2"/>
                                            </p:txEl>
                                          </p:spTgt>
                                        </p:tgtEl>
                                        <p:attrNameLst>
                                          <p:attrName/>
                                        </p:attrNameLst>
                                      </p:cBhvr>
                                    </p:anim>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Effect transition="in" filter="fade">
                                      <p:cBhvr>
                                        <p:cTn id="52" dur="1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0" fill="hold" nodeType="clickEffect">
                                  <p:stCondLst>
                                    <p:cond delay="0"/>
                                  </p:stCondLst>
                                  <p:childTnLst>
                                    <p:anim calcmode="lin" valueType="num">
                                      <p:cBhvr>
                                        <p:cTn id="56" dur="1000"/>
                                        <p:tgtEl>
                                          <p:spTgt spid="9"/>
                                        </p:tgtEl>
                                        <p:attrNameLst>
                                          <p:attrName>ppt_w</p:attrName>
                                        </p:attrNameLst>
                                      </p:cBhvr>
                                      <p:tavLst>
                                        <p:tav tm="0">
                                          <p:val>
                                            <p:strVal val="ppt_w"/>
                                          </p:val>
                                        </p:tav>
                                        <p:tav tm="100000">
                                          <p:val>
                                            <p:fltVal val="0"/>
                                          </p:val>
                                        </p:tav>
                                      </p:tavLst>
                                    </p:anim>
                                    <p:anim calcmode="lin" valueType="num">
                                      <p:cBhvr>
                                        <p:cTn id="57" dur="1000"/>
                                        <p:tgtEl>
                                          <p:spTgt spid="9"/>
                                        </p:tgtEl>
                                        <p:attrNameLst>
                                          <p:attrName>ppt_h</p:attrName>
                                        </p:attrNameLst>
                                      </p:cBhvr>
                                      <p:tavLst>
                                        <p:tav tm="0">
                                          <p:val>
                                            <p:strVal val="ppt_h"/>
                                          </p:val>
                                        </p:tav>
                                        <p:tav tm="100000">
                                          <p:val>
                                            <p:fltVal val="0"/>
                                          </p:val>
                                        </p:tav>
                                      </p:tavLst>
                                    </p:anim>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524000" y="685800"/>
            <a:ext cx="6248400" cy="5638800"/>
          </a:xfrm>
          <a:prstGeom prst="rect">
            <a:avLst/>
          </a:prstGeom>
          <a:noFill/>
        </p:spPr>
      </p:pic>
      <p:sp>
        <p:nvSpPr>
          <p:cNvPr id="3" name="Rectangle 2"/>
          <p:cNvSpPr/>
          <p:nvPr/>
        </p:nvSpPr>
        <p:spPr>
          <a:xfrm>
            <a:off x="1295400" y="2209800"/>
            <a:ext cx="6705600" cy="707886"/>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5:1-14</a:t>
            </a:r>
          </a:p>
        </p:txBody>
      </p:sp>
      <p:sp>
        <p:nvSpPr>
          <p:cNvPr id="6" name="Title 5"/>
          <p:cNvSpPr>
            <a:spLocks noGrp="1"/>
          </p:cNvSpPr>
          <p:nvPr>
            <p:ph type="title"/>
          </p:nvPr>
        </p:nvSpPr>
        <p:spPr>
          <a:xfrm>
            <a:off x="457200" y="2743200"/>
            <a:ext cx="8229600" cy="914400"/>
          </a:xfrm>
        </p:spPr>
        <p:txBody>
          <a:bodyPr>
            <a:noAutofit/>
          </a:bodyPr>
          <a:lstStyle/>
          <a:p>
            <a:r>
              <a:rPr lang="en-US" sz="32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
            </a:r>
            <a:br>
              <a:rPr lang="en-US" sz="32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br>
            <a:endParaRPr lang="en-US" sz="3200" b="1" i="1" dirty="0">
              <a:solidFill>
                <a:schemeClr val="bg1"/>
              </a:solidFill>
              <a:effectLst>
                <a:glow rad="139700">
                  <a:schemeClr val="accent6">
                    <a:satMod val="175000"/>
                    <a:alpha val="40000"/>
                  </a:schemeClr>
                </a:glow>
              </a:effectLst>
              <a:latin typeface="Times New Roman" pitchFamily="18" charset="0"/>
              <a:cs typeface="Times New Roman" pitchFamily="18" charset="0"/>
            </a:endParaRPr>
          </a:p>
        </p:txBody>
      </p:sp>
      <p:sp>
        <p:nvSpPr>
          <p:cNvPr id="5" name="Title 5"/>
          <p:cNvSpPr txBox="1">
            <a:spLocks/>
          </p:cNvSpPr>
          <p:nvPr/>
        </p:nvSpPr>
        <p:spPr>
          <a:xfrm>
            <a:off x="457200" y="1676400"/>
            <a:ext cx="8305800" cy="2133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chemeClr val="bg1"/>
                </a:solidFill>
                <a:effectLst>
                  <a:glow rad="139700">
                    <a:schemeClr val="accent6">
                      <a:satMod val="175000"/>
                      <a:alpha val="40000"/>
                    </a:schemeClr>
                  </a:glow>
                </a:effectLst>
                <a:uLnTx/>
                <a:uFillTx/>
                <a:latin typeface="Times New Roman" pitchFamily="18" charset="0"/>
                <a:ea typeface="+mj-ea"/>
                <a:cs typeface="Times New Roman" pitchFamily="18" charset="0"/>
              </a:rPr>
              <a:t/>
            </a:r>
            <a:br>
              <a:rPr kumimoji="0" lang="en-US" sz="4000" b="1" i="1" u="none" strike="noStrike" kern="1200" cap="none" spc="0" normalizeH="0" baseline="0" noProof="0" dirty="0" smtClean="0">
                <a:ln>
                  <a:noFill/>
                </a:ln>
                <a:solidFill>
                  <a:schemeClr val="bg1"/>
                </a:solidFill>
                <a:effectLst>
                  <a:glow rad="139700">
                    <a:schemeClr val="accent6">
                      <a:satMod val="175000"/>
                      <a:alpha val="40000"/>
                    </a:schemeClr>
                  </a:glow>
                </a:effectLst>
                <a:uLnTx/>
                <a:uFillTx/>
                <a:latin typeface="Times New Roman" pitchFamily="18" charset="0"/>
                <a:ea typeface="+mj-ea"/>
                <a:cs typeface="Times New Roman" pitchFamily="18" charset="0"/>
              </a:rPr>
            </a:br>
            <a:endParaRPr kumimoji="0" lang="en-US" sz="4000" b="1" i="1" u="none" strike="noStrike" kern="1200" cap="none" spc="0" normalizeH="0" baseline="0" noProof="0" dirty="0" smtClean="0">
              <a:ln>
                <a:noFill/>
              </a:ln>
              <a:solidFill>
                <a:schemeClr val="bg1"/>
              </a:solidFill>
              <a:effectLst>
                <a:glow rad="139700">
                  <a:schemeClr val="accent6">
                    <a:satMod val="175000"/>
                    <a:alpha val="40000"/>
                  </a:schemeClr>
                </a:glow>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i="1" dirty="0" smtClean="0">
                <a:solidFill>
                  <a:schemeClr val="bg1"/>
                </a:solidFill>
                <a:effectLst>
                  <a:glow rad="139700">
                    <a:schemeClr val="accent6">
                      <a:satMod val="175000"/>
                      <a:alpha val="40000"/>
                    </a:schemeClr>
                  </a:glow>
                </a:effectLst>
                <a:latin typeface="Times New Roman" pitchFamily="18" charset="0"/>
                <a:ea typeface="+mj-ea"/>
                <a:cs typeface="Times New Roman" pitchFamily="18" charset="0"/>
              </a:rPr>
              <a:t>“The Worship of Jesus Christ”</a:t>
            </a:r>
            <a:endParaRPr kumimoji="0" lang="en-US" sz="3600" b="1" i="1" u="none" strike="noStrike" kern="1200" cap="none" spc="0" normalizeH="0" baseline="0" noProof="0" dirty="0">
              <a:ln>
                <a:noFill/>
              </a:ln>
              <a:solidFill>
                <a:schemeClr val="bg1"/>
              </a:solidFill>
              <a:effectLst>
                <a:glow rad="139700">
                  <a:schemeClr val="accent6">
                    <a:satMod val="175000"/>
                    <a:alpha val="40000"/>
                  </a:schemeClr>
                </a:glow>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169264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Bible pictures New Testament\Peter\Peter Weeping (Mt26_75_) 1184-NT44.jpg"/>
          <p:cNvPicPr>
            <a:picLocks noChangeAspect="1" noChangeArrowheads="1"/>
          </p:cNvPicPr>
          <p:nvPr/>
        </p:nvPicPr>
        <p:blipFill>
          <a:blip r:embed="rId3" cstate="print">
            <a:lum contrast="30000"/>
          </a:blip>
          <a:srcRect l="26828" t="17407" r="15045" b="47037"/>
          <a:stretch>
            <a:fillRect/>
          </a:stretch>
        </p:blipFill>
        <p:spPr bwMode="auto">
          <a:xfrm>
            <a:off x="304800" y="381000"/>
            <a:ext cx="2743200" cy="33762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itle 3"/>
          <p:cNvSpPr>
            <a:spLocks noGrp="1"/>
          </p:cNvSpPr>
          <p:nvPr>
            <p:ph type="title"/>
          </p:nvPr>
        </p:nvSpPr>
        <p:spPr>
          <a:xfrm>
            <a:off x="3200400" y="274638"/>
            <a:ext cx="5486400" cy="6583362"/>
          </a:xfrm>
        </p:spPr>
        <p:txBody>
          <a:bodyPr>
            <a:normAutofit/>
          </a:bodyPr>
          <a:lstStyle/>
          <a:p>
            <a:r>
              <a:rPr lang="en-US" sz="4800" i="1" dirty="0" smtClean="0"/>
              <a:t>“And I wept much, because no man was found worthy to open and to read the book, neither to look thereon.”</a:t>
            </a:r>
            <a:endParaRPr lang="en-US" sz="4800" i="1" dirty="0"/>
          </a:p>
        </p:txBody>
      </p:sp>
    </p:spTree>
    <p:extLst>
      <p:ext uri="{BB962C8B-B14F-4D97-AF65-F5344CB8AC3E}">
        <p14:creationId xmlns:p14="http://schemas.microsoft.com/office/powerpoint/2010/main" val="76313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Bible pictures New Testament\Peter\Peter Weeping (Mt26_75_) 1184-NT44.jpg"/>
          <p:cNvPicPr>
            <a:picLocks noChangeAspect="1" noChangeArrowheads="1"/>
          </p:cNvPicPr>
          <p:nvPr/>
        </p:nvPicPr>
        <p:blipFill>
          <a:blip r:embed="rId3" cstate="print">
            <a:lum contrast="30000"/>
          </a:blip>
          <a:srcRect l="26828" t="17407" r="15045" b="47037"/>
          <a:stretch>
            <a:fillRect/>
          </a:stretch>
        </p:blipFill>
        <p:spPr bwMode="auto">
          <a:xfrm>
            <a:off x="304800" y="381000"/>
            <a:ext cx="2743200" cy="33762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itle 3"/>
          <p:cNvSpPr>
            <a:spLocks noGrp="1"/>
          </p:cNvSpPr>
          <p:nvPr>
            <p:ph type="title"/>
          </p:nvPr>
        </p:nvSpPr>
        <p:spPr>
          <a:xfrm>
            <a:off x="3200400" y="274638"/>
            <a:ext cx="5486400" cy="6583362"/>
          </a:xfrm>
        </p:spPr>
        <p:txBody>
          <a:bodyPr>
            <a:normAutofit fontScale="90000"/>
          </a:bodyPr>
          <a:lstStyle/>
          <a:p>
            <a:r>
              <a:rPr lang="en-US" sz="4800" i="1" dirty="0" smtClean="0"/>
              <a:t>“And one of the elders saith unto me, Weep not: behold, the Lion of the tribe of </a:t>
            </a:r>
            <a:r>
              <a:rPr lang="en-US" sz="4800" i="1" dirty="0" err="1" smtClean="0"/>
              <a:t>Juda</a:t>
            </a:r>
            <a:r>
              <a:rPr lang="en-US" sz="4800" i="1" dirty="0" smtClean="0"/>
              <a:t>, the Root of David, hath prevailed to open the book, and to loose the seven seals thereof.”</a:t>
            </a:r>
            <a:endParaRPr lang="en-US" sz="4800" i="1" dirty="0"/>
          </a:p>
        </p:txBody>
      </p:sp>
    </p:spTree>
    <p:extLst>
      <p:ext uri="{BB962C8B-B14F-4D97-AF65-F5344CB8AC3E}">
        <p14:creationId xmlns:p14="http://schemas.microsoft.com/office/powerpoint/2010/main" val="70679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heaven\Twenty-four elders.jpg"/>
          <p:cNvPicPr>
            <a:picLocks noChangeAspect="1" noChangeArrowheads="1"/>
          </p:cNvPicPr>
          <p:nvPr/>
        </p:nvPicPr>
        <p:blipFill>
          <a:blip r:embed="rId3" cstate="print"/>
          <a:srcRect/>
          <a:stretch>
            <a:fillRect/>
          </a:stretch>
        </p:blipFill>
        <p:spPr bwMode="auto">
          <a:xfrm>
            <a:off x="4495800" y="669226"/>
            <a:ext cx="4558321" cy="3369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3" descr="C:\Users\Ptr. Daniel White\Desktop\Bible pictures\Bible pictures New Testament\Peter\Peter Weeping (Mt26_75_) 1184-NT44.jpg"/>
          <p:cNvPicPr>
            <a:picLocks noChangeAspect="1" noChangeArrowheads="1"/>
          </p:cNvPicPr>
          <p:nvPr/>
        </p:nvPicPr>
        <p:blipFill>
          <a:blip r:embed="rId4" cstate="print">
            <a:lum contrast="30000"/>
          </a:blip>
          <a:srcRect l="26828" t="17407" r="15045" b="47037"/>
          <a:stretch>
            <a:fillRect/>
          </a:stretch>
        </p:blipFill>
        <p:spPr bwMode="auto">
          <a:xfrm>
            <a:off x="304800" y="457200"/>
            <a:ext cx="2743200" cy="33762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267" name="Picture 3" descr="C:\Users\Ptr. Daniel White\Desktop\Bible pictures\kingdom\8bcb0a7ca07a6b8a.jpg"/>
          <p:cNvPicPr>
            <a:picLocks noChangeAspect="1" noChangeArrowheads="1"/>
          </p:cNvPicPr>
          <p:nvPr/>
        </p:nvPicPr>
        <p:blipFill>
          <a:blip r:embed="rId5" cstate="print"/>
          <a:srcRect r="50338"/>
          <a:stretch>
            <a:fillRect/>
          </a:stretch>
        </p:blipFill>
        <p:spPr bwMode="auto">
          <a:xfrm>
            <a:off x="152400" y="0"/>
            <a:ext cx="4118163" cy="5715000"/>
          </a:xfrm>
          <a:prstGeom prst="rect">
            <a:avLst/>
          </a:prstGeom>
          <a:ln>
            <a:noFill/>
          </a:ln>
          <a:effectLst>
            <a:softEdge rad="112500"/>
          </a:effectLst>
        </p:spPr>
      </p:pic>
      <p:pic>
        <p:nvPicPr>
          <p:cNvPr id="6" name="Picture 2" descr="c:\Users\Ptr. Daniel White\Desktop\Bible pictures\heaven\Twenty-four elders.jpg"/>
          <p:cNvPicPr>
            <a:picLocks noChangeAspect="1" noChangeArrowheads="1"/>
          </p:cNvPicPr>
          <p:nvPr/>
        </p:nvPicPr>
        <p:blipFill>
          <a:blip r:embed="rId3" cstate="print"/>
          <a:srcRect l="1216" t="492" r="75685" b="33101"/>
          <a:stretch>
            <a:fillRect/>
          </a:stretch>
        </p:blipFill>
        <p:spPr bwMode="auto">
          <a:xfrm>
            <a:off x="5867400" y="533400"/>
            <a:ext cx="1752600" cy="3505200"/>
          </a:xfrm>
          <a:prstGeom prst="ellipse">
            <a:avLst/>
          </a:prstGeom>
          <a:ln>
            <a:noFill/>
          </a:ln>
          <a:effectLst>
            <a:softEdge rad="112500"/>
          </a:effectLst>
        </p:spPr>
      </p:pic>
      <p:pic>
        <p:nvPicPr>
          <p:cNvPr id="11268" name="Picture 4" descr="C:\Users\Ptr. Daniel White\Desktop\Bible pictures\Bible pictures Old Testament\David\King David\King_David.jpg"/>
          <p:cNvPicPr>
            <a:picLocks noChangeAspect="1" noChangeArrowheads="1"/>
          </p:cNvPicPr>
          <p:nvPr/>
        </p:nvPicPr>
        <p:blipFill>
          <a:blip r:embed="rId6" cstate="print"/>
          <a:srcRect/>
          <a:stretch>
            <a:fillRect/>
          </a:stretch>
        </p:blipFill>
        <p:spPr bwMode="auto">
          <a:xfrm>
            <a:off x="4267200" y="533400"/>
            <a:ext cx="5083389" cy="4648200"/>
          </a:xfrm>
          <a:prstGeom prst="rect">
            <a:avLst/>
          </a:prstGeom>
          <a:ln>
            <a:noFill/>
          </a:ln>
          <a:effectLst>
            <a:softEdge rad="112500"/>
          </a:effectLst>
        </p:spPr>
      </p:pic>
    </p:spTree>
    <p:extLst>
      <p:ext uri="{BB962C8B-B14F-4D97-AF65-F5344CB8AC3E}">
        <p14:creationId xmlns:p14="http://schemas.microsoft.com/office/powerpoint/2010/main" val="342466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to="" calcmode="lin" valueType="num">
                                      <p:cBhvr>
                                        <p:cTn id="7" dur="1" fill="hold"/>
                                        <p:tgtEl>
                                          <p:spTgt spid="1126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 to="" calcmode="lin" valueType="num">
                                      <p:cBhvr>
                                        <p:cTn id="19" dur="1" fill="hold"/>
                                        <p:tgtEl>
                                          <p:spTgt spid="11267"/>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1268"/>
                                        </p:tgtEl>
                                        <p:attrNameLst>
                                          <p:attrName>style.visibility</p:attrName>
                                        </p:attrNameLst>
                                      </p:cBhvr>
                                      <p:to>
                                        <p:strVal val="visible"/>
                                      </p:to>
                                    </p:set>
                                    <p:anim to="" calcmode="lin" valueType="num">
                                      <p:cBhvr>
                                        <p:cTn id="24" dur="1" fill="hold"/>
                                        <p:tgtEl>
                                          <p:spTgt spid="112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Jesus\14 Resurrection\page0_blog_entry28_1.jpg"/>
          <p:cNvPicPr>
            <a:picLocks noChangeAspect="1" noChangeArrowheads="1"/>
          </p:cNvPicPr>
          <p:nvPr/>
        </p:nvPicPr>
        <p:blipFill>
          <a:blip r:embed="rId3" cstate="print"/>
          <a:srcRect/>
          <a:stretch>
            <a:fillRect/>
          </a:stretch>
        </p:blipFill>
        <p:spPr bwMode="auto">
          <a:xfrm>
            <a:off x="1828800" y="381000"/>
            <a:ext cx="5943600" cy="4542609"/>
          </a:xfrm>
          <a:prstGeom prst="rect">
            <a:avLst/>
          </a:prstGeom>
          <a:ln>
            <a:noFill/>
          </a:ln>
          <a:effectLst>
            <a:reflection blurRad="6350" stA="50000" endA="295" endPos="92000" dist="101600" dir="5400000" sy="-100000" algn="bl" rotWithShape="0"/>
            <a:softEdge rad="112500"/>
          </a:effectLst>
        </p:spPr>
      </p:pic>
      <p:pic>
        <p:nvPicPr>
          <p:cNvPr id="4098" name="Picture 2" descr="C:\Users\Ptr. Daniel White\Desktop\Bible pictures\Jesus\14 Resurrection\the_risen_Jesus_has_power_over_death.jpg"/>
          <p:cNvPicPr>
            <a:picLocks noChangeAspect="1" noChangeArrowheads="1"/>
          </p:cNvPicPr>
          <p:nvPr/>
        </p:nvPicPr>
        <p:blipFill>
          <a:blip r:embed="rId4" cstate="print">
            <a:lum bright="-10000"/>
          </a:blip>
          <a:srcRect l="22571" r="14254" b="55463"/>
          <a:stretch>
            <a:fillRect/>
          </a:stretch>
        </p:blipFill>
        <p:spPr bwMode="auto">
          <a:xfrm flipH="1">
            <a:off x="4267200" y="2057400"/>
            <a:ext cx="2667000" cy="2486099"/>
          </a:xfrm>
          <a:prstGeom prst="ellipse">
            <a:avLst/>
          </a:prstGeom>
          <a:ln>
            <a:noFill/>
          </a:ln>
          <a:effectLst>
            <a:reflection blurRad="6350" stA="50000" endA="295" endPos="92000" dist="101600" dir="5400000" sy="-100000" algn="bl" rotWithShape="0"/>
            <a:softEdge rad="112500"/>
          </a:effectLst>
        </p:spPr>
      </p:pic>
      <p:pic>
        <p:nvPicPr>
          <p:cNvPr id="1026" name="Picture 2" descr="C:\Users\Ptr. Daniel White\Desktop\Bible pictures\Jesus\12 Crucifixion\Jesus_On_Cross.jpg"/>
          <p:cNvPicPr>
            <a:picLocks noChangeAspect="1" noChangeArrowheads="1"/>
          </p:cNvPicPr>
          <p:nvPr/>
        </p:nvPicPr>
        <p:blipFill>
          <a:blip r:embed="rId5" cstate="print"/>
          <a:srcRect/>
          <a:stretch>
            <a:fillRect/>
          </a:stretch>
        </p:blipFill>
        <p:spPr bwMode="auto">
          <a:xfrm>
            <a:off x="0" y="381000"/>
            <a:ext cx="4502150" cy="3376613"/>
          </a:xfrm>
          <a:prstGeom prst="ellipse">
            <a:avLst/>
          </a:prstGeom>
          <a:ln>
            <a:noFill/>
          </a:ln>
          <a:effectLst>
            <a:softEdge rad="112500"/>
          </a:effectLst>
        </p:spPr>
      </p:pic>
      <p:sp>
        <p:nvSpPr>
          <p:cNvPr id="5" name="Rectangle 4"/>
          <p:cNvSpPr/>
          <p:nvPr/>
        </p:nvSpPr>
        <p:spPr>
          <a:xfrm>
            <a:off x="914400" y="5181600"/>
            <a:ext cx="7391400" cy="707886"/>
          </a:xfrm>
          <a:prstGeom prst="rect">
            <a:avLst/>
          </a:prstGeom>
        </p:spPr>
        <p:txBody>
          <a:bodyPr wrap="square">
            <a:spAutoFit/>
          </a:bodyPr>
          <a:lstStyle/>
          <a:p>
            <a:pPr algn="ctr"/>
            <a:r>
              <a:rPr lang="en-US" sz="4000" i="1" dirty="0" smtClean="0">
                <a:effectLst>
                  <a:glow rad="101600">
                    <a:schemeClr val="bg1">
                      <a:alpha val="60000"/>
                    </a:schemeClr>
                  </a:glow>
                </a:effectLst>
              </a:rPr>
              <a:t>“He (Jesus) hath prevailed…”</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301866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Ptr. Daniel White\Desktop\Bible pictures\heaven\twenty four elders.jpg"/>
          <p:cNvPicPr>
            <a:picLocks noChangeAspect="1" noChangeArrowheads="1"/>
          </p:cNvPicPr>
          <p:nvPr/>
        </p:nvPicPr>
        <p:blipFill>
          <a:blip r:embed="rId3" cstate="print"/>
          <a:srcRect/>
          <a:stretch>
            <a:fillRect/>
          </a:stretch>
        </p:blipFill>
        <p:spPr bwMode="auto">
          <a:xfrm>
            <a:off x="0" y="-56765"/>
            <a:ext cx="5029200" cy="6914765"/>
          </a:xfrm>
          <a:prstGeom prst="rect">
            <a:avLst/>
          </a:prstGeom>
          <a:ln>
            <a:noFill/>
          </a:ln>
          <a:effectLst>
            <a:softEdge rad="112500"/>
          </a:effectLst>
        </p:spPr>
      </p:pic>
      <p:pic>
        <p:nvPicPr>
          <p:cNvPr id="4098" name="Picture 2" descr="C:\Users\Ptr. Daniel White\Desktop\Bible pictures\Jesus\12 Crucifixion\the-crucifixion.jpg"/>
          <p:cNvPicPr>
            <a:picLocks noChangeAspect="1" noChangeArrowheads="1"/>
          </p:cNvPicPr>
          <p:nvPr/>
        </p:nvPicPr>
        <p:blipFill>
          <a:blip r:embed="rId4" cstate="print">
            <a:lum bright="-10000"/>
          </a:blip>
          <a:srcRect t="31109" r="463"/>
          <a:stretch>
            <a:fillRect/>
          </a:stretch>
        </p:blipFill>
        <p:spPr bwMode="auto">
          <a:xfrm>
            <a:off x="1600200" y="665642"/>
            <a:ext cx="1905000" cy="2001358"/>
          </a:xfrm>
          <a:prstGeom prst="ellipse">
            <a:avLst/>
          </a:prstGeom>
          <a:ln>
            <a:noFill/>
          </a:ln>
          <a:effectLst>
            <a:softEdge rad="112500"/>
          </a:effectLst>
        </p:spPr>
      </p:pic>
      <p:sp>
        <p:nvSpPr>
          <p:cNvPr id="4" name="Rectangle 3"/>
          <p:cNvSpPr/>
          <p:nvPr/>
        </p:nvSpPr>
        <p:spPr>
          <a:xfrm>
            <a:off x="5105400" y="381000"/>
            <a:ext cx="3733800" cy="6247864"/>
          </a:xfrm>
          <a:prstGeom prst="rect">
            <a:avLst/>
          </a:prstGeom>
        </p:spPr>
        <p:txBody>
          <a:bodyPr wrap="square">
            <a:spAutoFit/>
          </a:bodyPr>
          <a:lstStyle/>
          <a:p>
            <a:pPr algn="ctr"/>
            <a:r>
              <a:rPr lang="en-US" sz="4000" i="1" dirty="0" smtClean="0"/>
              <a:t>“And I beheld, and, lo, in the midst of the throne and of the four beasts, and in the midst of the elders, stood a Lamb as it had been slain.”</a:t>
            </a:r>
            <a:endParaRPr lang="en-US" sz="4000" i="1" dirty="0"/>
          </a:p>
        </p:txBody>
      </p:sp>
    </p:spTree>
    <p:extLst>
      <p:ext uri="{BB962C8B-B14F-4D97-AF65-F5344CB8AC3E}">
        <p14:creationId xmlns:p14="http://schemas.microsoft.com/office/powerpoint/2010/main" val="19357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strVal val="#ppt_w*0.7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438400"/>
          </a:xfrm>
        </p:spPr>
        <p:txBody>
          <a:bodyPr/>
          <a:lstStyle/>
          <a:p>
            <a:r>
              <a:rPr lang="en-US" i="1" dirty="0" smtClean="0"/>
              <a:t>“Having seven horns and seven eyes, which are the seven Spirits of God sent forth into all the earth.”</a:t>
            </a:r>
            <a:endParaRPr lang="en-US" i="1" dirty="0"/>
          </a:p>
        </p:txBody>
      </p:sp>
      <p:pic>
        <p:nvPicPr>
          <p:cNvPr id="48130" name="Picture 2" descr="http://s3.amazonaws.com/rapgenius/800-lamb-seveneyes33882.jpg"/>
          <p:cNvPicPr>
            <a:picLocks noChangeAspect="1" noChangeArrowheads="1"/>
          </p:cNvPicPr>
          <p:nvPr/>
        </p:nvPicPr>
        <p:blipFill>
          <a:blip r:embed="rId2" cstate="print"/>
          <a:srcRect/>
          <a:stretch>
            <a:fillRect/>
          </a:stretch>
        </p:blipFill>
        <p:spPr bwMode="auto">
          <a:xfrm>
            <a:off x="2133600" y="2590800"/>
            <a:ext cx="4819650" cy="31823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8940531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1676400" y="609600"/>
            <a:ext cx="2057400" cy="2133600"/>
          </a:xfrm>
          <a:prstGeom prst="ellipse">
            <a:avLst/>
          </a:prstGeom>
          <a:ln>
            <a:noFill/>
          </a:ln>
          <a:effectLst>
            <a:softEdge rad="112500"/>
          </a:effectLst>
        </p:spPr>
      </p:pic>
      <p:pic>
        <p:nvPicPr>
          <p:cNvPr id="4"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5638800" y="533400"/>
            <a:ext cx="2057400" cy="2133600"/>
          </a:xfrm>
          <a:prstGeom prst="ellipse">
            <a:avLst/>
          </a:prstGeom>
          <a:ln>
            <a:noFill/>
          </a:ln>
          <a:effectLst>
            <a:softEdge rad="112500"/>
          </a:effectLst>
        </p:spPr>
      </p:pic>
      <p:pic>
        <p:nvPicPr>
          <p:cNvPr id="5"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533400" y="2514600"/>
            <a:ext cx="2057400" cy="2133600"/>
          </a:xfrm>
          <a:prstGeom prst="ellipse">
            <a:avLst/>
          </a:prstGeom>
          <a:ln>
            <a:noFill/>
          </a:ln>
          <a:effectLst>
            <a:softEdge rad="112500"/>
          </a:effectLst>
        </p:spPr>
      </p:pic>
      <p:pic>
        <p:nvPicPr>
          <p:cNvPr id="6"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1219200" y="4724400"/>
            <a:ext cx="2057400" cy="2133600"/>
          </a:xfrm>
          <a:prstGeom prst="ellipse">
            <a:avLst/>
          </a:prstGeom>
          <a:ln>
            <a:noFill/>
          </a:ln>
          <a:effectLst>
            <a:softEdge rad="112500"/>
          </a:effectLst>
        </p:spPr>
      </p:pic>
      <p:pic>
        <p:nvPicPr>
          <p:cNvPr id="7"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6629400" y="2514600"/>
            <a:ext cx="2057400" cy="2133600"/>
          </a:xfrm>
          <a:prstGeom prst="ellipse">
            <a:avLst/>
          </a:prstGeom>
          <a:ln>
            <a:noFill/>
          </a:ln>
          <a:effectLst>
            <a:softEdge rad="112500"/>
          </a:effectLst>
        </p:spPr>
      </p:pic>
      <p:pic>
        <p:nvPicPr>
          <p:cNvPr id="8"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6096000" y="4724400"/>
            <a:ext cx="2057400" cy="2133600"/>
          </a:xfrm>
          <a:prstGeom prst="ellipse">
            <a:avLst/>
          </a:prstGeom>
          <a:ln>
            <a:noFill/>
          </a:ln>
          <a:effectLst>
            <a:softEdge rad="112500"/>
          </a:effectLst>
        </p:spPr>
      </p:pic>
      <p:pic>
        <p:nvPicPr>
          <p:cNvPr id="9"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3657600" y="-152400"/>
            <a:ext cx="2057400" cy="2133600"/>
          </a:xfrm>
          <a:prstGeom prst="ellipse">
            <a:avLst/>
          </a:prstGeom>
          <a:ln>
            <a:noFill/>
          </a:ln>
          <a:effectLst>
            <a:softEdge rad="112500"/>
          </a:effectLst>
        </p:spPr>
      </p:pic>
      <p:pic>
        <p:nvPicPr>
          <p:cNvPr id="1026" name="Picture 2" descr="C:\Users\Ptr. Daniel White\Desktop\Bible pictures\Prophecy pictures\prophecy pictures\revelation\New Rev. Pix\Revelation 5, 6.jpg"/>
          <p:cNvPicPr>
            <a:picLocks noChangeAspect="1" noChangeArrowheads="1"/>
          </p:cNvPicPr>
          <p:nvPr/>
        </p:nvPicPr>
        <p:blipFill>
          <a:blip r:embed="rId4" cstate="print"/>
          <a:srcRect/>
          <a:stretch>
            <a:fillRect/>
          </a:stretch>
        </p:blipFill>
        <p:spPr bwMode="auto">
          <a:xfrm>
            <a:off x="2743200" y="2514600"/>
            <a:ext cx="3886200" cy="32537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2" name="Picture 2" descr="C:\Users\Ptr. Daniel White\Desktop\Bible pictures\holy spirit\Holy-Spirit-Fire-in-Red.jpg"/>
          <p:cNvPicPr>
            <a:picLocks noChangeAspect="1" noChangeArrowheads="1"/>
          </p:cNvPicPr>
          <p:nvPr/>
        </p:nvPicPr>
        <p:blipFill>
          <a:blip r:embed="rId5" cstate="print">
            <a:lum bright="-10000"/>
          </a:blip>
          <a:srcRect l="18333" r="15000" b="8784"/>
          <a:stretch>
            <a:fillRect/>
          </a:stretch>
        </p:blipFill>
        <p:spPr bwMode="auto">
          <a:xfrm>
            <a:off x="2209800" y="1905000"/>
            <a:ext cx="4876800" cy="4953000"/>
          </a:xfrm>
          <a:prstGeom prst="ellipse">
            <a:avLst/>
          </a:prstGeom>
          <a:ln>
            <a:noFill/>
          </a:ln>
          <a:effectLst>
            <a:softEdge rad="112500"/>
          </a:effectLst>
        </p:spPr>
      </p:pic>
    </p:spTree>
    <p:extLst>
      <p:ext uri="{BB962C8B-B14F-4D97-AF65-F5344CB8AC3E}">
        <p14:creationId xmlns:p14="http://schemas.microsoft.com/office/powerpoint/2010/main" val="193075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fltVal val="0"/>
                                          </p:val>
                                        </p:tav>
                                        <p:tav tm="100000">
                                          <p:val>
                                            <p:strVal val="#ppt_w"/>
                                          </p:val>
                                        </p:tav>
                                      </p:tavLst>
                                    </p:anim>
                                    <p:anim calcmode="lin" valueType="num">
                                      <p:cBhvr>
                                        <p:cTn id="8" dur="2000" fill="hold"/>
                                        <p:tgtEl>
                                          <p:spTgt spid="5122"/>
                                        </p:tgtEl>
                                        <p:attrNameLst>
                                          <p:attrName>ppt_h</p:attrName>
                                        </p:attrNameLst>
                                      </p:cBhvr>
                                      <p:tavLst>
                                        <p:tav tm="0">
                                          <p:val>
                                            <p:fltVal val="0"/>
                                          </p:val>
                                        </p:tav>
                                        <p:tav tm="100000">
                                          <p:val>
                                            <p:strVal val="#ppt_h"/>
                                          </p:val>
                                        </p:tav>
                                      </p:tavLst>
                                    </p:anim>
                                    <p:animEffect transition="in" filter="fade">
                                      <p:cBhvr>
                                        <p:cTn id="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i="1" dirty="0" smtClean="0"/>
              <a:t>“Thou art worthy”</a:t>
            </a:r>
            <a:endParaRPr lang="en-US" i="1" dirty="0"/>
          </a:p>
        </p:txBody>
      </p:sp>
      <p:sp>
        <p:nvSpPr>
          <p:cNvPr id="3" name="Content Placeholder 2"/>
          <p:cNvSpPr>
            <a:spLocks noGrp="1"/>
          </p:cNvSpPr>
          <p:nvPr>
            <p:ph idx="1"/>
          </p:nvPr>
        </p:nvSpPr>
        <p:spPr>
          <a:xfrm>
            <a:off x="152400" y="1295400"/>
            <a:ext cx="8839200" cy="5562600"/>
          </a:xfrm>
        </p:spPr>
        <p:txBody>
          <a:bodyPr>
            <a:noAutofit/>
          </a:bodyPr>
          <a:lstStyle/>
          <a:p>
            <a:r>
              <a:rPr lang="en-US" sz="3600" dirty="0" smtClean="0"/>
              <a:t>Jesus Christ is the very center and focus of attention in heaven –</a:t>
            </a:r>
          </a:p>
          <a:p>
            <a:r>
              <a:rPr lang="en-US" sz="3600" dirty="0" smtClean="0"/>
              <a:t>Every eye and thought is upon Him –</a:t>
            </a:r>
          </a:p>
          <a:p>
            <a:r>
              <a:rPr lang="en-US" sz="3600" dirty="0" smtClean="0"/>
              <a:t>He is at the right hand of God – (equality)               </a:t>
            </a:r>
            <a:r>
              <a:rPr lang="en-US" sz="3600" i="1" dirty="0" smtClean="0">
                <a:solidFill>
                  <a:srgbClr val="FFFF00"/>
                </a:solidFill>
              </a:rPr>
              <a:t>“I and my Father are one…”</a:t>
            </a:r>
          </a:p>
          <a:p>
            <a:r>
              <a:rPr lang="en-US" sz="3600" dirty="0" smtClean="0"/>
              <a:t>He is the centerpiece of heaven </a:t>
            </a:r>
            <a:r>
              <a:rPr lang="en-US" sz="3600" i="1" dirty="0" smtClean="0"/>
              <a:t>– </a:t>
            </a:r>
            <a:r>
              <a:rPr lang="en-US" sz="3600" i="1" dirty="0" smtClean="0">
                <a:solidFill>
                  <a:srgbClr val="FFFF00"/>
                </a:solidFill>
              </a:rPr>
              <a:t>“…and in the midst …”</a:t>
            </a:r>
          </a:p>
          <a:p>
            <a:r>
              <a:rPr lang="en-US" sz="3600" dirty="0" smtClean="0"/>
              <a:t>He is the central figure on the stage of the universe -</a:t>
            </a:r>
          </a:p>
          <a:p>
            <a:endParaRPr lang="en-US" sz="3600" dirty="0" smtClean="0"/>
          </a:p>
          <a:p>
            <a:endParaRPr lang="en-US" sz="3600" dirty="0"/>
          </a:p>
        </p:txBody>
      </p:sp>
    </p:spTree>
    <p:extLst>
      <p:ext uri="{BB962C8B-B14F-4D97-AF65-F5344CB8AC3E}">
        <p14:creationId xmlns:p14="http://schemas.microsoft.com/office/powerpoint/2010/main" val="93612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r>
              <a:rPr lang="en-US" sz="3600" dirty="0" smtClean="0"/>
              <a:t>He is the sacrificial Lamb of God who has been slain – </a:t>
            </a:r>
            <a:r>
              <a:rPr lang="en-US" sz="3600" i="1" dirty="0" smtClean="0">
                <a:solidFill>
                  <a:srgbClr val="FFFF00"/>
                </a:solidFill>
              </a:rPr>
              <a:t>“Behold the Lamb of God, which taketh away the sin of the world…”</a:t>
            </a:r>
            <a:endParaRPr lang="en-US" sz="3600" i="1" dirty="0">
              <a:solidFill>
                <a:srgbClr val="FFFF00"/>
              </a:solidFill>
            </a:endParaRPr>
          </a:p>
        </p:txBody>
      </p:sp>
      <p:pic>
        <p:nvPicPr>
          <p:cNvPr id="2050" name="Picture 2" descr="C:\Users\Ptr. Daniel White\Desktop\Bible pictures\Jesus\12 Crucifixion\the-crucifixion.jpg"/>
          <p:cNvPicPr>
            <a:picLocks noChangeAspect="1" noChangeArrowheads="1"/>
          </p:cNvPicPr>
          <p:nvPr/>
        </p:nvPicPr>
        <p:blipFill>
          <a:blip r:embed="rId3" cstate="print"/>
          <a:srcRect t="31109"/>
          <a:stretch>
            <a:fillRect/>
          </a:stretch>
        </p:blipFill>
        <p:spPr bwMode="auto">
          <a:xfrm>
            <a:off x="2895600" y="3276600"/>
            <a:ext cx="2743200" cy="2868612"/>
          </a:xfrm>
          <a:prstGeom prst="rect">
            <a:avLst/>
          </a:prstGeom>
          <a:noFill/>
          <a:effectLst>
            <a:reflection blurRad="6350" stA="50000" endA="295" endPos="92000" dist="101600" dir="5400000" sy="-100000" algn="bl" rotWithShape="0"/>
          </a:effectLst>
        </p:spPr>
      </p:pic>
      <p:pic>
        <p:nvPicPr>
          <p:cNvPr id="2051" name="Picture 3" descr="C:\Users\Ptr. Daniel White\Desktop\Bible pictures\Bible pictures Old Testament\Sacrifices\Bringing Lamb IB-110.jpg"/>
          <p:cNvPicPr>
            <a:picLocks noChangeAspect="1" noChangeArrowheads="1"/>
          </p:cNvPicPr>
          <p:nvPr/>
        </p:nvPicPr>
        <p:blipFill>
          <a:blip r:embed="rId4" cstate="print"/>
          <a:srcRect/>
          <a:stretch>
            <a:fillRect/>
          </a:stretch>
        </p:blipFill>
        <p:spPr bwMode="auto">
          <a:xfrm>
            <a:off x="381000" y="3048000"/>
            <a:ext cx="2362200" cy="2430713"/>
          </a:xfrm>
          <a:prstGeom prst="rect">
            <a:avLst/>
          </a:prstGeom>
          <a:ln>
            <a:noFill/>
          </a:ln>
          <a:effectLst>
            <a:softEdge rad="112500"/>
          </a:effectLst>
        </p:spPr>
      </p:pic>
      <p:pic>
        <p:nvPicPr>
          <p:cNvPr id="2052" name="Picture 4" descr="c:\Users\Ptr. Daniel White\Desktop\Bible pictures\Bible pictures Old Testament\Moses3 after Egypt\Jethro's sacrifice 1168-21.jpg"/>
          <p:cNvPicPr>
            <a:picLocks noChangeAspect="1" noChangeArrowheads="1"/>
          </p:cNvPicPr>
          <p:nvPr/>
        </p:nvPicPr>
        <p:blipFill>
          <a:blip r:embed="rId5" cstate="print"/>
          <a:srcRect/>
          <a:stretch>
            <a:fillRect/>
          </a:stretch>
        </p:blipFill>
        <p:spPr bwMode="auto">
          <a:xfrm flipH="1">
            <a:off x="5867400" y="2438400"/>
            <a:ext cx="2851150" cy="3962400"/>
          </a:xfrm>
          <a:prstGeom prst="rect">
            <a:avLst/>
          </a:prstGeom>
          <a:ln>
            <a:noFill/>
          </a:ln>
          <a:effectLst>
            <a:softEdge rad="112500"/>
          </a:effectLst>
        </p:spPr>
      </p:pic>
      <p:pic>
        <p:nvPicPr>
          <p:cNvPr id="7" name="Picture 2" descr="C:\Users\Ptr. Daniel White\Desktop\Bible pictures\Jesus\12 Crucifixion\the-crucifixion.jpg"/>
          <p:cNvPicPr>
            <a:picLocks noChangeAspect="1" noChangeArrowheads="1"/>
          </p:cNvPicPr>
          <p:nvPr/>
        </p:nvPicPr>
        <p:blipFill>
          <a:blip r:embed="rId3" cstate="print"/>
          <a:srcRect b="67061"/>
          <a:stretch>
            <a:fillRect/>
          </a:stretch>
        </p:blipFill>
        <p:spPr bwMode="auto">
          <a:xfrm>
            <a:off x="2895600" y="1981200"/>
            <a:ext cx="2743200" cy="13716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105733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to="" calcmode="lin" valueType="num">
                                      <p:cBhvr>
                                        <p:cTn id="7" dur="1" fill="hold"/>
                                        <p:tgtEl>
                                          <p:spTgt spid="205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to="" calcmode="lin" valueType="num">
                                      <p:cBhvr>
                                        <p:cTn id="12" dur="1" fill="hold"/>
                                        <p:tgtEl>
                                          <p:spTgt spid="205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to="" calcmode="lin" valueType="num">
                                      <p:cBhvr>
                                        <p:cTn id="17" dur="1" fill="hold"/>
                                        <p:tgtEl>
                                          <p:spTgt spid="205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sz="3600" dirty="0" smtClean="0"/>
              <a:t>He is the omnipotent power of the universe – </a:t>
            </a:r>
            <a:r>
              <a:rPr lang="en-US" sz="3600" i="1" dirty="0" smtClean="0">
                <a:solidFill>
                  <a:srgbClr val="FFFF00"/>
                </a:solidFill>
              </a:rPr>
              <a:t>“King of kings and Lord of lords…”</a:t>
            </a:r>
          </a:p>
          <a:p>
            <a:r>
              <a:rPr lang="en-US" sz="3600" dirty="0" smtClean="0"/>
              <a:t>Seven horns symbolize complete and perfect strength and power – </a:t>
            </a:r>
            <a:r>
              <a:rPr lang="en-US" sz="3600" i="1" dirty="0" smtClean="0">
                <a:solidFill>
                  <a:srgbClr val="FFFF00"/>
                </a:solidFill>
              </a:rPr>
              <a:t>“All power is given unto me in heaven and on earth…”</a:t>
            </a:r>
          </a:p>
          <a:p>
            <a:r>
              <a:rPr lang="en-US" sz="3600" dirty="0" smtClean="0"/>
              <a:t>Seven  eyes represent His complete and perfect omniscience – </a:t>
            </a:r>
            <a:r>
              <a:rPr lang="en-US" sz="3600" i="1" dirty="0" smtClean="0">
                <a:solidFill>
                  <a:srgbClr val="FFFF00"/>
                </a:solidFill>
              </a:rPr>
              <a:t>“The eyes of the Lord are in every place…the eyes of the Lord preserve knowledge…the eyes of the Lord are upon the righteous…the eyes of the Lord, which run to and fro through the whole earth…In Him are hid all the treasures of wisdom and knowledge…”</a:t>
            </a:r>
          </a:p>
          <a:p>
            <a:endParaRPr lang="en-US" sz="3600" i="1" dirty="0" smtClean="0">
              <a:solidFill>
                <a:srgbClr val="FFFF00"/>
              </a:solidFill>
            </a:endParaRPr>
          </a:p>
          <a:p>
            <a:endParaRPr lang="en-US" sz="3600" dirty="0"/>
          </a:p>
        </p:txBody>
      </p:sp>
    </p:spTree>
    <p:extLst>
      <p:ext uri="{BB962C8B-B14F-4D97-AF65-F5344CB8AC3E}">
        <p14:creationId xmlns:p14="http://schemas.microsoft.com/office/powerpoint/2010/main" val="141669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667000"/>
          </a:xfrm>
        </p:spPr>
        <p:txBody>
          <a:bodyPr>
            <a:normAutofit/>
          </a:bodyPr>
          <a:lstStyle/>
          <a:p>
            <a:r>
              <a:rPr lang="en-US" sz="3600" i="1" dirty="0" smtClean="0"/>
              <a:t>“And I saw in the right hand of him that sat on the throne a book written within and on the backside, sealed with seven seals.”</a:t>
            </a:r>
            <a:br>
              <a:rPr lang="en-US" sz="3600" i="1" dirty="0" smtClean="0"/>
            </a:br>
            <a:endParaRPr lang="en-US" sz="3600" i="1" dirty="0"/>
          </a:p>
        </p:txBody>
      </p:sp>
      <p:pic>
        <p:nvPicPr>
          <p:cNvPr id="1026" name="Picture 2" descr="C:\Users\Dan White\Pictures\Bible pictures\Prophecy pictures\prophecy pictures\revelation\Seal Judgments\Worthy to open the scroll.jpg"/>
          <p:cNvPicPr>
            <a:picLocks noChangeAspect="1" noChangeArrowheads="1"/>
          </p:cNvPicPr>
          <p:nvPr/>
        </p:nvPicPr>
        <p:blipFill>
          <a:blip r:embed="rId2" cstate="print"/>
          <a:srcRect/>
          <a:stretch>
            <a:fillRect/>
          </a:stretch>
        </p:blipFill>
        <p:spPr bwMode="auto">
          <a:xfrm>
            <a:off x="2438400" y="2133600"/>
            <a:ext cx="3886200" cy="4022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13396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343400"/>
            <a:ext cx="8991600" cy="2514600"/>
          </a:xfrm>
        </p:spPr>
        <p:txBody>
          <a:bodyPr>
            <a:normAutofit/>
          </a:bodyPr>
          <a:lstStyle/>
          <a:p>
            <a:r>
              <a:rPr lang="en-US" sz="4800" i="1" dirty="0" smtClean="0"/>
              <a:t>“And he came and took the book out of the right hand of Him that sat upon the throne….”</a:t>
            </a:r>
            <a:endParaRPr lang="en-US" sz="4800" i="1" dirty="0"/>
          </a:p>
        </p:txBody>
      </p:sp>
      <p:pic>
        <p:nvPicPr>
          <p:cNvPr id="38914" name="Picture 2" descr="http://static.squarespace.com/static/50071f2c84aef6ab9ccea2d1/t/522894f1e4b08022824730b7/1378391282022/5-TAKING-SCROLLa.jpg"/>
          <p:cNvPicPr>
            <a:picLocks noChangeAspect="1" noChangeArrowheads="1"/>
          </p:cNvPicPr>
          <p:nvPr/>
        </p:nvPicPr>
        <p:blipFill>
          <a:blip r:embed="rId3" cstate="print"/>
          <a:srcRect/>
          <a:stretch>
            <a:fillRect/>
          </a:stretch>
        </p:blipFill>
        <p:spPr bwMode="auto">
          <a:xfrm>
            <a:off x="1447800" y="152400"/>
            <a:ext cx="6096000" cy="4352926"/>
          </a:xfrm>
          <a:prstGeom prst="rect">
            <a:avLst/>
          </a:prstGeom>
          <a:noFill/>
        </p:spPr>
      </p:pic>
    </p:spTree>
    <p:extLst>
      <p:ext uri="{BB962C8B-B14F-4D97-AF65-F5344CB8AC3E}">
        <p14:creationId xmlns:p14="http://schemas.microsoft.com/office/powerpoint/2010/main" val="12802111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New City.bmp"/>
          <p:cNvPicPr>
            <a:picLocks noChangeAspect="1" noChangeArrowheads="1"/>
          </p:cNvPicPr>
          <p:nvPr/>
        </p:nvPicPr>
        <p:blipFill>
          <a:blip r:embed="rId3" cstate="print">
            <a:lum bright="-20000"/>
          </a:blip>
          <a:srcRect/>
          <a:stretch>
            <a:fillRect/>
          </a:stretch>
        </p:blipFill>
        <p:spPr bwMode="auto">
          <a:xfrm>
            <a:off x="-84956" y="0"/>
            <a:ext cx="9228956" cy="6858000"/>
          </a:xfrm>
          <a:prstGeom prst="rect">
            <a:avLst/>
          </a:prstGeom>
          <a:noFill/>
        </p:spPr>
      </p:pic>
      <p:sp>
        <p:nvSpPr>
          <p:cNvPr id="2" name="Title 1"/>
          <p:cNvSpPr>
            <a:spLocks noGrp="1"/>
          </p:cNvSpPr>
          <p:nvPr>
            <p:ph type="title"/>
          </p:nvPr>
        </p:nvSpPr>
        <p:spPr>
          <a:xfrm>
            <a:off x="457200" y="-152400"/>
            <a:ext cx="8229600" cy="3429000"/>
          </a:xfrm>
        </p:spPr>
        <p:txBody>
          <a:bodyPr>
            <a:normAutofit/>
          </a:bodyPr>
          <a:lstStyle/>
          <a:p>
            <a:r>
              <a:rPr lang="en-US" sz="4000" i="1" dirty="0" smtClean="0">
                <a:effectLst>
                  <a:glow rad="101600">
                    <a:schemeClr val="bg1">
                      <a:alpha val="60000"/>
                    </a:schemeClr>
                  </a:glow>
                </a:effectLst>
              </a:rPr>
              <a:t>“The kingdoms of this world are become the kingdoms of our Lord, and of His Christ; and He shall reign for ever and ever.” (Revelation 11:5)</a:t>
            </a:r>
            <a:endParaRPr lang="en-US" sz="4000" i="1" dirty="0">
              <a:effectLst>
                <a:glow rad="101600">
                  <a:schemeClr val="bg1">
                    <a:alpha val="60000"/>
                  </a:schemeClr>
                </a:glow>
              </a:effectLst>
            </a:endParaRPr>
          </a:p>
        </p:txBody>
      </p:sp>
      <p:pic>
        <p:nvPicPr>
          <p:cNvPr id="1027" name="Picture 3" descr="C:\Users\Ptr. Daniel White\Desktop\Bible pictures\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304800" y="2743200"/>
            <a:ext cx="4622800" cy="3467100"/>
          </a:xfrm>
          <a:prstGeom prst="ellipse">
            <a:avLst/>
          </a:prstGeom>
          <a:ln>
            <a:noFill/>
          </a:ln>
          <a:effectLst>
            <a:softEdge rad="112500"/>
          </a:effectLst>
        </p:spPr>
      </p:pic>
    </p:spTree>
    <p:extLst>
      <p:ext uri="{BB962C8B-B14F-4D97-AF65-F5344CB8AC3E}">
        <p14:creationId xmlns:p14="http://schemas.microsoft.com/office/powerpoint/2010/main" val="18491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1000" fill="hold"/>
                                        <p:tgtEl>
                                          <p:spTgt spid="1027"/>
                                        </p:tgtEl>
                                        <p:attrNameLst>
                                          <p:attrName>ppt_w</p:attrName>
                                        </p:attrNameLst>
                                      </p:cBhvr>
                                      <p:tavLst>
                                        <p:tav tm="0">
                                          <p:val>
                                            <p:fltVal val="0"/>
                                          </p:val>
                                        </p:tav>
                                        <p:tav tm="100000">
                                          <p:val>
                                            <p:strVal val="#ppt_w"/>
                                          </p:val>
                                        </p:tav>
                                      </p:tavLst>
                                    </p:anim>
                                    <p:anim calcmode="lin" valueType="num">
                                      <p:cBhvr>
                                        <p:cTn id="15" dur="1000" fill="hold"/>
                                        <p:tgtEl>
                                          <p:spTgt spid="1027"/>
                                        </p:tgtEl>
                                        <p:attrNameLst>
                                          <p:attrName>ppt_h</p:attrName>
                                        </p:attrNameLst>
                                      </p:cBhvr>
                                      <p:tavLst>
                                        <p:tav tm="0">
                                          <p:val>
                                            <p:fltVal val="0"/>
                                          </p:val>
                                        </p:tav>
                                        <p:tav tm="100000">
                                          <p:val>
                                            <p:strVal val="#ppt_h"/>
                                          </p:val>
                                        </p:tav>
                                      </p:tavLst>
                                    </p:anim>
                                    <p:animEffect transition="in" filter="fade">
                                      <p:cBhvr>
                                        <p:cTn id="16"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solidFill>
                  <a:srgbClr val="FFFF00"/>
                </a:solidFill>
              </a:rPr>
              <a:t>Heaven Erupts in Praise</a:t>
            </a:r>
            <a:endParaRPr lang="en-US" b="1" i="1" dirty="0">
              <a:solidFill>
                <a:srgbClr val="FFFF00"/>
              </a:solidFill>
            </a:endParaRPr>
          </a:p>
        </p:txBody>
      </p:sp>
      <p:sp>
        <p:nvSpPr>
          <p:cNvPr id="3" name="Content Placeholder 2"/>
          <p:cNvSpPr>
            <a:spLocks noGrp="1"/>
          </p:cNvSpPr>
          <p:nvPr>
            <p:ph idx="1"/>
          </p:nvPr>
        </p:nvSpPr>
        <p:spPr>
          <a:xfrm>
            <a:off x="457200" y="1600200"/>
            <a:ext cx="8229600" cy="5257800"/>
          </a:xfrm>
        </p:spPr>
        <p:txBody>
          <a:bodyPr>
            <a:normAutofit/>
          </a:bodyPr>
          <a:lstStyle/>
          <a:p>
            <a:r>
              <a:rPr lang="en-US" sz="3600" dirty="0" smtClean="0"/>
              <a:t>The four beast fall down –</a:t>
            </a:r>
          </a:p>
          <a:p>
            <a:r>
              <a:rPr lang="en-US" sz="3600" dirty="0" smtClean="0"/>
              <a:t>The four and twenty elders fall down - </a:t>
            </a:r>
            <a:endParaRPr lang="en-US" sz="3600" dirty="0"/>
          </a:p>
        </p:txBody>
      </p:sp>
      <p:pic>
        <p:nvPicPr>
          <p:cNvPr id="4098" name="Picture 2" descr="C:\Users\Ptr. Daniel White\Desktop\Bible pictures\heaven\ch4_pat_08_throneroom_small.jpg"/>
          <p:cNvPicPr>
            <a:picLocks noChangeAspect="1" noChangeArrowheads="1"/>
          </p:cNvPicPr>
          <p:nvPr/>
        </p:nvPicPr>
        <p:blipFill>
          <a:blip r:embed="rId3" cstate="print"/>
          <a:srcRect b="8065"/>
          <a:stretch>
            <a:fillRect/>
          </a:stretch>
        </p:blipFill>
        <p:spPr bwMode="auto">
          <a:xfrm>
            <a:off x="4419600" y="3352800"/>
            <a:ext cx="4724400" cy="3276600"/>
          </a:xfrm>
          <a:prstGeom prst="rect">
            <a:avLst/>
          </a:prstGeom>
          <a:ln>
            <a:noFill/>
          </a:ln>
          <a:effectLst>
            <a:softEdge rad="112500"/>
          </a:effectLst>
        </p:spPr>
      </p:pic>
      <p:pic>
        <p:nvPicPr>
          <p:cNvPr id="4099" name="Picture 3" descr="C:\Users\Ptr. Daniel White\Desktop\Bible pictures\heaven\ch4_pat_07_throneroom_small.jpg"/>
          <p:cNvPicPr>
            <a:picLocks noChangeAspect="1" noChangeArrowheads="1"/>
          </p:cNvPicPr>
          <p:nvPr/>
        </p:nvPicPr>
        <p:blipFill>
          <a:blip r:embed="rId4" cstate="print"/>
          <a:srcRect l="22994" t="13646" r="21451" b="4640"/>
          <a:stretch>
            <a:fillRect/>
          </a:stretch>
        </p:blipFill>
        <p:spPr bwMode="auto">
          <a:xfrm>
            <a:off x="381000" y="2900680"/>
            <a:ext cx="3829665" cy="3957320"/>
          </a:xfrm>
          <a:prstGeom prst="rect">
            <a:avLst/>
          </a:prstGeom>
          <a:ln>
            <a:noFill/>
          </a:ln>
          <a:effectLst>
            <a:softEdge rad="112500"/>
          </a:effectLst>
        </p:spPr>
      </p:pic>
    </p:spTree>
    <p:extLst>
      <p:ext uri="{BB962C8B-B14F-4D97-AF65-F5344CB8AC3E}">
        <p14:creationId xmlns:p14="http://schemas.microsoft.com/office/powerpoint/2010/main" val="407109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 to="" calcmode="lin" valueType="num">
                                      <p:cBhvr>
                                        <p:cTn id="12" dur="1" fill="hold"/>
                                        <p:tgtEl>
                                          <p:spTgt spid="409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to="" calcmode="lin" valueType="num">
                                      <p:cBhvr>
                                        <p:cTn id="22" dur="1" fill="hold"/>
                                        <p:tgtEl>
                                          <p:spTgt spid="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p:spPr>
      </p:pic>
      <p:pic>
        <p:nvPicPr>
          <p:cNvPr id="3075" name="Picture 3" descr="C:\Users\Ptr. Daniel White\Desktop\Bible pictures\heaven\Miriade of angels.jpg"/>
          <p:cNvPicPr>
            <a:picLocks noChangeAspect="1" noChangeArrowheads="1"/>
          </p:cNvPicPr>
          <p:nvPr/>
        </p:nvPicPr>
        <p:blipFill>
          <a:blip r:embed="rId4" cstate="print"/>
          <a:srcRect/>
          <a:stretch>
            <a:fillRect/>
          </a:stretch>
        </p:blipFill>
        <p:spPr bwMode="auto">
          <a:xfrm>
            <a:off x="1752600" y="48004"/>
            <a:ext cx="5562600" cy="6809996"/>
          </a:xfrm>
          <a:prstGeom prst="rect">
            <a:avLst/>
          </a:prstGeom>
          <a:ln>
            <a:noFill/>
          </a:ln>
          <a:effectLst>
            <a:softEdge rad="112500"/>
          </a:effectLst>
        </p:spPr>
      </p:pic>
      <p:sp>
        <p:nvSpPr>
          <p:cNvPr id="5" name="Title 1"/>
          <p:cNvSpPr txBox="1">
            <a:spLocks/>
          </p:cNvSpPr>
          <p:nvPr/>
        </p:nvSpPr>
        <p:spPr>
          <a:xfrm>
            <a:off x="457200" y="2133600"/>
            <a:ext cx="8229600" cy="2438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smtClean="0">
                <a:ln>
                  <a:noFill/>
                </a:ln>
                <a:solidFill>
                  <a:schemeClr val="tx1"/>
                </a:solidFill>
                <a:effectLst>
                  <a:glow rad="101600">
                    <a:schemeClr val="bg1">
                      <a:alpha val="60000"/>
                    </a:schemeClr>
                  </a:glow>
                </a:effectLst>
                <a:uLnTx/>
                <a:uFillTx/>
                <a:latin typeface="+mj-lt"/>
                <a:ea typeface="+mj-ea"/>
                <a:cs typeface="+mj-cs"/>
              </a:rPr>
              <a:t>“Thou art worthy”</a:t>
            </a:r>
            <a:endParaRPr kumimoji="0" lang="en-US" sz="44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98597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4800" i="1" dirty="0" smtClean="0"/>
              <a:t>“And when he had taken the book, the four beasts and four and twenty elders fell down before the Lamb, having every one of them harps, and golden vials full of </a:t>
            </a:r>
            <a:r>
              <a:rPr lang="en-US" sz="4800" i="1" dirty="0" err="1" smtClean="0"/>
              <a:t>odours</a:t>
            </a:r>
            <a:r>
              <a:rPr lang="en-US" sz="4800" i="1" dirty="0" smtClean="0"/>
              <a:t>, which are the prayers of saints.”</a:t>
            </a:r>
            <a:endParaRPr lang="en-US" sz="4800" i="1" dirty="0"/>
          </a:p>
        </p:txBody>
      </p:sp>
    </p:spTree>
    <p:extLst>
      <p:ext uri="{BB962C8B-B14F-4D97-AF65-F5344CB8AC3E}">
        <p14:creationId xmlns:p14="http://schemas.microsoft.com/office/powerpoint/2010/main" val="35988130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w.org/assets/m/w06/20060715/w06_20060715.art/2006521_univ_lsr_lg.jpg"/>
          <p:cNvPicPr>
            <a:picLocks noChangeAspect="1" noChangeArrowheads="1"/>
          </p:cNvPicPr>
          <p:nvPr/>
        </p:nvPicPr>
        <p:blipFill>
          <a:blip r:embed="rId3" cstate="print"/>
          <a:srcRect/>
          <a:stretch>
            <a:fillRect/>
          </a:stretch>
        </p:blipFill>
        <p:spPr bwMode="auto">
          <a:xfrm>
            <a:off x="0" y="1447800"/>
            <a:ext cx="9144000" cy="4572001"/>
          </a:xfrm>
          <a:prstGeom prst="rect">
            <a:avLst/>
          </a:prstGeom>
          <a:noFill/>
        </p:spPr>
      </p:pic>
      <p:pic>
        <p:nvPicPr>
          <p:cNvPr id="2050" name="Picture 2" descr="C:\Users\Ptr. Daniel White\Desktop\Bible pictures\angels\Seven Bowls of God's wrath.jpg"/>
          <p:cNvPicPr>
            <a:picLocks noChangeAspect="1" noChangeArrowheads="1"/>
          </p:cNvPicPr>
          <p:nvPr/>
        </p:nvPicPr>
        <p:blipFill>
          <a:blip r:embed="rId4" cstate="print">
            <a:lum bright="-10000"/>
          </a:blip>
          <a:srcRect l="27955" t="55361" r="41192" b="11313"/>
          <a:stretch>
            <a:fillRect/>
          </a:stretch>
        </p:blipFill>
        <p:spPr bwMode="auto">
          <a:xfrm>
            <a:off x="6934200" y="2057400"/>
            <a:ext cx="1862138"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3153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2000" fill="hold"/>
                                        <p:tgtEl>
                                          <p:spTgt spid="2050"/>
                                        </p:tgtEl>
                                        <p:attrNameLst>
                                          <p:attrName>ppt_w</p:attrName>
                                        </p:attrNameLst>
                                      </p:cBhvr>
                                      <p:tavLst>
                                        <p:tav tm="0">
                                          <p:val>
                                            <p:fltVal val="0"/>
                                          </p:val>
                                        </p:tav>
                                        <p:tav tm="100000">
                                          <p:val>
                                            <p:strVal val="#ppt_w"/>
                                          </p:val>
                                        </p:tav>
                                      </p:tavLst>
                                    </p:anim>
                                    <p:anim calcmode="lin" valueType="num">
                                      <p:cBhvr>
                                        <p:cTn id="8" dur="2000" fill="hold"/>
                                        <p:tgtEl>
                                          <p:spTgt spid="2050"/>
                                        </p:tgtEl>
                                        <p:attrNameLst>
                                          <p:attrName>ppt_h</p:attrName>
                                        </p:attrNameLst>
                                      </p:cBhvr>
                                      <p:tavLst>
                                        <p:tav tm="0">
                                          <p:val>
                                            <p:fltVal val="0"/>
                                          </p:val>
                                        </p:tav>
                                        <p:tav tm="100000">
                                          <p:val>
                                            <p:strVal val="#ppt_h"/>
                                          </p:val>
                                        </p:tav>
                                      </p:tavLst>
                                    </p:anim>
                                    <p:animEffect transition="in" filter="fade">
                                      <p:cBhvr>
                                        <p:cTn id="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heaven\Miriade of angels.jpg"/>
          <p:cNvPicPr>
            <a:picLocks noChangeAspect="1" noChangeArrowheads="1"/>
          </p:cNvPicPr>
          <p:nvPr/>
        </p:nvPicPr>
        <p:blipFill>
          <a:blip r:embed="rId3" cstate="print"/>
          <a:srcRect/>
          <a:stretch>
            <a:fillRect/>
          </a:stretch>
        </p:blipFill>
        <p:spPr bwMode="auto">
          <a:xfrm>
            <a:off x="1981200" y="0"/>
            <a:ext cx="5562600" cy="6809996"/>
          </a:xfrm>
          <a:prstGeom prst="rect">
            <a:avLst/>
          </a:prstGeom>
          <a:ln>
            <a:noFill/>
          </a:ln>
          <a:effectLst>
            <a:softEdge rad="112500"/>
          </a:effectLst>
        </p:spPr>
      </p:pic>
      <p:pic>
        <p:nvPicPr>
          <p:cNvPr id="2" name="Picture 3" descr="C:\Users\Ptr. Daniel White\Desktop\Bible pictures\heaven\Miriade of angels.jpg"/>
          <p:cNvPicPr>
            <a:picLocks noChangeAspect="1" noChangeArrowheads="1"/>
          </p:cNvPicPr>
          <p:nvPr/>
        </p:nvPicPr>
        <p:blipFill>
          <a:blip r:embed="rId3" cstate="print"/>
          <a:srcRect l="15068" t="30626" r="54795" b="36925"/>
          <a:stretch>
            <a:fillRect/>
          </a:stretch>
        </p:blipFill>
        <p:spPr bwMode="auto">
          <a:xfrm>
            <a:off x="2590800" y="609600"/>
            <a:ext cx="4267200" cy="5624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4457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p:spPr>
      </p:pic>
      <p:pic>
        <p:nvPicPr>
          <p:cNvPr id="3074" name="Picture 2" descr="C:\Users\Ptr. Daniel White\Desktop\Bible pictures\Prophecy pictures\prophecy pictures\rapture and second coming\scan0056.jpg"/>
          <p:cNvPicPr>
            <a:picLocks noChangeAspect="1" noChangeArrowheads="1"/>
          </p:cNvPicPr>
          <p:nvPr/>
        </p:nvPicPr>
        <p:blipFill>
          <a:blip r:embed="rId4" cstate="print">
            <a:lum bright="-20000"/>
          </a:blip>
          <a:srcRect r="1883" b="7905"/>
          <a:stretch>
            <a:fillRect/>
          </a:stretch>
        </p:blipFill>
        <p:spPr bwMode="auto">
          <a:xfrm>
            <a:off x="762000" y="152400"/>
            <a:ext cx="7598664" cy="4999121"/>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5"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a:off x="609600" y="38862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a:off x="2362200" y="45720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flipH="1">
            <a:off x="4267200" y="45720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flipH="1">
            <a:off x="6019800" y="3886200"/>
            <a:ext cx="22860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flipH="1">
            <a:off x="6858000" y="2133600"/>
            <a:ext cx="22860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a:off x="0" y="22098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222288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castyournet.files.wordpress.com/2012/09/the-heavenly-throne.jpg"/>
          <p:cNvPicPr>
            <a:picLocks noChangeAspect="1" noChangeArrowheads="1"/>
          </p:cNvPicPr>
          <p:nvPr/>
        </p:nvPicPr>
        <p:blipFill>
          <a:blip r:embed="rId3" cstate="print">
            <a:lum bright="-10000"/>
          </a:blip>
          <a:srcRect/>
          <a:stretch>
            <a:fillRect/>
          </a:stretch>
        </p:blipFill>
        <p:spPr bwMode="auto">
          <a:xfrm>
            <a:off x="0" y="555636"/>
            <a:ext cx="9167539" cy="5921364"/>
          </a:xfrm>
          <a:prstGeom prst="rect">
            <a:avLst/>
          </a:prstGeom>
          <a:noFill/>
        </p:spPr>
      </p:pic>
      <p:sp>
        <p:nvSpPr>
          <p:cNvPr id="3" name="Title 2"/>
          <p:cNvSpPr>
            <a:spLocks noGrp="1"/>
          </p:cNvSpPr>
          <p:nvPr>
            <p:ph type="title"/>
          </p:nvPr>
        </p:nvSpPr>
        <p:spPr>
          <a:xfrm>
            <a:off x="457200" y="274638"/>
            <a:ext cx="8229600" cy="6583362"/>
          </a:xfrm>
        </p:spPr>
        <p:txBody>
          <a:bodyPr>
            <a:normAutofit/>
          </a:bodyPr>
          <a:lstStyle/>
          <a:p>
            <a:r>
              <a:rPr lang="en-US" sz="4800" i="1" dirty="0" smtClean="0">
                <a:effectLst>
                  <a:glow rad="101600">
                    <a:schemeClr val="bg1">
                      <a:alpha val="60000"/>
                    </a:schemeClr>
                  </a:glow>
                </a:effectLst>
              </a:rPr>
              <a:t>“And they sung a new song, saying, Thou are worthy to take the book, and to open the seals thereof: for thou wast slain, and hast redeemed us to God by      thy blood…”</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18424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C:\Users\Ptr. Daniel White\Desktop\Bible pictures\Jesus\14 Resurrection\page0_blog_entry28_1.jpg"/>
          <p:cNvPicPr>
            <a:picLocks noChangeAspect="1" noChangeArrowheads="1"/>
          </p:cNvPicPr>
          <p:nvPr/>
        </p:nvPicPr>
        <p:blipFill>
          <a:blip r:embed="rId3" cstate="print"/>
          <a:srcRect/>
          <a:stretch>
            <a:fillRect/>
          </a:stretch>
        </p:blipFill>
        <p:spPr bwMode="auto">
          <a:xfrm>
            <a:off x="4876800" y="990600"/>
            <a:ext cx="4267200" cy="3219450"/>
          </a:xfrm>
          <a:prstGeom prst="rect">
            <a:avLst/>
          </a:prstGeom>
          <a:ln>
            <a:noFill/>
          </a:ln>
          <a:effectLst>
            <a:reflection blurRad="6350" stA="50000" endA="295" endPos="92000" dist="101600" dir="5400000" sy="-100000" algn="bl" rotWithShape="0"/>
            <a:softEdge rad="112500"/>
          </a:effectLst>
          <a:scene3d>
            <a:camera prst="perspectiveContrastingLeftFacing"/>
            <a:lightRig rig="threePt" dir="t"/>
          </a:scene3d>
        </p:spPr>
      </p:pic>
      <p:pic>
        <p:nvPicPr>
          <p:cNvPr id="6146" name="Picture 2" descr="C:\Users\Ptr. Daniel White\Desktop\Bible pictures\Jesus\12 Crucifixion\Picture1.png"/>
          <p:cNvPicPr>
            <a:picLocks noChangeAspect="1" noChangeArrowheads="1"/>
          </p:cNvPicPr>
          <p:nvPr/>
        </p:nvPicPr>
        <p:blipFill>
          <a:blip r:embed="rId4" cstate="print"/>
          <a:srcRect/>
          <a:stretch>
            <a:fillRect/>
          </a:stretch>
        </p:blipFill>
        <p:spPr bwMode="auto">
          <a:xfrm>
            <a:off x="304800" y="304800"/>
            <a:ext cx="4800600" cy="3227315"/>
          </a:xfrm>
          <a:prstGeom prst="rect">
            <a:avLst/>
          </a:prstGeom>
          <a:noFill/>
          <a:effectLst>
            <a:reflection blurRad="6350" stA="50000" endA="295" endPos="92000" dist="101600" dir="5400000" sy="-100000" algn="bl" rotWithShape="0"/>
          </a:effectLst>
          <a:scene3d>
            <a:camera prst="isometricOffAxis1Right"/>
            <a:lightRig rig="threePt" dir="t"/>
          </a:scene3d>
        </p:spPr>
      </p:pic>
      <p:pic>
        <p:nvPicPr>
          <p:cNvPr id="6149" name="Picture 5" descr="C:\Users\Ptr. Daniel White\Desktop\Bible pictures\Jesus\14 Resurrection\Jesus_out_of_Tomb_Z.jpg"/>
          <p:cNvPicPr>
            <a:picLocks noChangeAspect="1" noChangeArrowheads="1"/>
          </p:cNvPicPr>
          <p:nvPr/>
        </p:nvPicPr>
        <p:blipFill>
          <a:blip r:embed="rId5" cstate="print">
            <a:lum bright="-10000"/>
          </a:blip>
          <a:srcRect l="29310" t="25434" r="17241" b="41233"/>
          <a:stretch>
            <a:fillRect/>
          </a:stretch>
        </p:blipFill>
        <p:spPr bwMode="auto">
          <a:xfrm flipH="1">
            <a:off x="5715000" y="1676400"/>
            <a:ext cx="3124200" cy="2374392"/>
          </a:xfrm>
          <a:prstGeom prst="ellipse">
            <a:avLst/>
          </a:prstGeom>
          <a:ln>
            <a:noFill/>
          </a:ln>
          <a:effectLst>
            <a:softEdge rad="112500"/>
          </a:effectLst>
          <a:scene3d>
            <a:camera prst="perspectiveContrastingLeftFacing"/>
            <a:lightRig rig="threePt" dir="t"/>
          </a:scene3d>
        </p:spPr>
      </p:pic>
    </p:spTree>
    <p:extLst>
      <p:ext uri="{BB962C8B-B14F-4D97-AF65-F5344CB8AC3E}">
        <p14:creationId xmlns:p14="http://schemas.microsoft.com/office/powerpoint/2010/main" val="47297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 to="" calcmode="lin" valueType="num">
                                      <p:cBhvr>
                                        <p:cTn id="7" dur="1" fill="hold"/>
                                        <p:tgtEl>
                                          <p:spTgt spid="615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p:cTn id="12" dur="1000" fill="hold"/>
                                        <p:tgtEl>
                                          <p:spTgt spid="6149"/>
                                        </p:tgtEl>
                                        <p:attrNameLst>
                                          <p:attrName>ppt_w</p:attrName>
                                        </p:attrNameLst>
                                      </p:cBhvr>
                                      <p:tavLst>
                                        <p:tav tm="0">
                                          <p:val>
                                            <p:fltVal val="0"/>
                                          </p:val>
                                        </p:tav>
                                        <p:tav tm="100000">
                                          <p:val>
                                            <p:strVal val="#ppt_w"/>
                                          </p:val>
                                        </p:tav>
                                      </p:tavLst>
                                    </p:anim>
                                    <p:anim calcmode="lin" valueType="num">
                                      <p:cBhvr>
                                        <p:cTn id="13" dur="1000" fill="hold"/>
                                        <p:tgtEl>
                                          <p:spTgt spid="6149"/>
                                        </p:tgtEl>
                                        <p:attrNameLst>
                                          <p:attrName>ppt_h</p:attrName>
                                        </p:attrNameLst>
                                      </p:cBhvr>
                                      <p:tavLst>
                                        <p:tav tm="0">
                                          <p:val>
                                            <p:fltVal val="0"/>
                                          </p:val>
                                        </p:tav>
                                        <p:tav tm="100000">
                                          <p:val>
                                            <p:strVal val="#ppt_h"/>
                                          </p:val>
                                        </p:tav>
                                      </p:tavLst>
                                    </p:anim>
                                    <p:animEffect transition="in" filter="fade">
                                      <p:cBhvr>
                                        <p:cTn id="14"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p:spPr>
      </p:pic>
      <p:pic>
        <p:nvPicPr>
          <p:cNvPr id="3" name="Picture 5" descr="c:\Users\Ptr. Daniel White\Desktop\Bible pictures\Prophecy pictures\prophecy pictures\revelation\John proclaims Babylon fallen.jpg"/>
          <p:cNvPicPr>
            <a:picLocks noChangeAspect="1" noChangeArrowheads="1"/>
          </p:cNvPicPr>
          <p:nvPr/>
        </p:nvPicPr>
        <p:blipFill>
          <a:blip r:embed="rId4" cstate="print">
            <a:lum bright="-10000"/>
          </a:blip>
          <a:srcRect r="694" b="58989"/>
          <a:stretch>
            <a:fillRect/>
          </a:stretch>
        </p:blipFill>
        <p:spPr bwMode="auto">
          <a:xfrm flipH="1">
            <a:off x="152400" y="3886200"/>
            <a:ext cx="3505200" cy="2743200"/>
          </a:xfrm>
          <a:prstGeom prst="rect">
            <a:avLst/>
          </a:prstGeom>
          <a:ln>
            <a:noFill/>
          </a:ln>
          <a:effectLst>
            <a:reflection blurRad="6350" stA="50000" endA="295" endPos="92000" dist="101600" dir="5400000" sy="-100000" algn="bl" rotWithShape="0"/>
            <a:softEdge rad="112500"/>
          </a:effectLst>
        </p:spPr>
      </p:pic>
      <p:sp>
        <p:nvSpPr>
          <p:cNvPr id="5" name="Title 4"/>
          <p:cNvSpPr>
            <a:spLocks noGrp="1"/>
          </p:cNvSpPr>
          <p:nvPr>
            <p:ph type="title"/>
          </p:nvPr>
        </p:nvSpPr>
        <p:spPr>
          <a:xfrm>
            <a:off x="152400" y="274638"/>
            <a:ext cx="4800600" cy="3459162"/>
          </a:xfrm>
        </p:spPr>
        <p:txBody>
          <a:bodyPr>
            <a:normAutofit/>
          </a:bodyPr>
          <a:lstStyle/>
          <a:p>
            <a:r>
              <a:rPr lang="en-US" sz="3600" b="1" i="1" dirty="0" smtClean="0">
                <a:solidFill>
                  <a:schemeClr val="bg1"/>
                </a:solidFill>
                <a:effectLst>
                  <a:glow rad="101600">
                    <a:schemeClr val="tx1">
                      <a:alpha val="60000"/>
                    </a:schemeClr>
                  </a:glow>
                </a:effectLst>
              </a:rPr>
              <a:t>“And I saw a strong angel proclaiming with a loud voice, Who is worthy to open the book, and to loose the seals thereof?”</a:t>
            </a:r>
            <a:endParaRPr lang="en-US" sz="3600" b="1" i="1" dirty="0">
              <a:solidFill>
                <a:schemeClr val="bg1"/>
              </a:solidFill>
              <a:effectLst>
                <a:glow rad="101600">
                  <a:schemeClr val="tx1">
                    <a:alpha val="60000"/>
                  </a:schemeClr>
                </a:glow>
              </a:effectLst>
            </a:endParaRPr>
          </a:p>
        </p:txBody>
      </p:sp>
      <p:pic>
        <p:nvPicPr>
          <p:cNvPr id="1026" name="Picture 2" descr="C:\Users\Ptr. Daniel White\Desktop\Bible pictures\angels\scan0021.jpg"/>
          <p:cNvPicPr>
            <a:picLocks noChangeAspect="1" noChangeArrowheads="1"/>
          </p:cNvPicPr>
          <p:nvPr/>
        </p:nvPicPr>
        <p:blipFill>
          <a:blip r:embed="rId5" cstate="print">
            <a:lum bright="-10000"/>
          </a:blip>
          <a:srcRect/>
          <a:stretch>
            <a:fillRect/>
          </a:stretch>
        </p:blipFill>
        <p:spPr bwMode="auto">
          <a:xfrm flipH="1">
            <a:off x="4724400" y="228600"/>
            <a:ext cx="4419600" cy="6304625"/>
          </a:xfrm>
          <a:prstGeom prst="rect">
            <a:avLst/>
          </a:prstGeom>
          <a:ln>
            <a:noFill/>
          </a:ln>
          <a:effectLst>
            <a:softEdge rad="112500"/>
          </a:effectLst>
        </p:spPr>
      </p:pic>
    </p:spTree>
    <p:extLst>
      <p:ext uri="{BB962C8B-B14F-4D97-AF65-F5344CB8AC3E}">
        <p14:creationId xmlns:p14="http://schemas.microsoft.com/office/powerpoint/2010/main" val="131443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kingdom\scan0017.jpg"/>
          <p:cNvPicPr>
            <a:picLocks noChangeAspect="1" noChangeArrowheads="1"/>
          </p:cNvPicPr>
          <p:nvPr/>
        </p:nvPicPr>
        <p:blipFill>
          <a:blip r:embed="rId3" cstate="print"/>
          <a:srcRect/>
          <a:stretch>
            <a:fillRect/>
          </a:stretch>
        </p:blipFill>
        <p:spPr bwMode="auto">
          <a:xfrm>
            <a:off x="685800" y="0"/>
            <a:ext cx="7825127" cy="6858000"/>
          </a:xfrm>
          <a:prstGeom prst="rect">
            <a:avLst/>
          </a:prstGeom>
          <a:noFill/>
        </p:spPr>
      </p:pic>
      <p:sp>
        <p:nvSpPr>
          <p:cNvPr id="4" name="Rectangle 3"/>
          <p:cNvSpPr/>
          <p:nvPr/>
        </p:nvSpPr>
        <p:spPr>
          <a:xfrm>
            <a:off x="990600" y="0"/>
            <a:ext cx="7315200" cy="2123658"/>
          </a:xfrm>
          <a:prstGeom prst="rect">
            <a:avLst/>
          </a:prstGeom>
        </p:spPr>
        <p:txBody>
          <a:bodyPr wrap="square">
            <a:spAutoFit/>
          </a:bodyPr>
          <a:lstStyle/>
          <a:p>
            <a:r>
              <a:rPr lang="en-US" sz="4400" b="1" i="1" dirty="0" smtClean="0">
                <a:solidFill>
                  <a:schemeClr val="bg1"/>
                </a:solidFill>
                <a:effectLst/>
              </a:rPr>
              <a:t>“Thou hast redeemed us to God…out of every kindred, tongue, people, and nation…”</a:t>
            </a:r>
            <a:endParaRPr lang="en-US" sz="4400" b="1" dirty="0">
              <a:solidFill>
                <a:schemeClr val="bg1"/>
              </a:solidFill>
              <a:effectLst/>
            </a:endParaRPr>
          </a:p>
        </p:txBody>
      </p:sp>
    </p:spTree>
    <p:extLst>
      <p:ext uri="{BB962C8B-B14F-4D97-AF65-F5344CB8AC3E}">
        <p14:creationId xmlns:p14="http://schemas.microsoft.com/office/powerpoint/2010/main" val="36767690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915400" cy="1295400"/>
          </a:xfrm>
        </p:spPr>
        <p:txBody>
          <a:bodyPr>
            <a:normAutofit fontScale="90000"/>
          </a:bodyPr>
          <a:lstStyle/>
          <a:p>
            <a:r>
              <a:rPr lang="en-US" i="1" dirty="0" smtClean="0"/>
              <a:t>“Thou hast made us unto our God</a:t>
            </a:r>
            <a:br>
              <a:rPr lang="en-US" i="1" dirty="0" smtClean="0"/>
            </a:br>
            <a:r>
              <a:rPr lang="en-US" i="1" dirty="0" smtClean="0"/>
              <a:t>kings and priests…</a:t>
            </a:r>
            <a:endParaRPr lang="en-US" i="1" dirty="0"/>
          </a:p>
        </p:txBody>
      </p:sp>
      <p:sp>
        <p:nvSpPr>
          <p:cNvPr id="5" name="Content Placeholder 4"/>
          <p:cNvSpPr>
            <a:spLocks noGrp="1"/>
          </p:cNvSpPr>
          <p:nvPr>
            <p:ph idx="1"/>
          </p:nvPr>
        </p:nvSpPr>
        <p:spPr>
          <a:xfrm>
            <a:off x="4572000" y="609600"/>
            <a:ext cx="4572000" cy="3657600"/>
          </a:xfrm>
        </p:spPr>
        <p:txBody>
          <a:bodyPr>
            <a:normAutofit/>
          </a:bodyPr>
          <a:lstStyle/>
          <a:p>
            <a:pPr algn="ctr">
              <a:buNone/>
            </a:pPr>
            <a:r>
              <a:rPr lang="en-US" sz="4000" i="1" dirty="0" smtClean="0"/>
              <a:t>              and we shall reign on the earth.”</a:t>
            </a:r>
            <a:endParaRPr lang="en-US" sz="4000" i="1" dirty="0"/>
          </a:p>
        </p:txBody>
      </p:sp>
      <p:pic>
        <p:nvPicPr>
          <p:cNvPr id="8196" name="Picture 4" descr="C:\Users\Ptr. Daniel White\Desktop\Bible pictures\Bible pictures Old Testament\Priests\Priest &amp; king.jpg"/>
          <p:cNvPicPr>
            <a:picLocks noChangeAspect="1" noChangeArrowheads="1"/>
          </p:cNvPicPr>
          <p:nvPr/>
        </p:nvPicPr>
        <p:blipFill>
          <a:blip r:embed="rId3" cstate="print"/>
          <a:srcRect/>
          <a:stretch>
            <a:fillRect/>
          </a:stretch>
        </p:blipFill>
        <p:spPr bwMode="auto">
          <a:xfrm>
            <a:off x="381000" y="1447801"/>
            <a:ext cx="4043464" cy="3048000"/>
          </a:xfrm>
          <a:prstGeom prst="rect">
            <a:avLst/>
          </a:prstGeom>
          <a:noFill/>
          <a:effectLst>
            <a:reflection blurRad="6350" stA="50000" endA="300" endPos="55000" dir="5400000" sy="-100000" algn="bl" rotWithShape="0"/>
          </a:effectLst>
        </p:spPr>
      </p:pic>
      <p:pic>
        <p:nvPicPr>
          <p:cNvPr id="8197" name="Picture 5" descr="C:\Users\Ptr. Daniel White\Desktop\Bible pictures\backgrounds\earth and space\Earth-From-Space-44975.jpg"/>
          <p:cNvPicPr>
            <a:picLocks noChangeAspect="1" noChangeArrowheads="1"/>
          </p:cNvPicPr>
          <p:nvPr/>
        </p:nvPicPr>
        <p:blipFill>
          <a:blip r:embed="rId4" cstate="print"/>
          <a:srcRect l="39460" t="2703"/>
          <a:stretch>
            <a:fillRect/>
          </a:stretch>
        </p:blipFill>
        <p:spPr bwMode="auto">
          <a:xfrm>
            <a:off x="5105400" y="2133600"/>
            <a:ext cx="2971800" cy="3820886"/>
          </a:xfrm>
          <a:prstGeom prst="rect">
            <a:avLst/>
          </a:prstGeom>
          <a:noFill/>
        </p:spPr>
      </p:pic>
    </p:spTree>
    <p:extLst>
      <p:ext uri="{BB962C8B-B14F-4D97-AF65-F5344CB8AC3E}">
        <p14:creationId xmlns:p14="http://schemas.microsoft.com/office/powerpoint/2010/main" val="12614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to="" calcmode="lin" valueType="num">
                                      <p:cBhvr>
                                        <p:cTn id="7" dur="1" fill="hold"/>
                                        <p:tgtEl>
                                          <p:spTgt spid="819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amond(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fade">
                                      <p:cBhvr>
                                        <p:cTn id="17" dur="1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202362"/>
          </a:xfrm>
        </p:spPr>
        <p:txBody>
          <a:bodyPr>
            <a:normAutofit fontScale="90000"/>
          </a:bodyPr>
          <a:lstStyle/>
          <a:p>
            <a:r>
              <a:rPr lang="en-US" i="1" dirty="0" smtClean="0"/>
              <a:t>“And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a:t>
            </a:r>
            <a:r>
              <a:rPr lang="en-US" i="1" dirty="0" err="1" smtClean="0"/>
              <a:t>honour</a:t>
            </a:r>
            <a:r>
              <a:rPr lang="en-US" i="1" dirty="0" smtClean="0"/>
              <a:t>, and glory, and blessing.”</a:t>
            </a:r>
            <a:endParaRPr lang="en-US" i="1" dirty="0"/>
          </a:p>
        </p:txBody>
      </p:sp>
    </p:spTree>
    <p:extLst>
      <p:ext uri="{BB962C8B-B14F-4D97-AF65-F5344CB8AC3E}">
        <p14:creationId xmlns:p14="http://schemas.microsoft.com/office/powerpoint/2010/main" val="31349824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heaven\Miriade of angels.jpg"/>
          <p:cNvPicPr>
            <a:picLocks noChangeAspect="1" noChangeArrowheads="1"/>
          </p:cNvPicPr>
          <p:nvPr/>
        </p:nvPicPr>
        <p:blipFill>
          <a:blip r:embed="rId3" cstate="print"/>
          <a:srcRect/>
          <a:stretch>
            <a:fillRect/>
          </a:stretch>
        </p:blipFill>
        <p:spPr bwMode="auto">
          <a:xfrm>
            <a:off x="1752600" y="0"/>
            <a:ext cx="5638800" cy="6858000"/>
          </a:xfrm>
          <a:prstGeom prst="rect">
            <a:avLst/>
          </a:prstGeom>
          <a:ln>
            <a:noFill/>
          </a:ln>
          <a:effectLst>
            <a:softEdge rad="112500"/>
          </a:effectLst>
        </p:spPr>
      </p:pic>
      <p:pic>
        <p:nvPicPr>
          <p:cNvPr id="12290" name="Picture 2" descr="C:\Users\Ptr. Daniel White\Desktop\Bible pictures\heaven\twenty four elders.jpg"/>
          <p:cNvPicPr>
            <a:picLocks noChangeAspect="1" noChangeArrowheads="1"/>
          </p:cNvPicPr>
          <p:nvPr/>
        </p:nvPicPr>
        <p:blipFill>
          <a:blip r:embed="rId4" cstate="print"/>
          <a:srcRect l="10272" t="1025" r="7393" b="43369"/>
          <a:stretch>
            <a:fillRect/>
          </a:stretch>
        </p:blipFill>
        <p:spPr bwMode="auto">
          <a:xfrm>
            <a:off x="1828800" y="228600"/>
            <a:ext cx="5562600" cy="4800600"/>
          </a:xfrm>
          <a:prstGeom prst="ellipse">
            <a:avLst/>
          </a:prstGeom>
          <a:ln>
            <a:noFill/>
          </a:ln>
          <a:effectLst>
            <a:softEdge rad="112500"/>
          </a:effectLst>
        </p:spPr>
      </p:pic>
    </p:spTree>
    <p:extLst>
      <p:ext uri="{BB962C8B-B14F-4D97-AF65-F5344CB8AC3E}">
        <p14:creationId xmlns:p14="http://schemas.microsoft.com/office/powerpoint/2010/main" val="35664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Effect transition="in" filter="fade">
                                      <p:cBhvr>
                                        <p:cTn id="9"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heaven\Before the Throne.jpg"/>
          <p:cNvPicPr>
            <a:picLocks noChangeAspect="1" noChangeArrowheads="1"/>
          </p:cNvPicPr>
          <p:nvPr/>
        </p:nvPicPr>
        <p:blipFill>
          <a:blip r:embed="rId3" cstate="print">
            <a:lum bright="-10000"/>
          </a:blip>
          <a:srcRect/>
          <a:stretch>
            <a:fillRect/>
          </a:stretch>
        </p:blipFill>
        <p:spPr bwMode="auto">
          <a:xfrm>
            <a:off x="1905000" y="-48938"/>
            <a:ext cx="5105400" cy="6906938"/>
          </a:xfrm>
          <a:prstGeom prst="rect">
            <a:avLst/>
          </a:prstGeom>
          <a:noFill/>
        </p:spPr>
      </p:pic>
      <p:sp>
        <p:nvSpPr>
          <p:cNvPr id="2" name="Title 1"/>
          <p:cNvSpPr>
            <a:spLocks noGrp="1"/>
          </p:cNvSpPr>
          <p:nvPr>
            <p:ph type="title"/>
          </p:nvPr>
        </p:nvSpPr>
        <p:spPr>
          <a:xfrm>
            <a:off x="1981200" y="838200"/>
            <a:ext cx="5029200" cy="1600200"/>
          </a:xfrm>
        </p:spPr>
        <p:txBody>
          <a:bodyPr>
            <a:normAutofit fontScale="90000"/>
          </a:bodyPr>
          <a:lstStyle/>
          <a:p>
            <a:r>
              <a:rPr lang="en-US" b="1" i="1" dirty="0" smtClean="0">
                <a:solidFill>
                  <a:schemeClr val="bg1"/>
                </a:solidFill>
              </a:rPr>
              <a:t>10 Reasons for Praise</a:t>
            </a:r>
            <a:br>
              <a:rPr lang="en-US" b="1" i="1" dirty="0" smtClean="0">
                <a:solidFill>
                  <a:schemeClr val="bg1"/>
                </a:solidFill>
              </a:rPr>
            </a:br>
            <a:r>
              <a:rPr lang="en-US" sz="4000" b="1" i="1" dirty="0" smtClean="0">
                <a:solidFill>
                  <a:schemeClr val="bg1"/>
                </a:solidFill>
              </a:rPr>
              <a:t>(Revelation 5:4-13)</a:t>
            </a:r>
            <a:endParaRPr lang="en-US" sz="4000" b="1" i="1" dirty="0">
              <a:solidFill>
                <a:schemeClr val="bg1"/>
              </a:solidFill>
            </a:endParaRPr>
          </a:p>
        </p:txBody>
      </p:sp>
    </p:spTree>
    <p:extLst>
      <p:ext uri="{BB962C8B-B14F-4D97-AF65-F5344CB8AC3E}">
        <p14:creationId xmlns:p14="http://schemas.microsoft.com/office/powerpoint/2010/main" val="1307626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7162800"/>
          </a:xfrm>
        </p:spPr>
        <p:txBody>
          <a:bodyPr>
            <a:normAutofit/>
          </a:bodyPr>
          <a:lstStyle/>
          <a:p>
            <a:pPr>
              <a:buNone/>
            </a:pPr>
            <a:r>
              <a:rPr lang="en-US" sz="4000" dirty="0" smtClean="0"/>
              <a:t>   Praise Him because He was slain for man and has redeemed man – </a:t>
            </a:r>
            <a:r>
              <a:rPr lang="en-US" sz="4000" i="1" dirty="0" smtClean="0"/>
              <a:t>Romans 5:9</a:t>
            </a:r>
          </a:p>
          <a:p>
            <a:pPr>
              <a:buNone/>
            </a:pPr>
            <a:r>
              <a:rPr lang="en-US" sz="4000" dirty="0" smtClean="0"/>
              <a:t>   Praise Him because of His universal salvation </a:t>
            </a:r>
            <a:r>
              <a:rPr lang="en-US" sz="4000" smtClean="0"/>
              <a:t>– </a:t>
            </a:r>
            <a:r>
              <a:rPr lang="en-US" sz="4000" i="1" smtClean="0"/>
              <a:t>Romans </a:t>
            </a:r>
            <a:r>
              <a:rPr lang="en-US" sz="4000" i="1" dirty="0" smtClean="0"/>
              <a:t>10:13</a:t>
            </a:r>
          </a:p>
          <a:p>
            <a:pPr>
              <a:buNone/>
            </a:pPr>
            <a:r>
              <a:rPr lang="en-US" sz="4000" dirty="0" smtClean="0"/>
              <a:t>   Praise Him because He has given believers a great gift of royalty – </a:t>
            </a:r>
            <a:r>
              <a:rPr lang="en-US" sz="4000" i="1" dirty="0" smtClean="0"/>
              <a:t>Matthew 25:23</a:t>
            </a:r>
          </a:p>
          <a:p>
            <a:pPr>
              <a:buNone/>
            </a:pPr>
            <a:r>
              <a:rPr lang="en-US" sz="4000" dirty="0" smtClean="0"/>
              <a:t>   Praise Him because of His omnipotent power – </a:t>
            </a:r>
            <a:r>
              <a:rPr lang="en-US" sz="4000" i="1" dirty="0" smtClean="0"/>
              <a:t>Matthew 28:18</a:t>
            </a:r>
          </a:p>
          <a:p>
            <a:endParaRPr lang="en-US" sz="4000" dirty="0" smtClean="0"/>
          </a:p>
        </p:txBody>
      </p:sp>
    </p:spTree>
    <p:extLst>
      <p:ext uri="{BB962C8B-B14F-4D97-AF65-F5344CB8AC3E}">
        <p14:creationId xmlns:p14="http://schemas.microsoft.com/office/powerpoint/2010/main" val="165513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6863417"/>
          </a:xfrm>
          <a:prstGeom prst="rect">
            <a:avLst/>
          </a:prstGeom>
        </p:spPr>
        <p:txBody>
          <a:bodyPr wrap="square">
            <a:spAutoFit/>
          </a:bodyPr>
          <a:lstStyle/>
          <a:p>
            <a:r>
              <a:rPr lang="en-US" sz="4000" dirty="0" smtClean="0"/>
              <a:t>Praise Him because of His riches – </a:t>
            </a:r>
            <a:r>
              <a:rPr lang="en-US" sz="4000" i="1" dirty="0" smtClean="0"/>
              <a:t>Ephesians 3:8</a:t>
            </a:r>
          </a:p>
          <a:p>
            <a:r>
              <a:rPr lang="en-US" sz="4000" dirty="0" smtClean="0"/>
              <a:t>Praise Him because of His wisdom –            </a:t>
            </a:r>
            <a:r>
              <a:rPr lang="en-US" sz="4000" i="1" dirty="0" smtClean="0"/>
              <a:t>I Corinthians 1:30</a:t>
            </a:r>
          </a:p>
          <a:p>
            <a:r>
              <a:rPr lang="en-US" sz="4000" dirty="0" smtClean="0"/>
              <a:t>Praise Him because of His strength –     </a:t>
            </a:r>
            <a:r>
              <a:rPr lang="en-US" sz="4000" i="1" dirty="0" smtClean="0"/>
              <a:t>Luke 1:37</a:t>
            </a:r>
          </a:p>
          <a:p>
            <a:r>
              <a:rPr lang="en-US" sz="4000" dirty="0" smtClean="0"/>
              <a:t>Praise Him because of His honor – </a:t>
            </a:r>
            <a:r>
              <a:rPr lang="en-US" sz="4000" i="1" dirty="0" smtClean="0"/>
              <a:t>Philippians 2:9-11</a:t>
            </a:r>
          </a:p>
          <a:p>
            <a:r>
              <a:rPr lang="en-US" sz="4000" dirty="0" smtClean="0"/>
              <a:t>Praise Him because of His glory –        </a:t>
            </a:r>
            <a:r>
              <a:rPr lang="en-US" sz="4000" i="1" dirty="0" smtClean="0"/>
              <a:t>Psalms 29:2</a:t>
            </a:r>
          </a:p>
          <a:p>
            <a:r>
              <a:rPr lang="en-US" sz="4000" dirty="0" smtClean="0"/>
              <a:t>Praise Him for His blessing – </a:t>
            </a:r>
            <a:r>
              <a:rPr lang="en-US" sz="4000" i="1" dirty="0" smtClean="0"/>
              <a:t>Psalms 100:4</a:t>
            </a:r>
            <a:endParaRPr lang="en-US" sz="4000" i="1" dirty="0"/>
          </a:p>
        </p:txBody>
      </p:sp>
    </p:spTree>
    <p:extLst>
      <p:ext uri="{BB962C8B-B14F-4D97-AF65-F5344CB8AC3E}">
        <p14:creationId xmlns:p14="http://schemas.microsoft.com/office/powerpoint/2010/main" val="326425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to="" calcmode="lin" valueType="num">
                                      <p:cBhvr>
                                        <p:cTn id="12" dur="1" fill="hold"/>
                                        <p:tgtEl>
                                          <p:spTgt spid="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to="" calcmode="lin" valueType="num">
                                      <p:cBhvr>
                                        <p:cTn id="17" dur="1" fill="hold"/>
                                        <p:tgtEl>
                                          <p:spTgt spid="2">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to="" calcmode="lin" valueType="num">
                                      <p:cBhvr>
                                        <p:cTn id="22" dur="1" fill="hold"/>
                                        <p:tgtEl>
                                          <p:spTgt spid="2">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to="" calcmode="lin" valueType="num">
                                      <p:cBhvr>
                                        <p:cTn id="27" dur="1" fill="hold"/>
                                        <p:tgtEl>
                                          <p:spTgt spid="2">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to="" calcmode="lin" valueType="num">
                                      <p:cBhvr>
                                        <p:cTn id="32" dur="1" fill="hold"/>
                                        <p:tgtEl>
                                          <p:spTgt spid="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n White\Pictures\Bible pictures\backgrounds\earth and space\nebula.jpg"/>
          <p:cNvPicPr>
            <a:picLocks noChangeAspect="1" noChangeArrowheads="1"/>
          </p:cNvPicPr>
          <p:nvPr/>
        </p:nvPicPr>
        <p:blipFill>
          <a:blip r:embed="rId2" cstate="print"/>
          <a:srcRect/>
          <a:stretch>
            <a:fillRect/>
          </a:stretch>
        </p:blipFill>
        <p:spPr bwMode="auto">
          <a:xfrm>
            <a:off x="-228600" y="-457200"/>
            <a:ext cx="9753601" cy="7315200"/>
          </a:xfrm>
          <a:prstGeom prst="rect">
            <a:avLst/>
          </a:prstGeom>
          <a:noFill/>
        </p:spPr>
      </p:pic>
      <p:sp>
        <p:nvSpPr>
          <p:cNvPr id="2" name="Title 1"/>
          <p:cNvSpPr>
            <a:spLocks noGrp="1"/>
          </p:cNvSpPr>
          <p:nvPr>
            <p:ph type="title"/>
          </p:nvPr>
        </p:nvSpPr>
        <p:spPr>
          <a:xfrm>
            <a:off x="152400" y="152400"/>
            <a:ext cx="8991600" cy="6705600"/>
          </a:xfrm>
        </p:spPr>
        <p:txBody>
          <a:bodyPr>
            <a:normAutofit/>
          </a:bodyPr>
          <a:lstStyle/>
          <a:p>
            <a:r>
              <a:rPr lang="en-US" sz="4000" i="1" dirty="0" smtClean="0">
                <a:effectLst>
                  <a:glow rad="101600">
                    <a:schemeClr val="bg1">
                      <a:alpha val="60000"/>
                    </a:schemeClr>
                  </a:glow>
                </a:effectLst>
              </a:rPr>
              <a:t>“And every creature which is in heaven, and on the earth, and under the earth, and such as are in the sea, and all that are in them, heard I (I heard) saying, Blessing, and </a:t>
            </a:r>
            <a:r>
              <a:rPr lang="en-US" sz="4000" i="1" dirty="0" err="1" smtClean="0">
                <a:effectLst>
                  <a:glow rad="101600">
                    <a:schemeClr val="bg1">
                      <a:alpha val="60000"/>
                    </a:schemeClr>
                  </a:glow>
                </a:effectLst>
              </a:rPr>
              <a:t>honour</a:t>
            </a:r>
            <a:r>
              <a:rPr lang="en-US" sz="4000" i="1" dirty="0" smtClean="0">
                <a:effectLst>
                  <a:glow rad="101600">
                    <a:schemeClr val="bg1">
                      <a:alpha val="60000"/>
                    </a:schemeClr>
                  </a:glow>
                </a:effectLst>
              </a:rPr>
              <a:t>, and glory, and power, be unto him that sitteth upon the throne, and unto the Lamb for ever and ever. And the four beasts said, Amen.”</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4900686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yGgrVD_csiE/UBKl_Yph-JI/AAAAAAAAKMM/Ft1vQvoMcoo/s1600/throne+of+God+w-Elders.jpg"/>
          <p:cNvPicPr>
            <a:picLocks noChangeAspect="1" noChangeArrowheads="1"/>
          </p:cNvPicPr>
          <p:nvPr/>
        </p:nvPicPr>
        <p:blipFill>
          <a:blip r:embed="rId3" cstate="print"/>
          <a:srcRect/>
          <a:stretch>
            <a:fillRect/>
          </a:stretch>
        </p:blipFill>
        <p:spPr bwMode="auto">
          <a:xfrm>
            <a:off x="457200" y="0"/>
            <a:ext cx="8225151" cy="6858000"/>
          </a:xfrm>
          <a:prstGeom prst="rect">
            <a:avLst/>
          </a:prstGeom>
          <a:ln>
            <a:noFill/>
          </a:ln>
          <a:effectLst>
            <a:softEdge rad="112500"/>
          </a:effectLst>
        </p:spPr>
      </p:pic>
      <p:sp>
        <p:nvSpPr>
          <p:cNvPr id="3" name="Title 2"/>
          <p:cNvSpPr>
            <a:spLocks noGrp="1"/>
          </p:cNvSpPr>
          <p:nvPr>
            <p:ph type="title"/>
          </p:nvPr>
        </p:nvSpPr>
        <p:spPr>
          <a:xfrm>
            <a:off x="533400" y="3200400"/>
            <a:ext cx="8077200" cy="3657600"/>
          </a:xfrm>
        </p:spPr>
        <p:txBody>
          <a:bodyPr>
            <a:normAutofit/>
          </a:bodyPr>
          <a:lstStyle/>
          <a:p>
            <a:r>
              <a:rPr lang="en-US" i="1" dirty="0" smtClean="0">
                <a:effectLst>
                  <a:glow rad="101600">
                    <a:schemeClr val="bg1">
                      <a:alpha val="60000"/>
                    </a:schemeClr>
                  </a:glow>
                </a:effectLst>
              </a:rPr>
              <a:t>“… And the four and twenty elders fell down and worshipped him that </a:t>
            </a:r>
            <a:r>
              <a:rPr lang="en-US" i="1" dirty="0" err="1" smtClean="0">
                <a:effectLst>
                  <a:glow rad="101600">
                    <a:schemeClr val="bg1">
                      <a:alpha val="60000"/>
                    </a:schemeClr>
                  </a:glow>
                </a:effectLst>
              </a:rPr>
              <a:t>liveth</a:t>
            </a:r>
            <a:r>
              <a:rPr lang="en-US" i="1" dirty="0" smtClean="0">
                <a:effectLst>
                  <a:glow rad="101600">
                    <a:schemeClr val="bg1">
                      <a:alpha val="60000"/>
                    </a:schemeClr>
                  </a:glow>
                </a:effectLst>
              </a:rPr>
              <a:t> for ever and ever.”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61856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0" y="0"/>
            <a:ext cx="1752600" cy="2283164"/>
          </a:xfrm>
          <a:prstGeom prst="rect">
            <a:avLst/>
          </a:prstGeom>
          <a:noFill/>
        </p:spPr>
      </p:pic>
      <p:sp>
        <p:nvSpPr>
          <p:cNvPr id="3" name="Title 2"/>
          <p:cNvSpPr>
            <a:spLocks noGrp="1"/>
          </p:cNvSpPr>
          <p:nvPr>
            <p:ph type="title"/>
          </p:nvPr>
        </p:nvSpPr>
        <p:spPr>
          <a:xfrm>
            <a:off x="1752600" y="274638"/>
            <a:ext cx="5562600" cy="1143000"/>
          </a:xfrm>
        </p:spPr>
        <p:txBody>
          <a:bodyPr>
            <a:noAutofit/>
          </a:bodyPr>
          <a:lstStyle/>
          <a:p>
            <a:r>
              <a:rPr lang="en-US" sz="4800" b="1" i="1" dirty="0" smtClean="0"/>
              <a:t>The book sealed </a:t>
            </a:r>
            <a:br>
              <a:rPr lang="en-US" sz="4800" b="1" i="1" dirty="0" smtClean="0"/>
            </a:br>
            <a:r>
              <a:rPr lang="en-US" sz="4800" b="1" i="1" dirty="0" smtClean="0"/>
              <a:t>with seven seals</a:t>
            </a:r>
            <a:endParaRPr lang="en-US" sz="4800" b="1" i="1" dirty="0"/>
          </a:p>
        </p:txBody>
      </p:sp>
      <p:sp>
        <p:nvSpPr>
          <p:cNvPr id="4" name="Content Placeholder 3"/>
          <p:cNvSpPr>
            <a:spLocks noGrp="1"/>
          </p:cNvSpPr>
          <p:nvPr>
            <p:ph idx="1"/>
          </p:nvPr>
        </p:nvSpPr>
        <p:spPr>
          <a:xfrm>
            <a:off x="0" y="2362200"/>
            <a:ext cx="9144000" cy="4495800"/>
          </a:xfrm>
        </p:spPr>
        <p:txBody>
          <a:bodyPr>
            <a:normAutofit/>
          </a:bodyPr>
          <a:lstStyle/>
          <a:p>
            <a:r>
              <a:rPr lang="en-US" sz="3600" dirty="0" smtClean="0">
                <a:solidFill>
                  <a:srgbClr val="FFFF00"/>
                </a:solidFill>
              </a:rPr>
              <a:t>The content of the book has been a mystery – </a:t>
            </a:r>
          </a:p>
          <a:p>
            <a:pPr>
              <a:buNone/>
            </a:pPr>
            <a:r>
              <a:rPr lang="en-US" sz="3600" i="1" dirty="0" smtClean="0"/>
              <a:t>   “Go thy way, Daniel: for the words are closed up and sealed till the time of the end.”    (Daniel 12:9)</a:t>
            </a:r>
          </a:p>
          <a:p>
            <a:r>
              <a:rPr lang="en-US" sz="3600" dirty="0" smtClean="0">
                <a:solidFill>
                  <a:srgbClr val="FFFF00"/>
                </a:solidFill>
              </a:rPr>
              <a:t>The content of the book is revealed in succession as the seals are broken and the message is disclosed -</a:t>
            </a:r>
            <a:endParaRPr lang="en-US" sz="3600" dirty="0">
              <a:solidFill>
                <a:srgbClr val="FFFF00"/>
              </a:solidFill>
            </a:endParaRPr>
          </a:p>
        </p:txBody>
      </p:sp>
      <p:pic>
        <p:nvPicPr>
          <p:cNvPr id="5"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a:off x="7391400" y="0"/>
            <a:ext cx="1752600" cy="2283164"/>
          </a:xfrm>
          <a:prstGeom prst="rect">
            <a:avLst/>
          </a:prstGeom>
          <a:noFill/>
        </p:spPr>
      </p:pic>
    </p:spTree>
    <p:extLst>
      <p:ext uri="{BB962C8B-B14F-4D97-AF65-F5344CB8AC3E}">
        <p14:creationId xmlns:p14="http://schemas.microsoft.com/office/powerpoint/2010/main" val="121067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5638800" cy="6477000"/>
          </a:xfrm>
        </p:spPr>
        <p:txBody>
          <a:bodyPr>
            <a:normAutofit fontScale="92500"/>
          </a:bodyPr>
          <a:lstStyle/>
          <a:p>
            <a:r>
              <a:rPr lang="en-US" sz="3600" dirty="0" smtClean="0">
                <a:solidFill>
                  <a:srgbClr val="FFFF00"/>
                </a:solidFill>
              </a:rPr>
              <a:t>Seven seals show that the book is large and contains a great deal of material in it concerning end time events –</a:t>
            </a:r>
          </a:p>
          <a:p>
            <a:r>
              <a:rPr lang="en-US" sz="3600" dirty="0" smtClean="0">
                <a:solidFill>
                  <a:srgbClr val="FFFF00"/>
                </a:solidFill>
              </a:rPr>
              <a:t>Seven seals show security of the book –</a:t>
            </a:r>
          </a:p>
          <a:p>
            <a:r>
              <a:rPr lang="en-US" sz="3600" dirty="0" smtClean="0">
                <a:solidFill>
                  <a:srgbClr val="FFFF00"/>
                </a:solidFill>
              </a:rPr>
              <a:t>God has sealed the book in order to keep the events of the end times from beginning until the one who is worthy steps forth and takes the book from His hand - </a:t>
            </a:r>
            <a:endParaRPr lang="en-US" sz="3600" dirty="0">
              <a:solidFill>
                <a:srgbClr val="FFFF00"/>
              </a:solidFill>
            </a:endParaRPr>
          </a:p>
        </p:txBody>
      </p:sp>
      <p:pic>
        <p:nvPicPr>
          <p:cNvPr id="6146" name="Picture 2" descr="C:\Users\Ptr. Daniel White\Desktop\Bible pictures\Prophecy pictures\prophecy pictures\revelation\Worthy to open the scroll.jpg"/>
          <p:cNvPicPr>
            <a:picLocks noChangeAspect="1" noChangeArrowheads="1"/>
          </p:cNvPicPr>
          <p:nvPr/>
        </p:nvPicPr>
        <p:blipFill>
          <a:blip r:embed="rId3" cstate="print"/>
          <a:srcRect/>
          <a:stretch>
            <a:fillRect/>
          </a:stretch>
        </p:blipFill>
        <p:spPr bwMode="auto">
          <a:xfrm flipH="1">
            <a:off x="5562600" y="3581400"/>
            <a:ext cx="3581398" cy="3276600"/>
          </a:xfrm>
          <a:prstGeom prst="rect">
            <a:avLst/>
          </a:prstGeom>
          <a:noFill/>
        </p:spPr>
      </p:pic>
      <p:pic>
        <p:nvPicPr>
          <p:cNvPr id="6147" name="Picture 3" descr="C:\Users\Ptr. Daniel White\Desktop\Bible pictures\Prophecy pictures\prophecy pictures\rapture and second coming\scan0092.jpg"/>
          <p:cNvPicPr>
            <a:picLocks noChangeAspect="1" noChangeArrowheads="1"/>
          </p:cNvPicPr>
          <p:nvPr/>
        </p:nvPicPr>
        <p:blipFill>
          <a:blip r:embed="rId4" cstate="print"/>
          <a:srcRect t="13743" r="26268"/>
          <a:stretch>
            <a:fillRect/>
          </a:stretch>
        </p:blipFill>
        <p:spPr bwMode="auto">
          <a:xfrm>
            <a:off x="5562600" y="0"/>
            <a:ext cx="3581400" cy="3598586"/>
          </a:xfrm>
          <a:prstGeom prst="rect">
            <a:avLst/>
          </a:prstGeom>
          <a:noFill/>
        </p:spPr>
      </p:pic>
      <p:pic>
        <p:nvPicPr>
          <p:cNvPr id="6" name="Picture 2" descr="C:\Users\Ptr. Daniel White\Desktop\Bible pictures\Prophecy pictures\prophecy pictures\revelation\Worthy to open the scroll.jpg"/>
          <p:cNvPicPr>
            <a:picLocks noChangeAspect="1" noChangeArrowheads="1"/>
          </p:cNvPicPr>
          <p:nvPr/>
        </p:nvPicPr>
        <p:blipFill>
          <a:blip r:embed="rId3" cstate="print"/>
          <a:srcRect l="32840" t="16279" b="57027"/>
          <a:stretch>
            <a:fillRect/>
          </a:stretch>
        </p:blipFill>
        <p:spPr bwMode="auto">
          <a:xfrm flipH="1">
            <a:off x="5562600" y="2514600"/>
            <a:ext cx="1676400" cy="609600"/>
          </a:xfrm>
          <a:prstGeom prst="ellipse">
            <a:avLst/>
          </a:prstGeom>
          <a:ln>
            <a:noFill/>
          </a:ln>
          <a:effectLst>
            <a:softEdge rad="112500"/>
          </a:effectLst>
        </p:spPr>
      </p:pic>
    </p:spTree>
    <p:extLst>
      <p:ext uri="{BB962C8B-B14F-4D97-AF65-F5344CB8AC3E}">
        <p14:creationId xmlns:p14="http://schemas.microsoft.com/office/powerpoint/2010/main" val="215761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147"/>
                                        </p:tgtEl>
                                        <p:attrNameLst>
                                          <p:attrName>style.visibility</p:attrName>
                                        </p:attrNameLst>
                                      </p:cBhvr>
                                      <p:to>
                                        <p:strVal val="visible"/>
                                      </p:to>
                                    </p:set>
                                    <p:anim to="" calcmode="lin" valueType="num">
                                      <p:cBhvr>
                                        <p:cTn id="22" dur="1" fill="hold"/>
                                        <p:tgtEl>
                                          <p:spTgt spid="614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 to="" calcmode="lin" valueType="num">
                                      <p:cBhvr>
                                        <p:cTn id="27" dur="1" fill="hold"/>
                                        <p:tgtEl>
                                          <p:spTgt spid="614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705600"/>
          </a:xfrm>
        </p:spPr>
        <p:txBody>
          <a:bodyPr>
            <a:normAutofit/>
          </a:bodyPr>
          <a:lstStyle/>
          <a:p>
            <a:r>
              <a:rPr lang="en-US" sz="3600" dirty="0" smtClean="0">
                <a:solidFill>
                  <a:srgbClr val="FFFF00"/>
                </a:solidFill>
              </a:rPr>
              <a:t>The seven seals show that the book is the last will and testament of God – </a:t>
            </a:r>
          </a:p>
          <a:p>
            <a:r>
              <a:rPr lang="en-US" sz="3600" i="1" dirty="0" smtClean="0"/>
              <a:t>In the Roman world a man’s last will and testament had to be witnessed by seven persons, and each had to attach his personal seal to the document. The will could only be opened by the recipient of the will.</a:t>
            </a:r>
          </a:p>
          <a:p>
            <a:r>
              <a:rPr lang="en-US" sz="3600" dirty="0" smtClean="0">
                <a:solidFill>
                  <a:srgbClr val="FFFF00"/>
                </a:solidFill>
              </a:rPr>
              <a:t>This book contains God’s will for those who have rejected Him – </a:t>
            </a:r>
            <a:r>
              <a:rPr lang="en-US" sz="3600" i="1" dirty="0" smtClean="0">
                <a:solidFill>
                  <a:srgbClr val="FFFF00"/>
                </a:solidFill>
              </a:rPr>
              <a:t>(Revelation 6-21)</a:t>
            </a:r>
          </a:p>
          <a:p>
            <a:r>
              <a:rPr lang="en-US" sz="3600" dirty="0" smtClean="0">
                <a:solidFill>
                  <a:srgbClr val="FFFF00"/>
                </a:solidFill>
              </a:rPr>
              <a:t>This book contains God’s will for those who have received Him </a:t>
            </a:r>
            <a:r>
              <a:rPr lang="en-US" sz="3600" i="1" dirty="0" smtClean="0">
                <a:solidFill>
                  <a:srgbClr val="FFFF00"/>
                </a:solidFill>
              </a:rPr>
              <a:t>– (Revelation 4-21)</a:t>
            </a:r>
          </a:p>
          <a:p>
            <a:pPr>
              <a:buNone/>
            </a:pPr>
            <a:endParaRPr lang="en-US" sz="3600" dirty="0"/>
          </a:p>
          <a:p>
            <a:pPr>
              <a:buNone/>
            </a:pPr>
            <a:endParaRPr lang="en-US" sz="3600" dirty="0"/>
          </a:p>
        </p:txBody>
      </p:sp>
    </p:spTree>
    <p:extLst>
      <p:ext uri="{BB962C8B-B14F-4D97-AF65-F5344CB8AC3E}">
        <p14:creationId xmlns:p14="http://schemas.microsoft.com/office/powerpoint/2010/main" val="288987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8600" y="228600"/>
            <a:ext cx="8686800" cy="63246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tab pos="635000" algn="l"/>
              </a:tabLst>
              <a:defRPr/>
            </a:pPr>
            <a:r>
              <a:rPr kumimoji="0" lang="en-US" sz="3600" b="0" i="0" u="none" strike="noStrike" kern="1200" cap="none" spc="0" normalizeH="0" baseline="0" noProof="0" dirty="0" smtClean="0">
                <a:ln>
                  <a:noFill/>
                </a:ln>
                <a:solidFill>
                  <a:srgbClr val="FFFF00"/>
                </a:solidFill>
                <a:effectLst/>
                <a:uLnTx/>
                <a:uFillTx/>
                <a:latin typeface="+mn-lt"/>
                <a:ea typeface="+mn-ea"/>
                <a:cs typeface="+mn-cs"/>
              </a:rPr>
              <a:t>The seven sealed book is the title deed to the earth -</a:t>
            </a:r>
          </a:p>
        </p:txBody>
      </p:sp>
      <p:pic>
        <p:nvPicPr>
          <p:cNvPr id="8195" name="Picture 3" descr="C:\Users\Ptr. Daniel White\Desktop\Bible pictures\backgrounds\earth and space\41b.jpg"/>
          <p:cNvPicPr>
            <a:picLocks noChangeAspect="1" noChangeArrowheads="1"/>
          </p:cNvPicPr>
          <p:nvPr/>
        </p:nvPicPr>
        <p:blipFill>
          <a:blip r:embed="rId3" cstate="print"/>
          <a:srcRect/>
          <a:stretch>
            <a:fillRect/>
          </a:stretch>
        </p:blipFill>
        <p:spPr bwMode="auto">
          <a:xfrm>
            <a:off x="1371600" y="1189264"/>
            <a:ext cx="6629400" cy="52877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4"/>
          <p:cNvSpPr>
            <a:spLocks noGrp="1"/>
          </p:cNvSpPr>
          <p:nvPr>
            <p:ph idx="1"/>
          </p:nvPr>
        </p:nvSpPr>
        <p:spPr>
          <a:xfrm>
            <a:off x="1981200" y="1981200"/>
            <a:ext cx="5334000" cy="4144963"/>
          </a:xfrm>
        </p:spPr>
        <p:txBody>
          <a:bodyPr>
            <a:normAutofit fontScale="92500"/>
          </a:bodyPr>
          <a:lstStyle/>
          <a:p>
            <a:pPr algn="ctr">
              <a:buNone/>
            </a:pPr>
            <a:r>
              <a:rPr lang="en-US" sz="3600" i="1" dirty="0" smtClean="0">
                <a:effectLst>
                  <a:glow rad="101600">
                    <a:schemeClr val="bg1">
                      <a:alpha val="60000"/>
                    </a:schemeClr>
                  </a:glow>
                </a:effectLst>
              </a:rPr>
              <a:t>“The earth is the Lord’s, and the fullness thereof…” (Psalms 24:1)</a:t>
            </a:r>
            <a:endParaRPr lang="en-US" i="1" dirty="0" smtClean="0">
              <a:effectLst>
                <a:glow rad="101600">
                  <a:schemeClr val="bg1">
                    <a:alpha val="60000"/>
                  </a:schemeClr>
                </a:glow>
              </a:effectLst>
            </a:endParaRPr>
          </a:p>
          <a:p>
            <a:pPr algn="ctr">
              <a:buNone/>
            </a:pPr>
            <a:r>
              <a:rPr lang="en-US" sz="3600" i="1" dirty="0" smtClean="0">
                <a:effectLst>
                  <a:glow rad="101600">
                    <a:schemeClr val="bg1">
                      <a:alpha val="60000"/>
                    </a:schemeClr>
                  </a:glow>
                </a:effectLst>
              </a:rPr>
              <a:t>“Thou hast created all things, and for thy pleasure they are and were created.” (Revelation 4:11)</a:t>
            </a:r>
            <a:endParaRPr lang="en-US" sz="3600" i="1" dirty="0">
              <a:effectLst>
                <a:glow rad="101600">
                  <a:schemeClr val="bg1">
                    <a:alpha val="60000"/>
                  </a:schemeClr>
                </a:glow>
              </a:effectLst>
            </a:endParaRPr>
          </a:p>
        </p:txBody>
      </p:sp>
      <p:pic>
        <p:nvPicPr>
          <p:cNvPr id="6" name="Picture 2" descr="C:\Users\Ptr. Daniel White\Desktop\Bible pictures\Prophecy pictures\prophecy pictures\revelation\Worthy to open the scroll.jpg"/>
          <p:cNvPicPr>
            <a:picLocks noChangeAspect="1" noChangeArrowheads="1"/>
          </p:cNvPicPr>
          <p:nvPr/>
        </p:nvPicPr>
        <p:blipFill>
          <a:blip r:embed="rId4" cstate="print"/>
          <a:srcRect/>
          <a:stretch>
            <a:fillRect/>
          </a:stretch>
        </p:blipFill>
        <p:spPr bwMode="auto">
          <a:xfrm flipH="1">
            <a:off x="7239000" y="838200"/>
            <a:ext cx="1752598" cy="1603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3673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0" y="0"/>
            <a:ext cx="9144000" cy="6858000"/>
          </a:xfrm>
          <a:prstGeom prst="rect">
            <a:avLst/>
          </a:prstGeom>
          <a:noFill/>
        </p:spPr>
      </p:pic>
      <p:sp>
        <p:nvSpPr>
          <p:cNvPr id="3" name="Rectangle 2"/>
          <p:cNvSpPr/>
          <p:nvPr/>
        </p:nvSpPr>
        <p:spPr>
          <a:xfrm>
            <a:off x="457200" y="609600"/>
            <a:ext cx="8458200" cy="5509200"/>
          </a:xfrm>
          <a:prstGeom prst="rect">
            <a:avLst/>
          </a:prstGeom>
        </p:spPr>
        <p:txBody>
          <a:bodyPr wrap="square">
            <a:spAutoFit/>
          </a:bodyPr>
          <a:lstStyle/>
          <a:p>
            <a:pPr algn="ctr"/>
            <a:r>
              <a:rPr lang="en-US" sz="4400" i="1" dirty="0" smtClean="0">
                <a:effectLst>
                  <a:glow rad="101600">
                    <a:schemeClr val="bg1">
                      <a:alpha val="60000"/>
                    </a:schemeClr>
                  </a:glow>
                </a:effectLst>
              </a:rPr>
              <a:t>“And God blessed them, and God said unto them, Be fruitful, and multiply, and replenish the earth, and subdue it: and have dominion over the fish of the sea, and over the fowl of the air, and over every living thing that </a:t>
            </a:r>
            <a:r>
              <a:rPr lang="en-US" sz="4400" i="1" dirty="0" err="1" smtClean="0">
                <a:effectLst>
                  <a:glow rad="101600">
                    <a:schemeClr val="bg1">
                      <a:alpha val="60000"/>
                    </a:schemeClr>
                  </a:glow>
                </a:effectLst>
              </a:rPr>
              <a:t>moveth</a:t>
            </a:r>
            <a:r>
              <a:rPr lang="en-US" sz="4400" i="1" dirty="0" smtClean="0">
                <a:effectLst>
                  <a:glow rad="101600">
                    <a:schemeClr val="bg1">
                      <a:alpha val="60000"/>
                    </a:schemeClr>
                  </a:glow>
                </a:effectLst>
              </a:rPr>
              <a:t> upon the earth.” (Genesis 1:28) </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2533200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1562</Words>
  <Application>Microsoft Office PowerPoint</Application>
  <PresentationFormat>On-screen Show (4:3)</PresentationFormat>
  <Paragraphs>118</Paragraphs>
  <Slides>48</Slides>
  <Notes>36</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The Revelation  of Jesus Christ</vt:lpstr>
      <vt:lpstr> </vt:lpstr>
      <vt:lpstr>“And I saw in the right hand of him that sat on the throne a book written within and on the backside, sealed with seven seals.” </vt:lpstr>
      <vt:lpstr>“And I saw a strong angel proclaiming with a loud voice, Who is worthy to open the book, and to loose the seals thereof?”</vt:lpstr>
      <vt:lpstr>The book sealed  with seven seals</vt:lpstr>
      <vt:lpstr>PowerPoint Presentation</vt:lpstr>
      <vt:lpstr>PowerPoint Presentation</vt:lpstr>
      <vt:lpstr>PowerPoint Presentation</vt:lpstr>
      <vt:lpstr>PowerPoint Presentation</vt:lpstr>
      <vt:lpstr>"Now the serpent was more subtile than any beast of the field which the Lord God had made. And he said unto the woman, Yea, hath God said, Ye shall not eat of every tree of the garden?" (Gen. 3:1) </vt:lpstr>
      <vt:lpstr>"And when the woman saw that the tree was good for food, and that it was pleasant to the eyes, and a tree to be desired to make one wise, she took of the fruit thereof and did eat…”</vt:lpstr>
      <vt:lpstr>Satan’s Threefold Temptation</vt:lpstr>
      <vt:lpstr>PowerPoint Presentation</vt:lpstr>
      <vt:lpstr> (I Tim. 2:14)  “And Adam was not deceived, but the woman being deceived was in the transgression.”</vt:lpstr>
      <vt:lpstr> “The Consequences of the Fall”</vt:lpstr>
      <vt:lpstr>PowerPoint Presentation</vt:lpstr>
      <vt:lpstr>PowerPoint Presentation</vt:lpstr>
      <vt:lpstr>PowerPoint Presentation</vt:lpstr>
      <vt:lpstr>The Search Begins  “Who is worthy”  </vt:lpstr>
      <vt:lpstr>“And I wept much, because no man was found worthy to open and to read the book, neither to look thereon.”</vt:lpstr>
      <vt:lpstr>“And one of the elders saith unto me, Weep not: behold, the Lion of the tribe of Juda, the Root of David, hath prevailed to open the book, and to loose the seven seals thereof.”</vt:lpstr>
      <vt:lpstr>PowerPoint Presentation</vt:lpstr>
      <vt:lpstr>PowerPoint Presentation</vt:lpstr>
      <vt:lpstr>PowerPoint Presentation</vt:lpstr>
      <vt:lpstr>“Having seven horns and seven eyes, which are the seven Spirits of God sent forth into all the earth.”</vt:lpstr>
      <vt:lpstr>PowerPoint Presentation</vt:lpstr>
      <vt:lpstr>“Thou art worthy”</vt:lpstr>
      <vt:lpstr>PowerPoint Presentation</vt:lpstr>
      <vt:lpstr>PowerPoint Presentation</vt:lpstr>
      <vt:lpstr>“And he came and took the book out of the right hand of Him that sat upon the throne….”</vt:lpstr>
      <vt:lpstr>“The kingdoms of this world are become the kingdoms of our Lord, and of His Christ; and He shall reign for ever and ever.” (Revelation 11:5)</vt:lpstr>
      <vt:lpstr>Heaven Erupts in Praise</vt:lpstr>
      <vt:lpstr>PowerPoint Presentation</vt:lpstr>
      <vt:lpstr>“And when he had taken the book, the four beasts and four and twenty elders fell down before the Lamb, having every one of them harps, and golden vials full of odours, which are the prayers of saints.”</vt:lpstr>
      <vt:lpstr>PowerPoint Presentation</vt:lpstr>
      <vt:lpstr>PowerPoint Presentation</vt:lpstr>
      <vt:lpstr>PowerPoint Presentation</vt:lpstr>
      <vt:lpstr>“And they sung a new song, saying, Thou are worthy to take the book, and to open the seals thereof: for thou wast slain, and hast redeemed us to God by      thy blood…”</vt:lpstr>
      <vt:lpstr>PowerPoint Presentation</vt:lpstr>
      <vt:lpstr>PowerPoint Presentation</vt:lpstr>
      <vt:lpstr>“Thou hast made us unto our God kings and priests…</vt:lpstr>
      <vt:lpstr>“And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honour, and glory, and blessing.”</vt:lpstr>
      <vt:lpstr>PowerPoint Presentation</vt:lpstr>
      <vt:lpstr>10 Reasons for Praise (Revelation 5:4-13)</vt:lpstr>
      <vt:lpstr>PowerPoint Presentation</vt:lpstr>
      <vt:lpstr>PowerPoint Presentation</vt:lpstr>
      <vt:lpstr>“And every creature which is in heaven, and on the earth, and under the earth, and such as are in the sea, and all that are in them, heard I (I heard) saying, Blessing, and honour, and glory, and power, be unto him that sitteth upon the throne, and unto the Lamb for ever and ever. And the four beasts said, Amen.”</vt:lpstr>
      <vt:lpstr>“… And the four and twenty elders fell down and worshipped him that liveth for ever and ever.”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cp:revision>
  <dcterms:created xsi:type="dcterms:W3CDTF">2015-02-03T16:55:11Z</dcterms:created>
  <dcterms:modified xsi:type="dcterms:W3CDTF">2015-02-03T16:56:48Z</dcterms:modified>
</cp:coreProperties>
</file>