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7" r:id="rId16"/>
    <p:sldId id="278" r:id="rId17"/>
    <p:sldId id="270" r:id="rId18"/>
    <p:sldId id="271" r:id="rId19"/>
    <p:sldId id="276" r:id="rId20"/>
    <p:sldId id="272" r:id="rId21"/>
    <p:sldId id="273" r:id="rId22"/>
    <p:sldId id="275" r:id="rId23"/>
    <p:sldId id="274"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55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A03D79-009B-4C8B-87CF-12F019782AC2}" type="datetimeFigureOut">
              <a:rPr lang="en-US" smtClean="0"/>
              <a:pPr/>
              <a:t>2/25/2013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CD203-C921-4C4A-A83A-44FBE9A4E5C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6CD203-C921-4C4A-A83A-44FBE9A4E5C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CDCF8-FFE8-4831-989C-AF6407BB1AF2}"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8496C-028B-4D14-98F0-826FC79973B1}"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CDCF8-FFE8-4831-989C-AF6407BB1AF2}" type="datetimeFigureOut">
              <a:rPr lang="en-US" smtClean="0"/>
              <a:pPr/>
              <a:t>2/25/2013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8496C-028B-4D14-98F0-826FC79973B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199"/>
          </a:xfrm>
        </p:spPr>
        <p:txBody>
          <a:bodyPr>
            <a:normAutofit/>
          </a:bodyPr>
          <a:lstStyle/>
          <a:p>
            <a:r>
              <a:rPr lang="en-US" sz="4800" dirty="0" smtClean="0">
                <a:effectLst>
                  <a:glow rad="101600">
                    <a:schemeClr val="bg1">
                      <a:alpha val="60000"/>
                    </a:schemeClr>
                  </a:glow>
                </a:effectLst>
              </a:rPr>
              <a:t>Has God Preserved His Word?</a:t>
            </a:r>
            <a:br>
              <a:rPr lang="en-US" sz="4800" dirty="0" smtClean="0">
                <a:effectLst>
                  <a:glow rad="101600">
                    <a:schemeClr val="bg1">
                      <a:alpha val="60000"/>
                    </a:schemeClr>
                  </a:glow>
                </a:effectLst>
              </a:rPr>
            </a:br>
            <a:r>
              <a:rPr lang="en-US" sz="4800" i="1" dirty="0" smtClean="0">
                <a:effectLst>
                  <a:glow rad="101600">
                    <a:schemeClr val="bg1">
                      <a:alpha val="60000"/>
                    </a:schemeClr>
                  </a:glow>
                </a:effectLst>
              </a:rPr>
              <a:t>(Part 1)</a:t>
            </a:r>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676400" y="2133600"/>
            <a:ext cx="6096000" cy="4572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6096000" cy="7315200"/>
          </a:xfrm>
        </p:spPr>
        <p:txBody>
          <a:bodyPr>
            <a:normAutofit lnSpcReduction="10000"/>
          </a:bodyPr>
          <a:lstStyle/>
          <a:p>
            <a:pPr algn="ctr">
              <a:buNone/>
            </a:pPr>
            <a:endParaRPr lang="en-US" sz="3600" dirty="0" smtClean="0">
              <a:effectLst>
                <a:glow rad="101600">
                  <a:schemeClr val="bg1">
                    <a:alpha val="60000"/>
                  </a:schemeClr>
                </a:glow>
              </a:effectLst>
            </a:endParaRPr>
          </a:p>
          <a:p>
            <a:pPr>
              <a:tabLst>
                <a:tab pos="4748213" algn="l"/>
              </a:tabLst>
            </a:pPr>
            <a:r>
              <a:rPr lang="en-US" sz="3600" dirty="0" smtClean="0">
                <a:effectLst>
                  <a:glow rad="101600">
                    <a:schemeClr val="bg1">
                      <a:alpha val="60000"/>
                    </a:schemeClr>
                  </a:glow>
                </a:effectLst>
              </a:rPr>
              <a:t>God breathed out His words to men over a period of about 1500 year. </a:t>
            </a:r>
            <a:endParaRPr lang="en-US" sz="3600"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Approximately 40 specially chosen and prepared men of God who wrote down the Holy Scriptures in both the Old and New Testaments.</a:t>
            </a:r>
          </a:p>
          <a:p>
            <a:r>
              <a:rPr lang="en-US" sz="3600" dirty="0" smtClean="0">
                <a:solidFill>
                  <a:srgbClr val="FFFF00"/>
                </a:solidFill>
                <a:effectLst>
                  <a:glow rad="101600">
                    <a:schemeClr val="bg1">
                      <a:alpha val="60000"/>
                    </a:schemeClr>
                  </a:glow>
                </a:effectLst>
              </a:rPr>
              <a:t>39 books in the Old Testament</a:t>
            </a:r>
          </a:p>
          <a:p>
            <a:r>
              <a:rPr lang="en-US" sz="3600" dirty="0" smtClean="0">
                <a:solidFill>
                  <a:srgbClr val="FFFF00"/>
                </a:solidFill>
                <a:effectLst>
                  <a:glow rad="101600">
                    <a:schemeClr val="bg1">
                      <a:alpha val="60000"/>
                    </a:schemeClr>
                  </a:glow>
                </a:effectLst>
              </a:rPr>
              <a:t>27 books in the New Testament</a:t>
            </a:r>
          </a:p>
          <a:p>
            <a:pPr>
              <a:buNone/>
            </a:pPr>
            <a:endParaRPr lang="en-US" sz="3600" dirty="0">
              <a:effectLst>
                <a:glow rad="101600">
                  <a:schemeClr val="bg1">
                    <a:alpha val="60000"/>
                  </a:schemeClr>
                </a:glow>
              </a:effectLst>
            </a:endParaRPr>
          </a:p>
        </p:txBody>
      </p:sp>
      <p:pic>
        <p:nvPicPr>
          <p:cNvPr id="7171" name="Picture 3" descr="C:\Users\Ptr. Daniel White\Desktop\Bible pictures\Prophecy pictures\prophecy pictures\revelation\John's visions\RevelationAmen-1.jpg"/>
          <p:cNvPicPr>
            <a:picLocks noChangeAspect="1" noChangeArrowheads="1"/>
          </p:cNvPicPr>
          <p:nvPr/>
        </p:nvPicPr>
        <p:blipFill>
          <a:blip r:embed="rId3" cstate="print"/>
          <a:srcRect l="5862" t="3707" r="4023" b="22514"/>
          <a:stretch>
            <a:fillRect/>
          </a:stretch>
        </p:blipFill>
        <p:spPr bwMode="auto">
          <a:xfrm flipH="1">
            <a:off x="5562600" y="2971800"/>
            <a:ext cx="3581400" cy="3673231"/>
          </a:xfrm>
          <a:prstGeom prst="ellipse">
            <a:avLst/>
          </a:prstGeom>
          <a:ln>
            <a:noFill/>
          </a:ln>
          <a:effectLst>
            <a:softEdge rad="112500"/>
          </a:effectLst>
        </p:spPr>
      </p:pic>
      <p:pic>
        <p:nvPicPr>
          <p:cNvPr id="7172" name="Picture 4"/>
          <p:cNvPicPr>
            <a:picLocks noChangeAspect="1" noChangeArrowheads="1"/>
          </p:cNvPicPr>
          <p:nvPr/>
        </p:nvPicPr>
        <p:blipFill>
          <a:blip r:embed="rId4" cstate="print"/>
          <a:srcRect/>
          <a:stretch>
            <a:fillRect/>
          </a:stretch>
        </p:blipFill>
        <p:spPr bwMode="auto">
          <a:xfrm>
            <a:off x="5892800" y="381000"/>
            <a:ext cx="3251200" cy="2438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smtClean="0">
                <a:effectLst>
                  <a:glow rad="101600">
                    <a:schemeClr val="bg1">
                      <a:alpha val="60000"/>
                    </a:schemeClr>
                  </a:glow>
                </a:effectLst>
              </a:rPr>
              <a:t>How Did God Write the Bible?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914400"/>
            <a:ext cx="5562600" cy="5943600"/>
          </a:xfrm>
        </p:spPr>
        <p:txBody>
          <a:bodyPr>
            <a:noAutofit/>
          </a:bodyPr>
          <a:lstStyle/>
          <a:p>
            <a:pPr marL="342900" lvl="1" indent="-342900">
              <a:buFont typeface="Arial" pitchFamily="34" charset="0"/>
              <a:buChar char="•"/>
            </a:pPr>
            <a:r>
              <a:rPr lang="en-US" sz="3100" i="1" dirty="0" smtClean="0">
                <a:effectLst>
                  <a:glow rad="101600">
                    <a:schemeClr val="bg1">
                      <a:alpha val="60000"/>
                    </a:schemeClr>
                  </a:glow>
                </a:effectLst>
              </a:rPr>
              <a:t> </a:t>
            </a:r>
            <a:r>
              <a:rPr lang="en-US" sz="3100" dirty="0" smtClean="0">
                <a:effectLst>
                  <a:glow rad="101600">
                    <a:schemeClr val="bg1">
                      <a:alpha val="60000"/>
                    </a:schemeClr>
                  </a:glow>
                </a:effectLst>
              </a:rPr>
              <a:t>Revelation –  </a:t>
            </a:r>
            <a:r>
              <a:rPr lang="en-US" sz="3100" i="1" dirty="0" smtClean="0">
                <a:effectLst>
                  <a:glow rad="101600">
                    <a:schemeClr val="bg1">
                      <a:alpha val="60000"/>
                    </a:schemeClr>
                  </a:glow>
                </a:effectLst>
              </a:rPr>
              <a:t>(Rev. 1:1)                      (From God to Man)</a:t>
            </a:r>
          </a:p>
          <a:p>
            <a:pPr>
              <a:buNone/>
            </a:pPr>
            <a:r>
              <a:rPr lang="en-US" sz="3100" dirty="0" smtClean="0">
                <a:effectLst>
                  <a:glow rad="101600">
                    <a:schemeClr val="bg1">
                      <a:alpha val="60000"/>
                    </a:schemeClr>
                  </a:glow>
                </a:effectLst>
              </a:rPr>
              <a:t>    Note: Ten times in the New Testament the Bible is referred as </a:t>
            </a:r>
            <a:r>
              <a:rPr lang="en-US" sz="3100" i="1" dirty="0" smtClean="0">
                <a:effectLst>
                  <a:glow rad="101600">
                    <a:schemeClr val="bg1">
                      <a:alpha val="60000"/>
                    </a:schemeClr>
                  </a:glow>
                </a:effectLst>
              </a:rPr>
              <a:t>“The revelation of God…”</a:t>
            </a:r>
            <a:endParaRPr lang="en-US" sz="3100" dirty="0" smtClean="0">
              <a:effectLst>
                <a:glow rad="101600">
                  <a:schemeClr val="bg1">
                    <a:alpha val="60000"/>
                  </a:schemeClr>
                </a:glow>
              </a:effectLst>
            </a:endParaRPr>
          </a:p>
          <a:p>
            <a:pPr>
              <a:buNone/>
            </a:pPr>
            <a:r>
              <a:rPr lang="en-US" sz="3100" i="1" dirty="0" smtClean="0">
                <a:effectLst>
                  <a:glow rad="101600">
                    <a:schemeClr val="bg1">
                      <a:alpha val="60000"/>
                    </a:schemeClr>
                  </a:glow>
                </a:effectLst>
              </a:rPr>
              <a:t>    </a:t>
            </a:r>
            <a:r>
              <a:rPr lang="en-US" sz="3100" i="1" dirty="0" smtClean="0">
                <a:solidFill>
                  <a:srgbClr val="FFFF00"/>
                </a:solidFill>
                <a:effectLst>
                  <a:glow rad="101600">
                    <a:schemeClr val="bg1">
                      <a:alpha val="60000"/>
                    </a:schemeClr>
                  </a:glow>
                </a:effectLst>
              </a:rPr>
              <a:t>“Revelation of the mysteries of God…Revelation of the Lord Jesus Christ…Revelation of the will of God…Revelation of the knowledge of God…Revelation of the righteousness judgments of God…”</a:t>
            </a:r>
            <a:endParaRPr lang="en-US" sz="3100" dirty="0" smtClean="0">
              <a:solidFill>
                <a:srgbClr val="FFFF00"/>
              </a:solidFill>
              <a:effectLst>
                <a:glow rad="101600">
                  <a:schemeClr val="bg1">
                    <a:alpha val="60000"/>
                  </a:schemeClr>
                </a:glow>
              </a:effectLst>
            </a:endParaRPr>
          </a:p>
          <a:p>
            <a:endParaRPr lang="en-US" sz="3100"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flipH="1">
            <a:off x="5638800" y="2133600"/>
            <a:ext cx="3505200" cy="426002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Paul the penman of 14 of the 27 </a:t>
            </a:r>
            <a:br>
              <a:rPr lang="en-US" dirty="0" smtClean="0">
                <a:effectLst>
                  <a:glow rad="101600">
                    <a:schemeClr val="bg1">
                      <a:alpha val="60000"/>
                    </a:schemeClr>
                  </a:glow>
                </a:effectLst>
              </a:rPr>
            </a:br>
            <a:r>
              <a:rPr lang="en-US" dirty="0" smtClean="0">
                <a:effectLst>
                  <a:glow rad="101600">
                    <a:schemeClr val="bg1">
                      <a:alpha val="60000"/>
                    </a:schemeClr>
                  </a:glow>
                </a:effectLst>
              </a:rPr>
              <a:t>New Testament books said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8229600" cy="5257800"/>
          </a:xfrm>
        </p:spPr>
        <p:txBody>
          <a:bodyPr>
            <a:normAutofit fontScale="92500"/>
          </a:bodyPr>
          <a:lstStyle/>
          <a:p>
            <a:r>
              <a:rPr lang="en-US" i="1" dirty="0" smtClean="0">
                <a:effectLst>
                  <a:glow rad="101600">
                    <a:schemeClr val="bg1">
                      <a:alpha val="60000"/>
                    </a:schemeClr>
                  </a:glow>
                </a:effectLst>
              </a:rPr>
              <a:t>“But I certify you, brethren, that the gospel which was preached of me is not after man. For I neither received it of man, neither was I taught it, but by the </a:t>
            </a:r>
            <a:r>
              <a:rPr lang="en-US" i="1" dirty="0" smtClean="0">
                <a:solidFill>
                  <a:srgbClr val="FFFF00"/>
                </a:solidFill>
                <a:effectLst>
                  <a:glow rad="101600">
                    <a:schemeClr val="bg1">
                      <a:alpha val="60000"/>
                    </a:schemeClr>
                  </a:glow>
                </a:effectLst>
              </a:rPr>
              <a:t>revelation </a:t>
            </a:r>
            <a:r>
              <a:rPr lang="en-US" i="1" dirty="0" smtClean="0">
                <a:effectLst>
                  <a:glow rad="101600">
                    <a:schemeClr val="bg1">
                      <a:alpha val="60000"/>
                    </a:schemeClr>
                  </a:glow>
                </a:effectLst>
              </a:rPr>
              <a:t>of Jesus Christ…”  (Gal. 1:12-13)</a:t>
            </a:r>
            <a:endParaRPr lang="en-US" dirty="0" smtClean="0">
              <a:effectLst>
                <a:glow rad="101600">
                  <a:schemeClr val="bg1">
                    <a:alpha val="60000"/>
                  </a:schemeClr>
                </a:glow>
              </a:effectLst>
            </a:endParaRPr>
          </a:p>
          <a:p>
            <a:r>
              <a:rPr lang="en-US" i="1" dirty="0" smtClean="0">
                <a:effectLst>
                  <a:glow rad="101600">
                    <a:schemeClr val="bg1">
                      <a:alpha val="60000"/>
                    </a:schemeClr>
                  </a:glow>
                </a:effectLst>
              </a:rPr>
              <a:t>“How that by </a:t>
            </a:r>
            <a:r>
              <a:rPr lang="en-US" i="1" dirty="0" smtClean="0">
                <a:solidFill>
                  <a:srgbClr val="FFFF00"/>
                </a:solidFill>
                <a:effectLst>
                  <a:glow rad="101600">
                    <a:schemeClr val="bg1">
                      <a:alpha val="60000"/>
                    </a:schemeClr>
                  </a:glow>
                </a:effectLst>
              </a:rPr>
              <a:t>revelation</a:t>
            </a:r>
            <a:r>
              <a:rPr lang="en-US" i="1" dirty="0" smtClean="0">
                <a:effectLst>
                  <a:glow rad="101600">
                    <a:schemeClr val="bg1">
                      <a:alpha val="60000"/>
                    </a:schemeClr>
                  </a:glow>
                </a:effectLst>
              </a:rPr>
              <a:t> he made known unto me the mystery. Whereby when ye read, ye may understand my knowledge in the mystery of Christ. Which in other ages was not made known unto the sons of men, as it is now revealed unto his holy apostles and prophets by the Spirit…” (Eph. 3:3-4)</a:t>
            </a:r>
            <a:endParaRPr lang="en-US"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8195" name="Picture 3"/>
          <p:cNvPicPr>
            <a:picLocks noChangeAspect="1" noChangeArrowheads="1"/>
          </p:cNvPicPr>
          <p:nvPr/>
        </p:nvPicPr>
        <p:blipFill>
          <a:blip r:embed="rId3" cstate="print">
            <a:lum/>
          </a:blip>
          <a:srcRect/>
          <a:stretch>
            <a:fillRect/>
          </a:stretch>
        </p:blipFill>
        <p:spPr bwMode="auto">
          <a:xfrm>
            <a:off x="0" y="0"/>
            <a:ext cx="9144000" cy="68580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lum bright="-10000"/>
          </a:blip>
          <a:srcRect/>
          <a:stretch>
            <a:fillRect/>
          </a:stretch>
        </p:blipFill>
        <p:spPr bwMode="auto">
          <a:xfrm>
            <a:off x="4343400" y="0"/>
            <a:ext cx="2566094" cy="2819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20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228600" y="-381000"/>
            <a:ext cx="9753599"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pPr lvl="1" algn="ctr" rtl="0">
              <a:spcBef>
                <a:spcPct val="0"/>
              </a:spcBef>
            </a:pPr>
            <a:r>
              <a:rPr lang="en-US" sz="4400" dirty="0">
                <a:solidFill>
                  <a:schemeClr val="tx1"/>
                </a:solidFill>
              </a:rPr>
              <a:t/>
            </a:r>
            <a:br>
              <a:rPr lang="en-US" sz="4400" dirty="0">
                <a:solidFill>
                  <a:schemeClr val="tx1"/>
                </a:solidFill>
              </a:rPr>
            </a:br>
            <a:endParaRPr lang="en-US" sz="4400" dirty="0">
              <a:solidFill>
                <a:schemeClr val="tx1"/>
              </a:solidFill>
            </a:endParaRPr>
          </a:p>
        </p:txBody>
      </p:sp>
      <p:sp>
        <p:nvSpPr>
          <p:cNvPr id="3" name="Content Placeholder 2"/>
          <p:cNvSpPr>
            <a:spLocks noGrp="1"/>
          </p:cNvSpPr>
          <p:nvPr>
            <p:ph sz="half" idx="1"/>
          </p:nvPr>
        </p:nvSpPr>
        <p:spPr>
          <a:xfrm>
            <a:off x="0" y="533400"/>
            <a:ext cx="4495800" cy="5592763"/>
          </a:xfrm>
        </p:spPr>
        <p:txBody>
          <a:bodyPr>
            <a:normAutofit lnSpcReduction="10000"/>
          </a:bodyPr>
          <a:lstStyle/>
          <a:p>
            <a:r>
              <a:rPr lang="en-US" sz="3600" dirty="0" smtClean="0">
                <a:effectLst>
                  <a:glow rad="101600">
                    <a:schemeClr val="bg1">
                      <a:alpha val="60000"/>
                    </a:schemeClr>
                  </a:glow>
                </a:effectLst>
              </a:rPr>
              <a:t>Inspiration –       </a:t>
            </a:r>
            <a:r>
              <a:rPr lang="en-US" sz="3600" i="1" dirty="0" smtClean="0">
                <a:effectLst>
                  <a:glow rad="101600">
                    <a:schemeClr val="bg1">
                      <a:alpha val="60000"/>
                    </a:schemeClr>
                  </a:glow>
                </a:effectLst>
              </a:rPr>
              <a:t>(From man to paper)</a:t>
            </a:r>
          </a:p>
          <a:p>
            <a:pPr>
              <a:buNone/>
            </a:pPr>
            <a:r>
              <a:rPr lang="en-US" sz="3600" i="1" dirty="0" smtClean="0">
                <a:effectLst>
                  <a:glow rad="101600">
                    <a:schemeClr val="bg1">
                      <a:alpha val="60000"/>
                    </a:schemeClr>
                  </a:glow>
                </a:effectLst>
              </a:rPr>
              <a:t>   II Tim. 3:16 “All scripture is given by </a:t>
            </a:r>
            <a:r>
              <a:rPr lang="en-US" sz="3600" i="1" dirty="0" smtClean="0">
                <a:solidFill>
                  <a:srgbClr val="FFFF00"/>
                </a:solidFill>
                <a:effectLst>
                  <a:glow rad="101600">
                    <a:schemeClr val="bg1">
                      <a:alpha val="60000"/>
                    </a:schemeClr>
                  </a:glow>
                </a:effectLst>
              </a:rPr>
              <a:t>inspiration</a:t>
            </a:r>
            <a:r>
              <a:rPr lang="en-US" sz="3600" i="1" dirty="0" smtClean="0">
                <a:effectLst>
                  <a:glow rad="101600">
                    <a:schemeClr val="bg1">
                      <a:alpha val="60000"/>
                    </a:schemeClr>
                  </a:glow>
                </a:effectLst>
              </a:rPr>
              <a:t> of God.”</a:t>
            </a:r>
          </a:p>
          <a:p>
            <a:endParaRPr lang="en-US" sz="3600" dirty="0">
              <a:effectLst>
                <a:glow rad="101600">
                  <a:schemeClr val="bg1">
                    <a:alpha val="60000"/>
                  </a:schemeClr>
                </a:glow>
              </a:effectLst>
            </a:endParaRPr>
          </a:p>
        </p:txBody>
      </p:sp>
      <p:sp>
        <p:nvSpPr>
          <p:cNvPr id="8" name="Content Placeholder 7"/>
          <p:cNvSpPr>
            <a:spLocks noGrp="1"/>
          </p:cNvSpPr>
          <p:nvPr>
            <p:ph sz="half" idx="2"/>
          </p:nvPr>
        </p:nvSpPr>
        <p:spPr>
          <a:xfrm>
            <a:off x="4572000" y="4038600"/>
            <a:ext cx="4572000" cy="2087563"/>
          </a:xfrm>
        </p:spPr>
        <p:txBody>
          <a:bodyPr>
            <a:normAutofit lnSpcReduction="10000"/>
          </a:bodyPr>
          <a:lstStyle/>
          <a:p>
            <a:pPr>
              <a:buNone/>
            </a:pPr>
            <a:r>
              <a:rPr lang="en-US" sz="3600" i="1" dirty="0" smtClean="0">
                <a:effectLst>
                  <a:glow rad="101600">
                    <a:schemeClr val="bg1">
                      <a:alpha val="60000"/>
                    </a:schemeClr>
                  </a:glow>
                </a:effectLst>
              </a:rPr>
              <a:t>   Job 32:8 “The </a:t>
            </a:r>
            <a:r>
              <a:rPr lang="en-US" sz="3600" i="1" dirty="0" smtClean="0">
                <a:solidFill>
                  <a:srgbClr val="FFFF00"/>
                </a:solidFill>
                <a:effectLst>
                  <a:glow rad="101600">
                    <a:schemeClr val="bg1">
                      <a:alpha val="60000"/>
                    </a:schemeClr>
                  </a:glow>
                </a:effectLst>
              </a:rPr>
              <a:t>inspiration</a:t>
            </a:r>
            <a:r>
              <a:rPr lang="en-US" sz="3600" i="1" dirty="0" smtClean="0">
                <a:effectLst>
                  <a:glow rad="101600">
                    <a:schemeClr val="bg1">
                      <a:alpha val="60000"/>
                    </a:schemeClr>
                  </a:glow>
                </a:effectLst>
              </a:rPr>
              <a:t> of the Almighty </a:t>
            </a:r>
            <a:r>
              <a:rPr lang="en-US" sz="3600" i="1" dirty="0" err="1" smtClean="0">
                <a:effectLst>
                  <a:glow rad="101600">
                    <a:schemeClr val="bg1">
                      <a:alpha val="60000"/>
                    </a:schemeClr>
                  </a:glow>
                </a:effectLst>
              </a:rPr>
              <a:t>giveth</a:t>
            </a:r>
            <a:r>
              <a:rPr lang="en-US" sz="3600" i="1" dirty="0" smtClean="0">
                <a:effectLst>
                  <a:glow rad="101600">
                    <a:schemeClr val="bg1">
                      <a:alpha val="60000"/>
                    </a:schemeClr>
                  </a:glow>
                </a:effectLst>
              </a:rPr>
              <a:t> them understanding.”</a:t>
            </a:r>
          </a:p>
          <a:p>
            <a:endParaRPr lang="en-US" sz="3600" dirty="0"/>
          </a:p>
        </p:txBody>
      </p:sp>
      <p:pic>
        <p:nvPicPr>
          <p:cNvPr id="9218" name="Picture 2"/>
          <p:cNvPicPr>
            <a:picLocks noChangeAspect="1" noChangeArrowheads="1"/>
          </p:cNvPicPr>
          <p:nvPr/>
        </p:nvPicPr>
        <p:blipFill>
          <a:blip r:embed="rId3" cstate="print"/>
          <a:srcRect/>
          <a:stretch>
            <a:fillRect/>
          </a:stretch>
        </p:blipFill>
        <p:spPr bwMode="auto">
          <a:xfrm flipH="1">
            <a:off x="4953000" y="0"/>
            <a:ext cx="4191000" cy="29718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0" y="3777615"/>
            <a:ext cx="4267200" cy="308038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dirty="0" smtClean="0">
                <a:effectLst>
                  <a:glow rad="101600">
                    <a:schemeClr val="bg1">
                      <a:alpha val="60000"/>
                    </a:schemeClr>
                  </a:glow>
                </a:effectLst>
              </a:rPr>
              <a:t>We believe in the plenary inspiration of the Bible – </a:t>
            </a:r>
          </a:p>
          <a:p>
            <a:pPr lvl="0"/>
            <a:r>
              <a:rPr lang="en-US" sz="3600" dirty="0" smtClean="0">
                <a:effectLst>
                  <a:glow rad="101600">
                    <a:schemeClr val="bg1">
                      <a:alpha val="60000"/>
                    </a:schemeClr>
                  </a:glow>
                </a:effectLst>
              </a:rPr>
              <a:t>Plenary inspiration = Full/Complete </a:t>
            </a:r>
            <a:r>
              <a:rPr lang="en-US" sz="3600" i="1" dirty="0" smtClean="0">
                <a:effectLst>
                  <a:glow rad="101600">
                    <a:schemeClr val="bg1">
                      <a:alpha val="60000"/>
                    </a:schemeClr>
                  </a:glow>
                </a:effectLst>
              </a:rPr>
              <a:t>“All the Bible is inspired, every word is breathed out by God…” (From Gen. 1:1 – Rev. 22:21)</a:t>
            </a: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Jesus said</a:t>
            </a:r>
            <a:r>
              <a:rPr lang="en-US" sz="3600" i="1" dirty="0" smtClean="0">
                <a:effectLst>
                  <a:glow rad="101600">
                    <a:schemeClr val="bg1">
                      <a:alpha val="60000"/>
                    </a:schemeClr>
                  </a:glow>
                </a:effectLst>
              </a:rPr>
              <a:t> - </a:t>
            </a:r>
            <a:r>
              <a:rPr lang="en-US" sz="3600" i="1" dirty="0" smtClean="0">
                <a:solidFill>
                  <a:srgbClr val="FFFF00"/>
                </a:solidFill>
                <a:effectLst>
                  <a:glow rad="101600">
                    <a:schemeClr val="bg1">
                      <a:alpha val="60000"/>
                    </a:schemeClr>
                  </a:glow>
                </a:effectLst>
              </a:rPr>
              <a:t>“Man shall not live by bread alone, but by </a:t>
            </a:r>
            <a:r>
              <a:rPr lang="en-US" sz="3600" b="1" i="1" u="sng" dirty="0" smtClean="0">
                <a:solidFill>
                  <a:srgbClr val="FFFF00"/>
                </a:solidFill>
                <a:effectLst>
                  <a:glow rad="101600">
                    <a:schemeClr val="bg1">
                      <a:alpha val="60000"/>
                    </a:schemeClr>
                  </a:glow>
                </a:effectLst>
              </a:rPr>
              <a:t>every word</a:t>
            </a:r>
            <a:r>
              <a:rPr lang="en-US" sz="3600" i="1" u="sng"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that </a:t>
            </a:r>
            <a:r>
              <a:rPr lang="en-US" sz="3600" i="1" dirty="0" err="1" smtClean="0">
                <a:solidFill>
                  <a:srgbClr val="FFFF00"/>
                </a:solidFill>
                <a:effectLst>
                  <a:glow rad="101600">
                    <a:schemeClr val="bg1">
                      <a:alpha val="60000"/>
                    </a:schemeClr>
                  </a:glow>
                </a:effectLst>
              </a:rPr>
              <a:t>proceedeth</a:t>
            </a:r>
            <a:r>
              <a:rPr lang="en-US" sz="3600" i="1" dirty="0" smtClean="0">
                <a:solidFill>
                  <a:srgbClr val="FFFF00"/>
                </a:solidFill>
                <a:effectLst>
                  <a:glow rad="101600">
                    <a:schemeClr val="bg1">
                      <a:alpha val="60000"/>
                    </a:schemeClr>
                  </a:glow>
                </a:effectLst>
              </a:rPr>
              <a:t> out of the mouth of God…”</a:t>
            </a:r>
            <a:endParaRPr lang="en-US" sz="3600"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Solomon said</a:t>
            </a:r>
            <a:r>
              <a:rPr lang="en-US" sz="3600" i="1" dirty="0" smtClean="0">
                <a:effectLst>
                  <a:glow rad="101600">
                    <a:schemeClr val="bg1">
                      <a:alpha val="60000"/>
                    </a:schemeClr>
                  </a:glow>
                </a:effectLst>
              </a:rPr>
              <a:t> – </a:t>
            </a:r>
            <a:r>
              <a:rPr lang="en-US" sz="3600" i="1" dirty="0" smtClean="0">
                <a:solidFill>
                  <a:srgbClr val="FFFF00"/>
                </a:solidFill>
                <a:effectLst>
                  <a:glow rad="101600">
                    <a:schemeClr val="bg1">
                      <a:alpha val="60000"/>
                    </a:schemeClr>
                  </a:glow>
                </a:effectLst>
              </a:rPr>
              <a:t>“</a:t>
            </a:r>
            <a:r>
              <a:rPr lang="en-US" sz="3600" b="1" i="1" u="sng" dirty="0" smtClean="0">
                <a:solidFill>
                  <a:srgbClr val="FFFF00"/>
                </a:solidFill>
                <a:effectLst>
                  <a:glow rad="101600">
                    <a:schemeClr val="bg1">
                      <a:alpha val="60000"/>
                    </a:schemeClr>
                  </a:glow>
                </a:effectLst>
              </a:rPr>
              <a:t>Every word</a:t>
            </a:r>
            <a:r>
              <a:rPr lang="en-US" sz="3600" b="1" i="1"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of God is pure…” (Prov. 30:5)</a:t>
            </a:r>
            <a:endParaRPr lang="en-US" sz="3600" dirty="0" smtClean="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
            <a:ext cx="96012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066800"/>
            <a:ext cx="4876800" cy="5791200"/>
          </a:xfrm>
        </p:spPr>
        <p:txBody>
          <a:bodyPr>
            <a:normAutofit/>
          </a:bodyPr>
          <a:lstStyle/>
          <a:p>
            <a:pPr algn="ctr">
              <a:buNone/>
            </a:pPr>
            <a:r>
              <a:rPr lang="en-US" sz="3600" dirty="0" smtClean="0">
                <a:effectLst>
                  <a:glow rad="101600">
                    <a:schemeClr val="bg1">
                      <a:alpha val="60000"/>
                    </a:schemeClr>
                  </a:glow>
                </a:effectLst>
              </a:rPr>
              <a:t>   Referring to the writings of David the Apostle Luke said – </a:t>
            </a:r>
            <a:r>
              <a:rPr lang="en-US" sz="3600" i="1" dirty="0" smtClean="0">
                <a:effectLst>
                  <a:glow rad="101600">
                    <a:schemeClr val="bg1">
                      <a:alpha val="60000"/>
                    </a:schemeClr>
                  </a:glow>
                </a:effectLst>
              </a:rPr>
              <a:t>“This Scripture (writings) which the Holy Ghost by the mouth of David </a:t>
            </a:r>
            <a:r>
              <a:rPr lang="en-US" sz="3600" i="1" dirty="0" err="1" smtClean="0">
                <a:effectLst>
                  <a:glow rad="101600">
                    <a:schemeClr val="bg1">
                      <a:alpha val="60000"/>
                    </a:schemeClr>
                  </a:glow>
                </a:effectLst>
              </a:rPr>
              <a:t>spake</a:t>
            </a:r>
            <a:r>
              <a:rPr lang="en-US" sz="3600" i="1" dirty="0" smtClean="0">
                <a:effectLst>
                  <a:glow rad="101600">
                    <a:schemeClr val="bg1">
                      <a:alpha val="60000"/>
                    </a:schemeClr>
                  </a:glow>
                </a:effectLst>
              </a:rPr>
              <a:t>…”</a:t>
            </a:r>
            <a:endParaRPr lang="en-US" sz="3600" dirty="0">
              <a:effectLst>
                <a:glow rad="101600">
                  <a:schemeClr val="bg1">
                    <a:alpha val="60000"/>
                  </a:schemeClr>
                </a:glow>
              </a:effectLst>
            </a:endParaRPr>
          </a:p>
        </p:txBody>
      </p:sp>
      <p:pic>
        <p:nvPicPr>
          <p:cNvPr id="4098" name="Picture 2" descr="C:\Users\Ptr. Daniel White\Desktop\Bible pictures\faces\scan0020 (4).jpg"/>
          <p:cNvPicPr>
            <a:picLocks noChangeAspect="1" noChangeArrowheads="1"/>
          </p:cNvPicPr>
          <p:nvPr/>
        </p:nvPicPr>
        <p:blipFill>
          <a:blip r:embed="rId3" cstate="print">
            <a:lum bright="-10000" contrast="30000"/>
          </a:blip>
          <a:srcRect/>
          <a:stretch>
            <a:fillRect/>
          </a:stretch>
        </p:blipFill>
        <p:spPr bwMode="auto">
          <a:xfrm>
            <a:off x="5257800" y="838200"/>
            <a:ext cx="3298636" cy="449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6012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457200"/>
            <a:ext cx="3429000" cy="762000"/>
          </a:xfrm>
        </p:spPr>
        <p:txBody>
          <a:bodyPr>
            <a:noAutofit/>
          </a:bodyPr>
          <a:lstStyle/>
          <a:p>
            <a:r>
              <a:rPr lang="en-US" sz="3600" dirty="0" smtClean="0"/>
              <a:t>Samuel</a:t>
            </a:r>
            <a:endParaRPr lang="en-US" sz="3600" dirty="0"/>
          </a:p>
        </p:txBody>
      </p:sp>
      <p:sp>
        <p:nvSpPr>
          <p:cNvPr id="3" name="Content Placeholder 2"/>
          <p:cNvSpPr>
            <a:spLocks noGrp="1"/>
          </p:cNvSpPr>
          <p:nvPr>
            <p:ph idx="1"/>
          </p:nvPr>
        </p:nvSpPr>
        <p:spPr>
          <a:xfrm>
            <a:off x="457200" y="1981200"/>
            <a:ext cx="3581400" cy="4419600"/>
          </a:xfrm>
        </p:spPr>
        <p:txBody>
          <a:bodyPr>
            <a:normAutofit/>
          </a:bodyPr>
          <a:lstStyle/>
          <a:p>
            <a:pPr algn="ctr">
              <a:buNone/>
            </a:pPr>
            <a:r>
              <a:rPr lang="en-US" sz="3600" i="1" dirty="0" smtClean="0"/>
              <a:t>“The Spirit of the Lord </a:t>
            </a:r>
            <a:r>
              <a:rPr lang="en-US" sz="3600" i="1" dirty="0" err="1" smtClean="0"/>
              <a:t>spake</a:t>
            </a:r>
            <a:r>
              <a:rPr lang="en-US" sz="3600" i="1" dirty="0" smtClean="0"/>
              <a:t> by me, and his word was in my</a:t>
            </a:r>
            <a:r>
              <a:rPr lang="en-US" sz="3600" dirty="0" smtClean="0"/>
              <a:t> </a:t>
            </a:r>
            <a:r>
              <a:rPr lang="en-US" sz="3600" i="1" dirty="0" smtClean="0"/>
              <a:t>tongue…”</a:t>
            </a:r>
            <a:r>
              <a:rPr lang="en-US" sz="3600" dirty="0" smtClean="0"/>
              <a:t> </a:t>
            </a:r>
            <a:endParaRPr lang="en-US" sz="3600" dirty="0"/>
          </a:p>
        </p:txBody>
      </p:sp>
      <p:pic>
        <p:nvPicPr>
          <p:cNvPr id="5122" name="Picture 2"/>
          <p:cNvPicPr>
            <a:picLocks noChangeAspect="1" noChangeArrowheads="1"/>
          </p:cNvPicPr>
          <p:nvPr/>
        </p:nvPicPr>
        <p:blipFill>
          <a:blip r:embed="rId3" cstate="print"/>
          <a:srcRect/>
          <a:stretch>
            <a:fillRect/>
          </a:stretch>
        </p:blipFill>
        <p:spPr bwMode="auto">
          <a:xfrm>
            <a:off x="5058421" y="1676400"/>
            <a:ext cx="3001313"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sz="3600" dirty="0" smtClean="0">
                <a:effectLst>
                  <a:glow rad="101600">
                    <a:schemeClr val="bg1">
                      <a:alpha val="60000"/>
                    </a:schemeClr>
                  </a:glow>
                </a:effectLst>
              </a:rPr>
              <a:t>We do not believe in Partial inspiration –</a:t>
            </a:r>
          </a:p>
          <a:p>
            <a:r>
              <a:rPr lang="en-US" sz="3600" dirty="0" smtClean="0">
                <a:effectLst>
                  <a:glow rad="101600">
                    <a:schemeClr val="bg1">
                      <a:alpha val="60000"/>
                    </a:schemeClr>
                  </a:glow>
                </a:effectLst>
              </a:rPr>
              <a:t>False teaching – </a:t>
            </a:r>
            <a:r>
              <a:rPr lang="en-US" sz="3600" i="1" dirty="0" smtClean="0">
                <a:effectLst>
                  <a:glow rad="101600">
                    <a:schemeClr val="bg1">
                      <a:alpha val="60000"/>
                    </a:schemeClr>
                  </a:glow>
                </a:effectLst>
              </a:rPr>
              <a:t>II Peter 3:15-17 “Our beloved brother Paul also according to the wisdom given unto him hath written unto you; As also in all his epistles, speaking in them of these things; in which are some things hard to be understood, which they that are unlearned and unstable wrest, as they do also the other scriptures, unto their own destruction. Ye therefore, beloved, seeing ye know these things before, beware lest ye also, being led away with the error of the wicked, fall from your own </a:t>
            </a:r>
            <a:r>
              <a:rPr lang="en-US" sz="3600" i="1" dirty="0" err="1" smtClean="0">
                <a:effectLst>
                  <a:glow rad="101600">
                    <a:schemeClr val="bg1">
                      <a:alpha val="60000"/>
                    </a:schemeClr>
                  </a:glow>
                </a:effectLst>
              </a:rPr>
              <a:t>stedfastness</a:t>
            </a:r>
            <a:r>
              <a:rPr lang="en-US" sz="3600" i="1" dirty="0" smtClean="0">
                <a:effectLst>
                  <a:glow rad="101600">
                    <a:schemeClr val="bg1">
                      <a:alpha val="60000"/>
                    </a:schemeClr>
                  </a:glow>
                </a:effectLst>
              </a:rPr>
              <a:t>.”</a:t>
            </a:r>
          </a:p>
          <a:p>
            <a:r>
              <a:rPr lang="en-US" sz="3600" i="1" dirty="0" smtClean="0">
                <a:effectLst>
                  <a:glow rad="101600">
                    <a:schemeClr val="bg1">
                      <a:alpha val="60000"/>
                    </a:schemeClr>
                  </a:glow>
                </a:effectLst>
              </a:rPr>
              <a:t>“All scripture (every word) is given by inspiration of God…”</a:t>
            </a:r>
            <a:endParaRPr lang="en-US" sz="3600" dirty="0" smtClean="0">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10245" name="Picture 5"/>
          <p:cNvPicPr>
            <a:picLocks noChangeAspect="1" noChangeArrowheads="1"/>
          </p:cNvPicPr>
          <p:nvPr/>
        </p:nvPicPr>
        <p:blipFill>
          <a:blip r:embed="rId3" cstate="print">
            <a:lum bright="-10000" contrast="10000"/>
          </a:blip>
          <a:srcRect/>
          <a:stretch>
            <a:fillRect/>
          </a:stretch>
        </p:blipFill>
        <p:spPr bwMode="auto">
          <a:xfrm>
            <a:off x="-29459" y="0"/>
            <a:ext cx="9173459" cy="7010400"/>
          </a:xfrm>
          <a:prstGeom prst="rect">
            <a:avLst/>
          </a:prstGeom>
          <a:ln>
            <a:noFill/>
          </a:ln>
          <a:effectLst>
            <a:outerShdw blurRad="292100" dist="139700" dir="2700000" algn="tl" rotWithShape="0">
              <a:srgbClr val="333333">
                <a:alpha val="65000"/>
              </a:srgbClr>
            </a:outerShdw>
          </a:effectLst>
        </p:spPr>
      </p:pic>
      <p:pic>
        <p:nvPicPr>
          <p:cNvPr id="4" name="Picture 5"/>
          <p:cNvPicPr>
            <a:picLocks noChangeAspect="1" noChangeArrowheads="1"/>
          </p:cNvPicPr>
          <p:nvPr/>
        </p:nvPicPr>
        <p:blipFill>
          <a:blip r:embed="rId3" cstate="print">
            <a:lum bright="-10000" contrast="10000"/>
          </a:blip>
          <a:srcRect l="79743" t="47826" r="5859" b="28986"/>
          <a:stretch>
            <a:fillRect/>
          </a:stretch>
        </p:blipFill>
        <p:spPr bwMode="auto">
          <a:xfrm>
            <a:off x="7162800" y="2895600"/>
            <a:ext cx="990600" cy="1219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lnSpcReduction="10000"/>
          </a:bodyPr>
          <a:lstStyle/>
          <a:p>
            <a:r>
              <a:rPr lang="en-US" sz="3600" dirty="0" smtClean="0">
                <a:effectLst>
                  <a:glow rad="101600">
                    <a:schemeClr val="bg1">
                      <a:alpha val="60000"/>
                    </a:schemeClr>
                  </a:glow>
                </a:effectLst>
              </a:rPr>
              <a:t>We believe in the verbal inspiration of the Bible -</a:t>
            </a:r>
          </a:p>
          <a:p>
            <a:r>
              <a:rPr lang="en-US" sz="3600" dirty="0" smtClean="0">
                <a:effectLst>
                  <a:glow rad="101600">
                    <a:schemeClr val="bg1">
                      <a:alpha val="60000"/>
                    </a:schemeClr>
                  </a:glow>
                </a:effectLst>
              </a:rPr>
              <a:t>Verbal inspiration has to do with the actual formation and use of the words themselves.</a:t>
            </a:r>
          </a:p>
          <a:p>
            <a:r>
              <a:rPr lang="en-US" sz="3600" dirty="0" smtClean="0">
                <a:effectLst>
                  <a:glow rad="101600">
                    <a:schemeClr val="bg1">
                      <a:alpha val="60000"/>
                    </a:schemeClr>
                  </a:glow>
                </a:effectLst>
              </a:rPr>
              <a:t>The “Verbal” concept of inspiration contends that the Spirit of God guided the holy writers to record the very words of God.</a:t>
            </a:r>
          </a:p>
          <a:p>
            <a:r>
              <a:rPr lang="en-US" sz="3600" dirty="0" smtClean="0">
                <a:effectLst>
                  <a:glow rad="101600">
                    <a:schemeClr val="bg1">
                      <a:alpha val="60000"/>
                    </a:schemeClr>
                  </a:glow>
                </a:effectLst>
              </a:rPr>
              <a:t>God used the background, personalities, talents of the holy writers.</a:t>
            </a:r>
          </a:p>
          <a:p>
            <a:r>
              <a:rPr lang="en-US" sz="3600" dirty="0" smtClean="0">
                <a:effectLst>
                  <a:glow rad="101600">
                    <a:schemeClr val="bg1">
                      <a:alpha val="60000"/>
                    </a:schemeClr>
                  </a:glow>
                </a:effectLst>
              </a:rPr>
              <a:t>Divine supervision was present so that the exact messages that God intended was recorded in the Scriptures.</a:t>
            </a:r>
          </a:p>
          <a:p>
            <a:endParaRPr lang="en-US" sz="3600" dirty="0">
              <a:effectLst>
                <a:glow rad="101600">
                  <a:schemeClr val="bg1">
                    <a:alpha val="60000"/>
                  </a:schemeClr>
                </a:glow>
              </a:effectLst>
            </a:endParaRPr>
          </a:p>
        </p:txBody>
      </p:sp>
      <p:pic>
        <p:nvPicPr>
          <p:cNvPr id="11266" name="Picture 2" descr="C:\Users\Ptr. Daniel White\Desktop\Bible pictures\Daniel &amp; Bab Captvty\Daniel\scan0028 - Copy.jpg"/>
          <p:cNvPicPr>
            <a:picLocks noChangeAspect="1" noChangeArrowheads="1"/>
          </p:cNvPicPr>
          <p:nvPr/>
        </p:nvPicPr>
        <p:blipFill>
          <a:blip r:embed="rId3" cstate="print">
            <a:lum bright="-10000" contrast="20000"/>
          </a:blip>
          <a:srcRect/>
          <a:stretch>
            <a:fillRect/>
          </a:stretch>
        </p:blipFill>
        <p:spPr bwMode="auto">
          <a:xfrm>
            <a:off x="2438400" y="0"/>
            <a:ext cx="4572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circle(in)">
                                      <p:cBhvr>
                                        <p:cTn id="2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H="1">
            <a:off x="-1066800" y="-381000"/>
            <a:ext cx="10667999"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0" y="762000"/>
            <a:ext cx="3352800" cy="1066800"/>
          </a:xfrm>
        </p:spPr>
        <p:txBody>
          <a:bodyPr>
            <a:normAutofit/>
          </a:bodyPr>
          <a:lstStyle/>
          <a:p>
            <a:r>
              <a:rPr lang="en-US" sz="3600" dirty="0" smtClean="0"/>
              <a:t>Jesus</a:t>
            </a:r>
            <a:endParaRPr lang="en-US" sz="3600" dirty="0"/>
          </a:p>
        </p:txBody>
      </p:sp>
      <p:sp>
        <p:nvSpPr>
          <p:cNvPr id="3" name="Content Placeholder 2"/>
          <p:cNvSpPr>
            <a:spLocks noGrp="1"/>
          </p:cNvSpPr>
          <p:nvPr>
            <p:ph idx="1"/>
          </p:nvPr>
        </p:nvSpPr>
        <p:spPr>
          <a:xfrm>
            <a:off x="0" y="228600"/>
            <a:ext cx="4572000" cy="6629400"/>
          </a:xfrm>
        </p:spPr>
        <p:txBody>
          <a:bodyPr>
            <a:noAutofit/>
          </a:bodyPr>
          <a:lstStyle/>
          <a:p>
            <a:pPr algn="ctr">
              <a:buNone/>
            </a:pPr>
            <a:r>
              <a:rPr lang="en-US" sz="3600" i="1" dirty="0" smtClean="0"/>
              <a:t>    “For I have given unto them thy </a:t>
            </a:r>
            <a:r>
              <a:rPr lang="en-US" sz="3600" b="1" i="1" u="sng" dirty="0" smtClean="0"/>
              <a:t>words</a:t>
            </a:r>
            <a:r>
              <a:rPr lang="en-US" sz="3600" i="1" dirty="0" smtClean="0"/>
              <a:t> which thou </a:t>
            </a:r>
            <a:r>
              <a:rPr lang="en-US" sz="3600" i="1" dirty="0" err="1" smtClean="0"/>
              <a:t>gavest</a:t>
            </a:r>
            <a:r>
              <a:rPr lang="en-US" sz="3600" i="1" dirty="0" smtClean="0"/>
              <a:t> me; and they have received them…It is the spirit that </a:t>
            </a:r>
            <a:r>
              <a:rPr lang="en-US" sz="3600" i="1" dirty="0" err="1" smtClean="0"/>
              <a:t>quickeneth</a:t>
            </a:r>
            <a:r>
              <a:rPr lang="en-US" sz="3600" i="1" dirty="0" smtClean="0"/>
              <a:t>; the </a:t>
            </a:r>
            <a:r>
              <a:rPr lang="en-US" sz="3600" b="1" i="1" u="sng" dirty="0" smtClean="0"/>
              <a:t>words</a:t>
            </a:r>
            <a:r>
              <a:rPr lang="en-US" sz="3600" i="1" dirty="0" smtClean="0"/>
              <a:t> that I speak unto you, they are spirit and they </a:t>
            </a:r>
          </a:p>
          <a:p>
            <a:pPr algn="ctr">
              <a:buNone/>
            </a:pPr>
            <a:r>
              <a:rPr lang="en-US" sz="3600" i="1" dirty="0" smtClean="0"/>
              <a:t>are life…”</a:t>
            </a:r>
            <a:endParaRPr lang="en-US" sz="3600" dirty="0" smtClean="0"/>
          </a:p>
          <a:p>
            <a:pPr algn="ctr"/>
            <a:endParaRPr lang="en-US" sz="3600" dirty="0"/>
          </a:p>
        </p:txBody>
      </p:sp>
      <p:pic>
        <p:nvPicPr>
          <p:cNvPr id="3076" name="Picture 4" descr="C:\Users\Ptr. Daniel White\Desktop\Bible pictures\Jesus\Christ in Gethsemane (2).jpg"/>
          <p:cNvPicPr>
            <a:picLocks noChangeAspect="1" noChangeArrowheads="1"/>
          </p:cNvPicPr>
          <p:nvPr/>
        </p:nvPicPr>
        <p:blipFill>
          <a:blip r:embed="rId3" cstate="print"/>
          <a:srcRect l="28000" r="8000" b="-2971"/>
          <a:stretch>
            <a:fillRect/>
          </a:stretch>
        </p:blipFill>
        <p:spPr bwMode="auto">
          <a:xfrm>
            <a:off x="4829907" y="2286000"/>
            <a:ext cx="4314093" cy="3505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dirty="0">
                <a:effectLst>
                  <a:glow rad="101600">
                    <a:schemeClr val="bg1">
                      <a:alpha val="60000"/>
                    </a:schemeClr>
                  </a:glow>
                </a:effectLst>
              </a:rPr>
              <a:t>The </a:t>
            </a:r>
            <a:r>
              <a:rPr lang="en-US" dirty="0" smtClean="0">
                <a:effectLst>
                  <a:glow rad="101600">
                    <a:schemeClr val="bg1">
                      <a:alpha val="60000"/>
                    </a:schemeClr>
                  </a:glow>
                </a:effectLst>
              </a:rPr>
              <a:t>Doctrine </a:t>
            </a:r>
            <a:r>
              <a:rPr lang="en-US" dirty="0">
                <a:effectLst>
                  <a:glow rad="101600">
                    <a:schemeClr val="bg1">
                      <a:alpha val="60000"/>
                    </a:schemeClr>
                  </a:glow>
                </a:effectLst>
              </a:rPr>
              <a:t>of the Bible is the most </a:t>
            </a:r>
            <a:r>
              <a:rPr lang="en-US" dirty="0" smtClean="0">
                <a:effectLst>
                  <a:glow rad="101600">
                    <a:schemeClr val="bg1">
                      <a:alpha val="60000"/>
                    </a:schemeClr>
                  </a:glow>
                </a:effectLst>
              </a:rPr>
              <a:t>Important </a:t>
            </a:r>
            <a:r>
              <a:rPr lang="en-US" dirty="0">
                <a:effectLst>
                  <a:glow rad="101600">
                    <a:schemeClr val="bg1">
                      <a:alpha val="60000"/>
                    </a:schemeClr>
                  </a:glow>
                </a:effectLst>
              </a:rPr>
              <a:t>of all Bible D</a:t>
            </a:r>
            <a:r>
              <a:rPr lang="en-US" dirty="0" smtClean="0">
                <a:effectLst>
                  <a:glow rad="101600">
                    <a:schemeClr val="bg1">
                      <a:alpha val="60000"/>
                    </a:schemeClr>
                  </a:glow>
                </a:effectLst>
              </a:rPr>
              <a:t>octrines</a:t>
            </a:r>
            <a:r>
              <a:rPr lang="en-US" dirty="0">
                <a:effectLst>
                  <a:glow rad="101600">
                    <a:schemeClr val="bg1">
                      <a:alpha val="60000"/>
                    </a:schemeClr>
                  </a:glow>
                </a:effectLst>
              </a:rPr>
              <a:t>. </a:t>
            </a:r>
            <a:r>
              <a:rPr lang="en-US" dirty="0" smtClean="0">
                <a:effectLst>
                  <a:glow rad="101600">
                    <a:schemeClr val="bg1">
                      <a:alpha val="60000"/>
                    </a:schemeClr>
                  </a:glow>
                </a:effectLst>
              </a:rPr>
              <a:t> </a:t>
            </a:r>
            <a:r>
              <a:rPr lang="en-US" i="1" dirty="0" smtClean="0">
                <a:effectLst>
                  <a:glow rad="101600">
                    <a:schemeClr val="bg1">
                      <a:alpha val="60000"/>
                    </a:schemeClr>
                  </a:glow>
                </a:effectLst>
              </a:rPr>
              <a:t>(Bibliology) </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2362200"/>
            <a:ext cx="9144000" cy="4495800"/>
          </a:xfrm>
        </p:spPr>
        <p:txBody>
          <a:bodyPr/>
          <a:lstStyle/>
          <a:p>
            <a:r>
              <a:rPr lang="en-US" dirty="0">
                <a:effectLst>
                  <a:glow rad="101600">
                    <a:schemeClr val="bg1">
                      <a:alpha val="60000"/>
                    </a:schemeClr>
                  </a:glow>
                </a:effectLst>
              </a:rPr>
              <a:t>If the Bible that we hold in our hands is not the inspired, infallible, inerrant, authoritative, eternal Word of the living God then man does not possess the Word </a:t>
            </a:r>
            <a:r>
              <a:rPr lang="en-US" dirty="0" smtClean="0">
                <a:effectLst>
                  <a:glow rad="101600">
                    <a:schemeClr val="bg1">
                      <a:alpha val="60000"/>
                    </a:schemeClr>
                  </a:glow>
                </a:effectLst>
              </a:rPr>
              <a:t>of God.</a:t>
            </a:r>
          </a:p>
          <a:p>
            <a:r>
              <a:rPr lang="en-US" dirty="0">
                <a:effectLst>
                  <a:glow rad="101600">
                    <a:schemeClr val="bg1">
                      <a:alpha val="60000"/>
                    </a:schemeClr>
                  </a:glow>
                </a:effectLst>
              </a:rPr>
              <a:t>If we do not possess the very Words of God then we cannot say </a:t>
            </a:r>
            <a:r>
              <a:rPr lang="en-US" i="1" dirty="0">
                <a:solidFill>
                  <a:srgbClr val="FFFF00"/>
                </a:solidFill>
                <a:effectLst>
                  <a:glow rad="101600">
                    <a:schemeClr val="bg1">
                      <a:alpha val="60000"/>
                    </a:schemeClr>
                  </a:glow>
                </a:effectLst>
              </a:rPr>
              <a:t>“Thus saith the Lord…” (</a:t>
            </a:r>
            <a:r>
              <a:rPr lang="en-US" i="1" dirty="0" smtClean="0">
                <a:solidFill>
                  <a:srgbClr val="FFFF00"/>
                </a:solidFill>
                <a:effectLst>
                  <a:glow rad="101600">
                    <a:schemeClr val="bg1">
                      <a:alpha val="60000"/>
                    </a:schemeClr>
                  </a:glow>
                </a:effectLst>
              </a:rPr>
              <a:t>3,800 </a:t>
            </a:r>
            <a:r>
              <a:rPr lang="en-US" i="1" dirty="0">
                <a:solidFill>
                  <a:srgbClr val="FFFF00"/>
                </a:solidFill>
                <a:effectLst>
                  <a:glow rad="101600">
                    <a:schemeClr val="bg1">
                      <a:alpha val="60000"/>
                    </a:schemeClr>
                  </a:glow>
                </a:effectLst>
              </a:rPr>
              <a:t>times) “The word of the Lord” (331 times) “The word of God” (109 times) </a:t>
            </a:r>
            <a:endParaRPr lang="en-US" dirty="0">
              <a:solidFill>
                <a:srgbClr val="FFFF00"/>
              </a:solidFill>
              <a:effectLst>
                <a:glow rad="101600">
                  <a:schemeClr val="bg1">
                    <a:alpha val="60000"/>
                  </a:schemeClr>
                </a:glow>
              </a:effectLst>
            </a:endParaRPr>
          </a:p>
          <a:p>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94488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52400" y="152400"/>
            <a:ext cx="4343400" cy="5973763"/>
          </a:xfrm>
        </p:spPr>
        <p:txBody>
          <a:bodyPr>
            <a:noAutofit/>
          </a:bodyPr>
          <a:lstStyle/>
          <a:p>
            <a:pPr>
              <a:buNone/>
            </a:pPr>
            <a:r>
              <a:rPr lang="en-US" sz="3600" dirty="0" smtClean="0"/>
              <a:t>    </a:t>
            </a:r>
          </a:p>
          <a:p>
            <a:pPr algn="ctr">
              <a:buNone/>
            </a:pPr>
            <a:r>
              <a:rPr lang="en-US" sz="3600" i="1" dirty="0" smtClean="0"/>
              <a:t>   “I am writing to persuade you that you have not understood anything of the Scriptures, I will remind you that the Psalms were dictated to David by the Holy Spirit…”</a:t>
            </a:r>
            <a:endParaRPr lang="en-US" sz="3600" dirty="0" smtClean="0"/>
          </a:p>
          <a:p>
            <a:endParaRPr lang="en-US" sz="3600" dirty="0"/>
          </a:p>
        </p:txBody>
      </p:sp>
      <p:sp>
        <p:nvSpPr>
          <p:cNvPr id="7" name="Content Placeholder 6"/>
          <p:cNvSpPr>
            <a:spLocks noGrp="1"/>
          </p:cNvSpPr>
          <p:nvPr>
            <p:ph sz="half" idx="2"/>
          </p:nvPr>
        </p:nvSpPr>
        <p:spPr>
          <a:xfrm>
            <a:off x="5334000" y="381000"/>
            <a:ext cx="3581400" cy="1981200"/>
          </a:xfrm>
        </p:spPr>
        <p:txBody>
          <a:bodyPr>
            <a:normAutofit/>
          </a:bodyPr>
          <a:lstStyle/>
          <a:p>
            <a:pPr algn="ctr">
              <a:buNone/>
            </a:pPr>
            <a:r>
              <a:rPr lang="en-US" sz="3600" dirty="0" smtClean="0"/>
              <a:t>Justin Martyr </a:t>
            </a:r>
            <a:endParaRPr lang="en-US" sz="3600" dirty="0"/>
          </a:p>
        </p:txBody>
      </p:sp>
      <p:pic>
        <p:nvPicPr>
          <p:cNvPr id="12290" name="Picture 2"/>
          <p:cNvPicPr>
            <a:picLocks noChangeAspect="1" noChangeArrowheads="1"/>
          </p:cNvPicPr>
          <p:nvPr/>
        </p:nvPicPr>
        <p:blipFill>
          <a:blip r:embed="rId3" cstate="print"/>
          <a:srcRect/>
          <a:stretch>
            <a:fillRect/>
          </a:stretch>
        </p:blipFill>
        <p:spPr bwMode="auto">
          <a:xfrm>
            <a:off x="5257800" y="1524000"/>
            <a:ext cx="3730037" cy="4648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04800"/>
            <a:ext cx="96774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274638"/>
            <a:ext cx="3962400" cy="1143000"/>
          </a:xfrm>
        </p:spPr>
        <p:txBody>
          <a:bodyPr>
            <a:normAutofit/>
          </a:bodyPr>
          <a:lstStyle/>
          <a:p>
            <a:r>
              <a:rPr lang="en-US" sz="3600" dirty="0" smtClean="0"/>
              <a:t>Clement of Rome </a:t>
            </a:r>
            <a:endParaRPr lang="en-US" sz="3600" dirty="0"/>
          </a:p>
        </p:txBody>
      </p:sp>
      <p:sp>
        <p:nvSpPr>
          <p:cNvPr id="3" name="Content Placeholder 2"/>
          <p:cNvSpPr>
            <a:spLocks noGrp="1"/>
          </p:cNvSpPr>
          <p:nvPr>
            <p:ph sz="half" idx="1"/>
          </p:nvPr>
        </p:nvSpPr>
        <p:spPr>
          <a:xfrm>
            <a:off x="0" y="609600"/>
            <a:ext cx="4495800" cy="6248400"/>
          </a:xfrm>
        </p:spPr>
        <p:txBody>
          <a:bodyPr>
            <a:noAutofit/>
          </a:bodyPr>
          <a:lstStyle/>
          <a:p>
            <a:pPr algn="ctr">
              <a:buNone/>
            </a:pPr>
            <a:r>
              <a:rPr lang="en-US" sz="3600" dirty="0" smtClean="0"/>
              <a:t>   </a:t>
            </a:r>
            <a:r>
              <a:rPr lang="en-US" sz="3600" i="1" dirty="0" smtClean="0"/>
              <a:t>“Take up the epistle of the blessed Apostle Paul. What did he write to you at the time when the gospel first began to be preached? Truly, under the inspiration of the Spirit he wrote to you…”</a:t>
            </a:r>
            <a:endParaRPr lang="en-US" sz="3600" dirty="0" smtClean="0"/>
          </a:p>
          <a:p>
            <a:pPr algn="ctr"/>
            <a:endParaRPr lang="en-US" sz="3600" dirty="0"/>
          </a:p>
        </p:txBody>
      </p:sp>
      <p:pic>
        <p:nvPicPr>
          <p:cNvPr id="1026" name="Picture 2"/>
          <p:cNvPicPr>
            <a:picLocks noChangeAspect="1" noChangeArrowheads="1"/>
          </p:cNvPicPr>
          <p:nvPr/>
        </p:nvPicPr>
        <p:blipFill>
          <a:blip r:embed="rId3" cstate="print">
            <a:lum contrast="20000"/>
          </a:blip>
          <a:srcRect/>
          <a:stretch>
            <a:fillRect/>
          </a:stretch>
        </p:blipFill>
        <p:spPr bwMode="auto">
          <a:xfrm>
            <a:off x="5181600" y="1524000"/>
            <a:ext cx="3614166" cy="4724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28600"/>
            <a:ext cx="98298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0" y="274638"/>
            <a:ext cx="3886200" cy="1858962"/>
          </a:xfrm>
        </p:spPr>
        <p:txBody>
          <a:bodyPr>
            <a:normAutofit/>
          </a:bodyPr>
          <a:lstStyle/>
          <a:p>
            <a:r>
              <a:rPr lang="en-US" sz="3600" dirty="0" smtClean="0"/>
              <a:t>Spurgeon </a:t>
            </a:r>
            <a:endParaRPr lang="en-US" sz="3600" dirty="0"/>
          </a:p>
        </p:txBody>
      </p:sp>
      <p:sp>
        <p:nvSpPr>
          <p:cNvPr id="3" name="Content Placeholder 2"/>
          <p:cNvSpPr>
            <a:spLocks noGrp="1"/>
          </p:cNvSpPr>
          <p:nvPr>
            <p:ph idx="1"/>
          </p:nvPr>
        </p:nvSpPr>
        <p:spPr>
          <a:xfrm>
            <a:off x="0" y="457200"/>
            <a:ext cx="4495800" cy="6400800"/>
          </a:xfrm>
        </p:spPr>
        <p:txBody>
          <a:bodyPr>
            <a:normAutofit/>
          </a:bodyPr>
          <a:lstStyle/>
          <a:p>
            <a:pPr algn="ctr">
              <a:buNone/>
            </a:pPr>
            <a:r>
              <a:rPr lang="en-US" sz="3600" dirty="0" smtClean="0"/>
              <a:t> </a:t>
            </a:r>
            <a:r>
              <a:rPr lang="en-US" sz="3600" i="1" dirty="0" smtClean="0"/>
              <a:t>“The Bible is the writing of the living God: Each letter was penned with an Almighty finger; each word in it dropped from the everlasting lips; each sentence was dictated by the Holy Spirit…”</a:t>
            </a:r>
            <a:endParaRPr lang="en-US" sz="3600" dirty="0" smtClean="0"/>
          </a:p>
          <a:p>
            <a:pPr algn="ct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4572000" y="2057400"/>
            <a:ext cx="4572000" cy="3429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96012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48200" y="0"/>
            <a:ext cx="4495800" cy="1905000"/>
          </a:xfrm>
        </p:spPr>
        <p:txBody>
          <a:bodyPr>
            <a:normAutofit/>
          </a:bodyPr>
          <a:lstStyle/>
          <a:p>
            <a:r>
              <a:rPr lang="en-US" sz="3600" dirty="0" smtClean="0"/>
              <a:t>George Washington </a:t>
            </a:r>
            <a:endParaRPr lang="en-US" sz="3600" dirty="0"/>
          </a:p>
        </p:txBody>
      </p:sp>
      <p:sp>
        <p:nvSpPr>
          <p:cNvPr id="3" name="Content Placeholder 2"/>
          <p:cNvSpPr>
            <a:spLocks noGrp="1"/>
          </p:cNvSpPr>
          <p:nvPr>
            <p:ph idx="1"/>
          </p:nvPr>
        </p:nvSpPr>
        <p:spPr>
          <a:xfrm>
            <a:off x="457200" y="1981200"/>
            <a:ext cx="3962400" cy="4876800"/>
          </a:xfrm>
        </p:spPr>
        <p:txBody>
          <a:bodyPr>
            <a:normAutofit/>
          </a:bodyPr>
          <a:lstStyle/>
          <a:p>
            <a:pPr algn="ctr">
              <a:buNone/>
            </a:pPr>
            <a:r>
              <a:rPr lang="en-US" sz="4000" i="1" dirty="0" smtClean="0"/>
              <a:t>    “It is impossible to rightly govern the world without God and the Bible…” </a:t>
            </a:r>
          </a:p>
          <a:p>
            <a:pPr algn="ctr"/>
            <a:endParaRPr lang="en-US" sz="4000" i="1" dirty="0"/>
          </a:p>
        </p:txBody>
      </p:sp>
      <p:pic>
        <p:nvPicPr>
          <p:cNvPr id="6146" name="Picture 2"/>
          <p:cNvPicPr>
            <a:picLocks noChangeAspect="1" noChangeArrowheads="1"/>
          </p:cNvPicPr>
          <p:nvPr/>
        </p:nvPicPr>
        <p:blipFill>
          <a:blip r:embed="rId3" cstate="print"/>
          <a:srcRect/>
          <a:stretch>
            <a:fillRect/>
          </a:stretch>
        </p:blipFill>
        <p:spPr bwMode="auto">
          <a:xfrm>
            <a:off x="4876800" y="1600200"/>
            <a:ext cx="3845500" cy="506253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33400"/>
            <a:ext cx="3581400" cy="1066800"/>
          </a:xfrm>
        </p:spPr>
        <p:txBody>
          <a:bodyPr>
            <a:normAutofit/>
          </a:bodyPr>
          <a:lstStyle/>
          <a:p>
            <a:r>
              <a:rPr lang="en-US" sz="3600" dirty="0" smtClean="0"/>
              <a:t>Andrew Jackson </a:t>
            </a:r>
            <a:endParaRPr lang="en-US" sz="3600" dirty="0"/>
          </a:p>
        </p:txBody>
      </p:sp>
      <p:sp>
        <p:nvSpPr>
          <p:cNvPr id="3" name="Content Placeholder 2"/>
          <p:cNvSpPr>
            <a:spLocks noGrp="1"/>
          </p:cNvSpPr>
          <p:nvPr>
            <p:ph idx="1"/>
          </p:nvPr>
        </p:nvSpPr>
        <p:spPr>
          <a:xfrm>
            <a:off x="457200" y="2057400"/>
            <a:ext cx="3429000" cy="4068763"/>
          </a:xfrm>
        </p:spPr>
        <p:txBody>
          <a:bodyPr>
            <a:normAutofit/>
          </a:bodyPr>
          <a:lstStyle/>
          <a:p>
            <a:pPr algn="ctr">
              <a:buNone/>
            </a:pPr>
            <a:r>
              <a:rPr lang="en-US" sz="3600" i="1" dirty="0" smtClean="0"/>
              <a:t>“That book, sir is the rock on which our republic rest…”</a:t>
            </a:r>
          </a:p>
          <a:p>
            <a:pPr algn="ctr"/>
            <a:endParaRPr lang="en-US" sz="3600" i="1" dirty="0"/>
          </a:p>
        </p:txBody>
      </p:sp>
      <p:pic>
        <p:nvPicPr>
          <p:cNvPr id="7170" name="Picture 2"/>
          <p:cNvPicPr>
            <a:picLocks noChangeAspect="1" noChangeArrowheads="1"/>
          </p:cNvPicPr>
          <p:nvPr/>
        </p:nvPicPr>
        <p:blipFill>
          <a:blip r:embed="rId3" cstate="print"/>
          <a:srcRect/>
          <a:stretch>
            <a:fillRect/>
          </a:stretch>
        </p:blipFill>
        <p:spPr bwMode="auto">
          <a:xfrm>
            <a:off x="5029200" y="1676400"/>
            <a:ext cx="3579725" cy="4343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429000" cy="1981200"/>
          </a:xfrm>
        </p:spPr>
        <p:txBody>
          <a:bodyPr>
            <a:normAutofit/>
          </a:bodyPr>
          <a:lstStyle/>
          <a:p>
            <a:r>
              <a:rPr lang="en-US" sz="3600" dirty="0" smtClean="0"/>
              <a:t>Woodrow Wilson </a:t>
            </a:r>
            <a:endParaRPr lang="en-US" sz="3600" dirty="0"/>
          </a:p>
        </p:txBody>
      </p:sp>
      <p:sp>
        <p:nvSpPr>
          <p:cNvPr id="3" name="Content Placeholder 2"/>
          <p:cNvSpPr>
            <a:spLocks noGrp="1"/>
          </p:cNvSpPr>
          <p:nvPr>
            <p:ph idx="1"/>
          </p:nvPr>
        </p:nvSpPr>
        <p:spPr>
          <a:xfrm>
            <a:off x="0" y="533400"/>
            <a:ext cx="4800600" cy="6324600"/>
          </a:xfrm>
        </p:spPr>
        <p:txBody>
          <a:bodyPr>
            <a:noAutofit/>
          </a:bodyPr>
          <a:lstStyle/>
          <a:p>
            <a:pPr algn="ctr">
              <a:buNone/>
            </a:pPr>
            <a:r>
              <a:rPr lang="en-US" i="1" dirty="0" smtClean="0"/>
              <a:t>   “The Bible is the word of life. It is a picture of the human heart displayed for all ages and all sorts of conditions of men. I feel sorry for the men who do not read the Bible every day. I wonder why they deprive themselves of its strength and pleasures.”</a:t>
            </a:r>
          </a:p>
          <a:p>
            <a:pPr algn="ctr"/>
            <a:endParaRPr lang="en-US" i="1" dirty="0"/>
          </a:p>
        </p:txBody>
      </p:sp>
      <p:pic>
        <p:nvPicPr>
          <p:cNvPr id="8194" name="Picture 2"/>
          <p:cNvPicPr>
            <a:picLocks noChangeAspect="1" noChangeArrowheads="1"/>
          </p:cNvPicPr>
          <p:nvPr/>
        </p:nvPicPr>
        <p:blipFill>
          <a:blip r:embed="rId3" cstate="print"/>
          <a:srcRect/>
          <a:stretch>
            <a:fillRect/>
          </a:stretch>
        </p:blipFill>
        <p:spPr bwMode="auto">
          <a:xfrm>
            <a:off x="5334000" y="2057400"/>
            <a:ext cx="3333750" cy="42291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85800"/>
            <a:ext cx="3962400" cy="1066800"/>
          </a:xfrm>
        </p:spPr>
        <p:txBody>
          <a:bodyPr>
            <a:normAutofit/>
          </a:bodyPr>
          <a:lstStyle/>
          <a:p>
            <a:r>
              <a:rPr lang="en-US" sz="3600" dirty="0" smtClean="0"/>
              <a:t>Abraham Lincoln </a:t>
            </a:r>
            <a:endParaRPr lang="en-US" sz="3600" dirty="0"/>
          </a:p>
        </p:txBody>
      </p:sp>
      <p:sp>
        <p:nvSpPr>
          <p:cNvPr id="3" name="Content Placeholder 2"/>
          <p:cNvSpPr>
            <a:spLocks noGrp="1"/>
          </p:cNvSpPr>
          <p:nvPr>
            <p:ph idx="1"/>
          </p:nvPr>
        </p:nvSpPr>
        <p:spPr>
          <a:xfrm>
            <a:off x="0" y="1219200"/>
            <a:ext cx="4191000" cy="4906963"/>
          </a:xfrm>
        </p:spPr>
        <p:txBody>
          <a:bodyPr>
            <a:noAutofit/>
          </a:bodyPr>
          <a:lstStyle/>
          <a:p>
            <a:pPr algn="ctr">
              <a:buNone/>
            </a:pPr>
            <a:r>
              <a:rPr lang="en-US" sz="3600" i="1" dirty="0" smtClean="0"/>
              <a:t>   “I believe the Bible is the best gift God has ever given to man. All the good from the Savior of the world is communicated to us through this book…”</a:t>
            </a:r>
          </a:p>
          <a:p>
            <a:pPr algn="ctr"/>
            <a:endParaRPr lang="en-US" sz="3600" i="1" dirty="0"/>
          </a:p>
        </p:txBody>
      </p:sp>
      <p:pic>
        <p:nvPicPr>
          <p:cNvPr id="9218" name="Picture 2"/>
          <p:cNvPicPr>
            <a:picLocks noChangeAspect="1" noChangeArrowheads="1"/>
          </p:cNvPicPr>
          <p:nvPr/>
        </p:nvPicPr>
        <p:blipFill>
          <a:blip r:embed="rId3" cstate="print"/>
          <a:srcRect/>
          <a:stretch>
            <a:fillRect/>
          </a:stretch>
        </p:blipFill>
        <p:spPr bwMode="auto">
          <a:xfrm>
            <a:off x="5181600" y="1981200"/>
            <a:ext cx="3295650" cy="418147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8"/>
            <a:ext cx="3733800" cy="2011362"/>
          </a:xfrm>
        </p:spPr>
        <p:txBody>
          <a:bodyPr>
            <a:noAutofit/>
          </a:bodyPr>
          <a:lstStyle/>
          <a:p>
            <a:r>
              <a:rPr lang="en-US" sz="3600" dirty="0" smtClean="0"/>
              <a:t>John Quincy Adams </a:t>
            </a:r>
            <a:endParaRPr lang="en-US" sz="3600" dirty="0"/>
          </a:p>
        </p:txBody>
      </p:sp>
      <p:sp>
        <p:nvSpPr>
          <p:cNvPr id="3" name="Content Placeholder 2"/>
          <p:cNvSpPr>
            <a:spLocks noGrp="1"/>
          </p:cNvSpPr>
          <p:nvPr>
            <p:ph idx="1"/>
          </p:nvPr>
        </p:nvSpPr>
        <p:spPr>
          <a:xfrm>
            <a:off x="0" y="381000"/>
            <a:ext cx="4876800" cy="5745163"/>
          </a:xfrm>
        </p:spPr>
        <p:txBody>
          <a:bodyPr>
            <a:noAutofit/>
          </a:bodyPr>
          <a:lstStyle/>
          <a:p>
            <a:pPr algn="ctr">
              <a:buNone/>
            </a:pPr>
            <a:r>
              <a:rPr lang="en-US" i="1" dirty="0" smtClean="0"/>
              <a:t>   “So great is my veneration for the Bible that the earlier my children begin to read it the more confident will be my hope that they will prove useful citizens of their country and respectable members of society. I have for many years made it a practice to read through the Bible once every year…”</a:t>
            </a:r>
          </a:p>
          <a:p>
            <a:pPr algn="ctr"/>
            <a:endParaRPr lang="en-US" i="1" dirty="0"/>
          </a:p>
        </p:txBody>
      </p:sp>
      <p:pic>
        <p:nvPicPr>
          <p:cNvPr id="10242" name="Picture 2"/>
          <p:cNvPicPr>
            <a:picLocks noChangeAspect="1" noChangeArrowheads="1"/>
          </p:cNvPicPr>
          <p:nvPr/>
        </p:nvPicPr>
        <p:blipFill>
          <a:blip r:embed="rId3" cstate="print"/>
          <a:srcRect/>
          <a:stretch>
            <a:fillRect/>
          </a:stretch>
        </p:blipFill>
        <p:spPr bwMode="auto">
          <a:xfrm>
            <a:off x="5410200" y="2209800"/>
            <a:ext cx="3063294" cy="3733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5029200" cy="6400800"/>
          </a:xfrm>
        </p:spPr>
        <p:txBody>
          <a:bodyPr>
            <a:normAutofit/>
          </a:bodyPr>
          <a:lstStyle/>
          <a:p>
            <a:r>
              <a:rPr lang="en-US" sz="3600" dirty="0" smtClean="0"/>
              <a:t>The word </a:t>
            </a:r>
            <a:r>
              <a:rPr lang="en-US" sz="3600" b="1" i="1" dirty="0" smtClean="0"/>
              <a:t>“Scripture”</a:t>
            </a:r>
            <a:r>
              <a:rPr lang="en-US" sz="3600" dirty="0" smtClean="0"/>
              <a:t> means – The actual writings of God.</a:t>
            </a:r>
          </a:p>
          <a:p>
            <a:r>
              <a:rPr lang="en-US" sz="3600" dirty="0" smtClean="0"/>
              <a:t> We believe in the word-for-word inspiration of </a:t>
            </a:r>
            <a:r>
              <a:rPr lang="en-US" sz="3600" dirty="0" smtClean="0"/>
              <a:t>Scripture.</a:t>
            </a:r>
          </a:p>
          <a:p>
            <a:r>
              <a:rPr lang="en-US" sz="3600" dirty="0" smtClean="0"/>
              <a:t>We </a:t>
            </a:r>
            <a:r>
              <a:rPr lang="en-US" sz="3600" dirty="0" smtClean="0"/>
              <a:t>do not believe that God simply inspired “thoughts” or “concepts” –</a:t>
            </a:r>
          </a:p>
          <a:p>
            <a:endParaRPr lang="en-US" sz="3600" dirty="0"/>
          </a:p>
        </p:txBody>
      </p:sp>
      <p:pic>
        <p:nvPicPr>
          <p:cNvPr id="11266" name="Picture 2"/>
          <p:cNvPicPr>
            <a:picLocks noChangeAspect="1" noChangeArrowheads="1"/>
          </p:cNvPicPr>
          <p:nvPr/>
        </p:nvPicPr>
        <p:blipFill>
          <a:blip r:embed="rId3" cstate="print"/>
          <a:srcRect/>
          <a:stretch>
            <a:fillRect/>
          </a:stretch>
        </p:blipFill>
        <p:spPr bwMode="auto">
          <a:xfrm>
            <a:off x="4800600" y="3886200"/>
            <a:ext cx="4229100" cy="2819400"/>
          </a:xfrm>
          <a:prstGeom prst="rect">
            <a:avLst/>
          </a:prstGeom>
          <a:ln>
            <a:noFill/>
          </a:ln>
          <a:effectLst>
            <a:softEdge rad="112500"/>
          </a:effectLst>
        </p:spPr>
      </p:pic>
      <p:pic>
        <p:nvPicPr>
          <p:cNvPr id="11267" name="Picture 3"/>
          <p:cNvPicPr>
            <a:picLocks noChangeAspect="1" noChangeArrowheads="1"/>
          </p:cNvPicPr>
          <p:nvPr/>
        </p:nvPicPr>
        <p:blipFill>
          <a:blip r:embed="rId4" cstate="print"/>
          <a:srcRect/>
          <a:stretch>
            <a:fillRect/>
          </a:stretch>
        </p:blipFill>
        <p:spPr bwMode="auto">
          <a:xfrm>
            <a:off x="5638800" y="228600"/>
            <a:ext cx="2819400" cy="334483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81600" y="274638"/>
            <a:ext cx="3505200" cy="1143000"/>
          </a:xfrm>
        </p:spPr>
        <p:txBody>
          <a:bodyPr>
            <a:normAutofit/>
          </a:bodyPr>
          <a:lstStyle/>
          <a:p>
            <a:r>
              <a:rPr lang="en-US" sz="3600" i="1" dirty="0" smtClean="0"/>
              <a:t>Paul</a:t>
            </a:r>
            <a:endParaRPr lang="en-US" sz="3600" i="1" dirty="0"/>
          </a:p>
        </p:txBody>
      </p:sp>
      <p:sp>
        <p:nvSpPr>
          <p:cNvPr id="3" name="Content Placeholder 2"/>
          <p:cNvSpPr>
            <a:spLocks noGrp="1"/>
          </p:cNvSpPr>
          <p:nvPr>
            <p:ph idx="1"/>
          </p:nvPr>
        </p:nvSpPr>
        <p:spPr>
          <a:xfrm>
            <a:off x="457200" y="1600200"/>
            <a:ext cx="4343400" cy="4525963"/>
          </a:xfrm>
        </p:spPr>
        <p:txBody>
          <a:bodyPr>
            <a:normAutofit/>
          </a:bodyPr>
          <a:lstStyle/>
          <a:p>
            <a:pPr algn="ctr">
              <a:buNone/>
            </a:pPr>
            <a:r>
              <a:rPr lang="en-US" sz="3600" i="1" dirty="0" smtClean="0"/>
              <a:t>  “Which things also we speak (Scripture) not in the </a:t>
            </a:r>
            <a:r>
              <a:rPr lang="en-US" sz="3600" b="1" i="1" dirty="0" smtClean="0"/>
              <a:t>words</a:t>
            </a:r>
            <a:r>
              <a:rPr lang="en-US" sz="3600" i="1" dirty="0" smtClean="0"/>
              <a:t> which man’s wisdom </a:t>
            </a:r>
            <a:r>
              <a:rPr lang="en-US" sz="3600" i="1" dirty="0" err="1" smtClean="0"/>
              <a:t>teacheth</a:t>
            </a:r>
            <a:r>
              <a:rPr lang="en-US" sz="3600" i="1" dirty="0" smtClean="0"/>
              <a:t>, but (the words) which the Holy Ghost </a:t>
            </a:r>
            <a:r>
              <a:rPr lang="en-US" sz="3600" i="1" dirty="0" err="1" smtClean="0"/>
              <a:t>teacheth</a:t>
            </a:r>
            <a:r>
              <a:rPr lang="en-US" sz="3600" i="1" dirty="0" smtClean="0"/>
              <a:t>…”</a:t>
            </a:r>
          </a:p>
          <a:p>
            <a:pPr algn="ctr"/>
            <a:endParaRPr lang="en-US" sz="3600" i="1" dirty="0"/>
          </a:p>
        </p:txBody>
      </p:sp>
      <p:pic>
        <p:nvPicPr>
          <p:cNvPr id="12290" name="Picture 2"/>
          <p:cNvPicPr>
            <a:picLocks noChangeAspect="1" noChangeArrowheads="1"/>
          </p:cNvPicPr>
          <p:nvPr/>
        </p:nvPicPr>
        <p:blipFill>
          <a:blip r:embed="rId3" cstate="print"/>
          <a:srcRect/>
          <a:stretch>
            <a:fillRect/>
          </a:stretch>
        </p:blipFill>
        <p:spPr bwMode="auto">
          <a:xfrm>
            <a:off x="5257800" y="1447800"/>
            <a:ext cx="3476752" cy="4495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600" dirty="0">
                <a:effectLst>
                  <a:glow rad="101600">
                    <a:schemeClr val="bg1">
                      <a:alpha val="60000"/>
                    </a:schemeClr>
                  </a:glow>
                </a:effectLst>
              </a:rPr>
              <a:t>If the Bible is not the Word of God then we </a:t>
            </a:r>
            <a:r>
              <a:rPr lang="en-US" sz="3600" dirty="0" smtClean="0">
                <a:effectLst>
                  <a:glow rad="101600">
                    <a:schemeClr val="bg1">
                      <a:alpha val="60000"/>
                    </a:schemeClr>
                  </a:glow>
                </a:effectLst>
              </a:rPr>
              <a:t>   cannot </a:t>
            </a:r>
            <a:r>
              <a:rPr lang="en-US" sz="3600" dirty="0">
                <a:effectLst>
                  <a:glow rad="101600">
                    <a:schemeClr val="bg1">
                      <a:alpha val="60000"/>
                    </a:schemeClr>
                  </a:glow>
                </a:effectLst>
              </a:rPr>
              <a:t>trust any of its teachings </a:t>
            </a:r>
            <a:r>
              <a:rPr lang="en-US" sz="3600" i="1" dirty="0" smtClean="0">
                <a:effectLst>
                  <a:glow rad="101600">
                    <a:schemeClr val="bg1">
                      <a:alpha val="60000"/>
                    </a:schemeClr>
                  </a:glow>
                </a:effectLst>
              </a:rPr>
              <a:t>(Doctrines</a:t>
            </a:r>
            <a:r>
              <a:rPr lang="en-US" sz="3600" i="1" dirty="0">
                <a:effectLst>
                  <a:glow rad="101600">
                    <a:schemeClr val="bg1">
                      <a:alpha val="60000"/>
                    </a:schemeClr>
                  </a:glow>
                </a:effectLst>
              </a:rPr>
              <a:t>) </a:t>
            </a:r>
          </a:p>
        </p:txBody>
      </p:sp>
      <p:sp>
        <p:nvSpPr>
          <p:cNvPr id="3" name="Content Placeholder 2"/>
          <p:cNvSpPr>
            <a:spLocks noGrp="1"/>
          </p:cNvSpPr>
          <p:nvPr>
            <p:ph idx="1"/>
          </p:nvPr>
        </p:nvSpPr>
        <p:spPr>
          <a:xfrm>
            <a:off x="0" y="1447800"/>
            <a:ext cx="9448800" cy="5410200"/>
          </a:xfrm>
        </p:spPr>
        <p:txBody>
          <a:bodyPr>
            <a:noAutofit/>
          </a:bodyPr>
          <a:lstStyle/>
          <a:p>
            <a:pPr marL="342900" lvl="1" indent="-342900">
              <a:buNone/>
            </a:pPr>
            <a:r>
              <a:rPr lang="en-US" sz="3000" i="1" dirty="0" smtClean="0">
                <a:solidFill>
                  <a:srgbClr val="FFFF00"/>
                </a:solidFill>
                <a:effectLst>
                  <a:glow rad="101600">
                    <a:schemeClr val="bg1">
                      <a:alpha val="60000"/>
                    </a:schemeClr>
                  </a:glow>
                </a:effectLst>
              </a:rPr>
              <a:t>    II Tim. 3:16 “All Scripture is given by inspiration of God and is profitable for doctrine…”</a:t>
            </a:r>
          </a:p>
          <a:p>
            <a:pPr marL="342900" lvl="1" indent="-342900">
              <a:buFont typeface="Wingdings"/>
              <a:buChar char="Ø"/>
            </a:pPr>
            <a:r>
              <a:rPr lang="en-US" sz="3000" dirty="0" smtClean="0">
                <a:effectLst>
                  <a:glow rad="101600">
                    <a:schemeClr val="bg1">
                      <a:alpha val="60000"/>
                    </a:schemeClr>
                  </a:glow>
                </a:effectLst>
              </a:rPr>
              <a:t>Reveals the revelation of God to man</a:t>
            </a:r>
          </a:p>
          <a:p>
            <a:pPr marL="342900" lvl="1" indent="-342900">
              <a:buFont typeface="Wingdings"/>
              <a:buChar char="Ø"/>
            </a:pPr>
            <a:r>
              <a:rPr lang="en-US" sz="3000" dirty="0" smtClean="0">
                <a:effectLst>
                  <a:glow rad="101600">
                    <a:schemeClr val="bg1">
                      <a:alpha val="60000"/>
                    </a:schemeClr>
                  </a:glow>
                </a:effectLst>
              </a:rPr>
              <a:t>Reveals God’s lessons for mankind/how to live life</a:t>
            </a:r>
          </a:p>
          <a:p>
            <a:pPr marL="342900" lvl="1" indent="-342900">
              <a:buFont typeface="Wingdings"/>
              <a:buChar char="Ø"/>
            </a:pPr>
            <a:r>
              <a:rPr lang="en-US" sz="3000" dirty="0" smtClean="0">
                <a:effectLst>
                  <a:glow rad="101600">
                    <a:schemeClr val="bg1">
                      <a:alpha val="60000"/>
                    </a:schemeClr>
                  </a:glow>
                </a:effectLst>
              </a:rPr>
              <a:t>Reveals God the creator of all things</a:t>
            </a:r>
          </a:p>
          <a:p>
            <a:pPr marL="342900" lvl="1" indent="-342900">
              <a:buFont typeface="Wingdings"/>
              <a:buChar char="Ø"/>
            </a:pPr>
            <a:r>
              <a:rPr lang="en-US" sz="3000" dirty="0" smtClean="0">
                <a:effectLst>
                  <a:glow rad="101600">
                    <a:schemeClr val="bg1">
                      <a:alpha val="60000"/>
                    </a:schemeClr>
                  </a:glow>
                </a:effectLst>
              </a:rPr>
              <a:t>Reveals God’s relationship to His creation</a:t>
            </a:r>
          </a:p>
          <a:p>
            <a:pPr marL="342900" lvl="1" indent="-342900">
              <a:buFont typeface="Wingdings"/>
              <a:buChar char="Ø"/>
            </a:pPr>
            <a:r>
              <a:rPr lang="en-US" sz="3000" dirty="0" smtClean="0">
                <a:effectLst>
                  <a:glow rad="101600">
                    <a:schemeClr val="bg1">
                      <a:alpha val="60000"/>
                    </a:schemeClr>
                  </a:glow>
                </a:effectLst>
              </a:rPr>
              <a:t>Reveals the character of God – Who God is</a:t>
            </a:r>
          </a:p>
          <a:p>
            <a:pPr marL="342900" lvl="1" indent="-342900">
              <a:buFont typeface="Wingdings"/>
              <a:buChar char="Ø"/>
            </a:pPr>
            <a:r>
              <a:rPr lang="en-US" sz="3000" dirty="0" smtClean="0">
                <a:effectLst>
                  <a:glow rad="101600">
                    <a:schemeClr val="bg1">
                      <a:alpha val="60000"/>
                    </a:schemeClr>
                  </a:glow>
                </a:effectLst>
              </a:rPr>
              <a:t>Reveals God’s purpose for mankind - Creation/Salvation</a:t>
            </a:r>
          </a:p>
          <a:p>
            <a:pPr marL="342900" lvl="1" indent="-342900">
              <a:buFont typeface="Wingdings"/>
              <a:buChar char="Ø"/>
            </a:pPr>
            <a:r>
              <a:rPr lang="en-US" sz="3000" dirty="0" smtClean="0">
                <a:effectLst>
                  <a:glow rad="101600">
                    <a:schemeClr val="bg1">
                      <a:alpha val="60000"/>
                    </a:schemeClr>
                  </a:glow>
                </a:effectLst>
              </a:rPr>
              <a:t>Reveals everything God wants us to know about life and eternity </a:t>
            </a:r>
          </a:p>
          <a:p>
            <a:endParaRPr lang="en-US" sz="30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400"/>
            <a:ext cx="2743200" cy="1219200"/>
          </a:xfrm>
        </p:spPr>
        <p:txBody>
          <a:bodyPr>
            <a:normAutofit/>
          </a:bodyPr>
          <a:lstStyle/>
          <a:p>
            <a:r>
              <a:rPr lang="en-US" sz="3600" dirty="0" smtClean="0"/>
              <a:t>Daniel </a:t>
            </a:r>
            <a:endParaRPr lang="en-US" sz="3600" dirty="0"/>
          </a:p>
        </p:txBody>
      </p:sp>
      <p:sp>
        <p:nvSpPr>
          <p:cNvPr id="3" name="Content Placeholder 2"/>
          <p:cNvSpPr>
            <a:spLocks noGrp="1"/>
          </p:cNvSpPr>
          <p:nvPr>
            <p:ph idx="1"/>
          </p:nvPr>
        </p:nvSpPr>
        <p:spPr>
          <a:xfrm>
            <a:off x="0" y="0"/>
            <a:ext cx="5486400" cy="6858000"/>
          </a:xfrm>
        </p:spPr>
        <p:txBody>
          <a:bodyPr>
            <a:normAutofit fontScale="92500" lnSpcReduction="10000"/>
          </a:bodyPr>
          <a:lstStyle/>
          <a:p>
            <a:pPr algn="ctr">
              <a:buNone/>
            </a:pPr>
            <a:r>
              <a:rPr lang="en-US" i="1" dirty="0" smtClean="0"/>
              <a:t>  “I Daniel was grieved in my spirit in the midst of my body, and the visions of my head troubled me. I came near unto one of them (angel) that stood by, and asked him the truth of all this. So he told me, and made me know the interpretation of the things…I was astonished at the vision, but none understood it…And I heard but I understood not: Then said I O my Lord what shall be the end of these things? And he said, go thy way Daniel for the </a:t>
            </a:r>
            <a:r>
              <a:rPr lang="en-US" i="1" u="sng" dirty="0" smtClean="0"/>
              <a:t>words</a:t>
            </a:r>
            <a:r>
              <a:rPr lang="en-US" i="1" dirty="0" smtClean="0"/>
              <a:t> are closed up and sealed till the time of the end…”</a:t>
            </a:r>
            <a:endParaRPr lang="en-US" dirty="0"/>
          </a:p>
        </p:txBody>
      </p:sp>
      <p:pic>
        <p:nvPicPr>
          <p:cNvPr id="13315" name="Picture 3" descr="C:\Users\Ptr. Daniel White\Desktop\Bible pictures\Daniel &amp; Bab Captvty\scan0027.jpg"/>
          <p:cNvPicPr>
            <a:picLocks noChangeAspect="1" noChangeArrowheads="1"/>
          </p:cNvPicPr>
          <p:nvPr/>
        </p:nvPicPr>
        <p:blipFill>
          <a:blip r:embed="rId3" cstate="print">
            <a:lum bright="-10000"/>
          </a:blip>
          <a:srcRect/>
          <a:stretch>
            <a:fillRect/>
          </a:stretch>
        </p:blipFill>
        <p:spPr bwMode="auto">
          <a:xfrm>
            <a:off x="5562600" y="1295400"/>
            <a:ext cx="3336768" cy="485833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4800600" cy="5135563"/>
          </a:xfrm>
        </p:spPr>
        <p:txBody>
          <a:bodyPr>
            <a:normAutofit fontScale="77500" lnSpcReduction="20000"/>
          </a:bodyPr>
          <a:lstStyle/>
          <a:p>
            <a:pPr>
              <a:buNone/>
            </a:pPr>
            <a:r>
              <a:rPr lang="en-US" sz="4800" dirty="0" smtClean="0"/>
              <a:t>   How could Daniel put the thoughts or concepts of God into his own words if he did not understand what he was writing? </a:t>
            </a:r>
          </a:p>
          <a:p>
            <a:pPr>
              <a:buNone/>
            </a:pPr>
            <a:endParaRPr lang="en-US" sz="4800" dirty="0" smtClean="0"/>
          </a:p>
          <a:p>
            <a:pPr>
              <a:buNone/>
            </a:pPr>
            <a:r>
              <a:rPr lang="en-US" sz="4800" dirty="0" smtClean="0"/>
              <a:t>  God had to dictate to him every word!!! </a:t>
            </a:r>
            <a:endParaRPr lang="en-US" sz="4800" dirty="0"/>
          </a:p>
        </p:txBody>
      </p:sp>
      <p:pic>
        <p:nvPicPr>
          <p:cNvPr id="14338" name="Picture 2" descr="C:\Users\Ptr. Daniel White\Desktop\Bible pictures\Daniel &amp; Bab Captvty\scan0008 (2).jpg"/>
          <p:cNvPicPr>
            <a:picLocks noChangeAspect="1" noChangeArrowheads="1"/>
          </p:cNvPicPr>
          <p:nvPr/>
        </p:nvPicPr>
        <p:blipFill>
          <a:blip r:embed="rId3" cstate="print">
            <a:lum contrast="20000"/>
          </a:blip>
          <a:srcRect/>
          <a:stretch>
            <a:fillRect/>
          </a:stretch>
        </p:blipFill>
        <p:spPr bwMode="auto">
          <a:xfrm>
            <a:off x="5105400" y="1600200"/>
            <a:ext cx="3886326" cy="2895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smtClean="0"/>
              <a:t>Jesus </a:t>
            </a:r>
            <a:r>
              <a:rPr lang="en-US" i="1" dirty="0" smtClean="0"/>
              <a:t>– “Sanctify them through thy truth: thy</a:t>
            </a:r>
            <a:r>
              <a:rPr lang="en-US" b="1" i="1" dirty="0" smtClean="0"/>
              <a:t> </a:t>
            </a:r>
            <a:r>
              <a:rPr lang="en-US" b="1" i="1" u="sng" dirty="0" smtClean="0"/>
              <a:t>word</a:t>
            </a:r>
            <a:r>
              <a:rPr lang="en-US" i="1" u="sng" dirty="0" smtClean="0"/>
              <a:t> </a:t>
            </a:r>
            <a:r>
              <a:rPr lang="en-US" i="1" dirty="0" smtClean="0"/>
              <a:t>is truth…” </a:t>
            </a:r>
            <a:endParaRPr lang="en-US" dirty="0" smtClean="0"/>
          </a:p>
          <a:p>
            <a:r>
              <a:rPr lang="en-US" dirty="0" smtClean="0"/>
              <a:t>Isaiah said – </a:t>
            </a:r>
            <a:r>
              <a:rPr lang="en-US" i="1" dirty="0" smtClean="0"/>
              <a:t>“His </a:t>
            </a:r>
            <a:r>
              <a:rPr lang="en-US" b="1" i="1" u="sng" dirty="0" smtClean="0"/>
              <a:t>word</a:t>
            </a:r>
            <a:r>
              <a:rPr lang="en-US" i="1" u="sng" dirty="0" smtClean="0"/>
              <a:t> </a:t>
            </a:r>
            <a:r>
              <a:rPr lang="en-US" i="1" dirty="0" smtClean="0"/>
              <a:t>shall not return unto Him void, but it shall accomplished that which He pleases, and it shall prosper in the thing whereto he sent it…” </a:t>
            </a:r>
            <a:endParaRPr lang="en-US" dirty="0" smtClean="0"/>
          </a:p>
          <a:p>
            <a:r>
              <a:rPr lang="en-US" dirty="0" smtClean="0"/>
              <a:t>Jeremiah said – </a:t>
            </a:r>
            <a:r>
              <a:rPr lang="en-US" i="1" dirty="0" smtClean="0"/>
              <a:t>“Is not my </a:t>
            </a:r>
            <a:r>
              <a:rPr lang="en-US" b="1" i="1" u="sng" dirty="0" smtClean="0"/>
              <a:t>word</a:t>
            </a:r>
            <a:r>
              <a:rPr lang="en-US" b="1" i="1" dirty="0" smtClean="0"/>
              <a:t> </a:t>
            </a:r>
            <a:r>
              <a:rPr lang="en-US" i="1" dirty="0" smtClean="0"/>
              <a:t>like a fire? </a:t>
            </a:r>
            <a:r>
              <a:rPr lang="en-US" i="1" dirty="0" err="1" smtClean="0"/>
              <a:t>Saith</a:t>
            </a:r>
            <a:r>
              <a:rPr lang="en-US" i="1" dirty="0" smtClean="0"/>
              <a:t> the Lord; and like a hammer that </a:t>
            </a:r>
            <a:r>
              <a:rPr lang="en-US" i="1" dirty="0" err="1" smtClean="0"/>
              <a:t>breaketh</a:t>
            </a:r>
            <a:r>
              <a:rPr lang="en-US" i="1" dirty="0" smtClean="0"/>
              <a:t> the rock in pieces…”</a:t>
            </a:r>
            <a:endParaRPr lang="en-US" dirty="0" smtClean="0"/>
          </a:p>
          <a:p>
            <a:r>
              <a:rPr lang="en-US" dirty="0" smtClean="0"/>
              <a:t>David said – </a:t>
            </a:r>
            <a:r>
              <a:rPr lang="en-US" i="1" dirty="0" smtClean="0"/>
              <a:t>“How shall a young man cleanse his way? By taking heed thereto according to thy </a:t>
            </a:r>
            <a:r>
              <a:rPr lang="en-US" b="1" i="1" u="sng" dirty="0" smtClean="0"/>
              <a:t>word</a:t>
            </a:r>
            <a:r>
              <a:rPr lang="en-US" i="1" dirty="0" smtClean="0"/>
              <a:t>…”</a:t>
            </a:r>
            <a:endParaRPr lang="en-US" dirty="0" smtClean="0"/>
          </a:p>
          <a:p>
            <a:r>
              <a:rPr lang="en-US" dirty="0" smtClean="0"/>
              <a:t>Peter said – </a:t>
            </a:r>
            <a:r>
              <a:rPr lang="en-US" i="1" dirty="0" smtClean="0"/>
              <a:t>“As new born babes, desire the sincere milk of the </a:t>
            </a:r>
            <a:r>
              <a:rPr lang="en-US" b="1" i="1" u="sng" dirty="0" smtClean="0"/>
              <a:t>word</a:t>
            </a:r>
            <a:r>
              <a:rPr lang="en-US" b="1" i="1" dirty="0" smtClean="0"/>
              <a:t> </a:t>
            </a:r>
            <a:r>
              <a:rPr lang="en-US" i="1" dirty="0" smtClean="0"/>
              <a:t>that ye may grow thereby…”</a:t>
            </a:r>
            <a:endParaRPr lang="en-US" dirty="0" smtClean="0"/>
          </a:p>
          <a:p>
            <a:r>
              <a:rPr lang="en-US" dirty="0" smtClean="0"/>
              <a:t>Hebrews says </a:t>
            </a:r>
            <a:r>
              <a:rPr lang="en-US" i="1" dirty="0" smtClean="0"/>
              <a:t>– “For the </a:t>
            </a:r>
            <a:r>
              <a:rPr lang="en-US" b="1" i="1" u="sng" dirty="0" smtClean="0"/>
              <a:t>word</a:t>
            </a:r>
            <a:r>
              <a:rPr lang="en-US" i="1" u="sng" dirty="0" smtClean="0"/>
              <a:t> </a:t>
            </a:r>
            <a:r>
              <a:rPr lang="en-US" i="1" dirty="0" smtClean="0"/>
              <a:t>of God is quick and powerful and sharper than any </a:t>
            </a:r>
            <a:r>
              <a:rPr lang="en-US" i="1" dirty="0" err="1" smtClean="0"/>
              <a:t>twoedged</a:t>
            </a:r>
            <a:r>
              <a:rPr lang="en-US" i="1" dirty="0" smtClean="0"/>
              <a:t> sword…”</a:t>
            </a:r>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1"/>
            <a:ext cx="9144000" cy="1905000"/>
          </a:xfrm>
        </p:spPr>
        <p:txBody>
          <a:bodyPr>
            <a:normAutofit/>
          </a:bodyPr>
          <a:lstStyle/>
          <a:p>
            <a:pPr algn="ctr">
              <a:buNone/>
            </a:pPr>
            <a:r>
              <a:rPr lang="en-US" sz="4000" b="1" i="1" dirty="0" smtClean="0"/>
              <a:t>“All (plenary) Scripture (verbal) is given by inspiration of God…”</a:t>
            </a:r>
            <a:endParaRPr lang="en-US" sz="4000" dirty="0"/>
          </a:p>
        </p:txBody>
      </p:sp>
      <p:pic>
        <p:nvPicPr>
          <p:cNvPr id="15363" name="Picture 3"/>
          <p:cNvPicPr>
            <a:picLocks noChangeAspect="1" noChangeArrowheads="1"/>
          </p:cNvPicPr>
          <p:nvPr/>
        </p:nvPicPr>
        <p:blipFill>
          <a:blip r:embed="rId3" cstate="print"/>
          <a:srcRect/>
          <a:stretch>
            <a:fillRect/>
          </a:stretch>
        </p:blipFill>
        <p:spPr bwMode="auto">
          <a:xfrm>
            <a:off x="1981200" y="1981200"/>
            <a:ext cx="4988668" cy="455130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Is inspiration still going on today? </a:t>
            </a:r>
            <a:endParaRPr lang="en-US" dirty="0"/>
          </a:p>
        </p:txBody>
      </p:sp>
      <p:sp>
        <p:nvSpPr>
          <p:cNvPr id="3" name="Content Placeholder 2"/>
          <p:cNvSpPr>
            <a:spLocks noGrp="1"/>
          </p:cNvSpPr>
          <p:nvPr>
            <p:ph idx="1"/>
          </p:nvPr>
        </p:nvSpPr>
        <p:spPr>
          <a:xfrm>
            <a:off x="0" y="1600200"/>
            <a:ext cx="9144000" cy="5257800"/>
          </a:xfrm>
        </p:spPr>
        <p:txBody>
          <a:bodyPr>
            <a:normAutofit/>
          </a:bodyPr>
          <a:lstStyle/>
          <a:p>
            <a:pPr algn="ctr">
              <a:buNone/>
            </a:pPr>
            <a:r>
              <a:rPr lang="en-US" sz="3600" i="1" dirty="0" smtClean="0"/>
              <a:t>   “Thou </a:t>
            </a:r>
            <a:r>
              <a:rPr lang="en-US" sz="3600" i="1" dirty="0" err="1" smtClean="0"/>
              <a:t>shalt</a:t>
            </a:r>
            <a:r>
              <a:rPr lang="en-US" sz="3600" i="1" dirty="0" smtClean="0"/>
              <a:t> not add thereto nor diminish from it…add thou not unto his words…if any man shall add unto these things, God shall add unto him the plagues that are written in this book. And if any man shall </a:t>
            </a:r>
            <a:r>
              <a:rPr lang="en-US" sz="3600" i="1" dirty="0" err="1" smtClean="0"/>
              <a:t>tak</a:t>
            </a:r>
            <a:r>
              <a:rPr lang="en-US" sz="3600" i="1" dirty="0" smtClean="0"/>
              <a:t> away from the words of the book of this prophecy, God shall take away his part out of the book of life and out of the holy city from the things which are written in this book…”</a:t>
            </a:r>
            <a:endParaRPr lang="en-US" sz="3600" dirty="0" smtClean="0"/>
          </a:p>
          <a:p>
            <a:pPr algn="ct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dirty="0" smtClean="0"/>
              <a:t>Liberals – take away from the Word of God</a:t>
            </a:r>
          </a:p>
          <a:p>
            <a:r>
              <a:rPr lang="en-US" sz="3600" dirty="0" smtClean="0"/>
              <a:t>Legalist – add to the Word of God</a:t>
            </a:r>
          </a:p>
          <a:p>
            <a:r>
              <a:rPr lang="en-US" sz="3600" dirty="0" smtClean="0"/>
              <a:t>Literalist – accept the Word of God</a:t>
            </a:r>
          </a:p>
          <a:p>
            <a:r>
              <a:rPr lang="en-US" sz="3600" dirty="0" smtClean="0"/>
              <a:t>Satan’s attack has always been </a:t>
            </a:r>
            <a:r>
              <a:rPr lang="en-US" sz="3600" smtClean="0"/>
              <a:t>and </a:t>
            </a:r>
            <a:r>
              <a:rPr lang="en-US" sz="3600" smtClean="0"/>
              <a:t>always will </a:t>
            </a:r>
            <a:r>
              <a:rPr lang="en-US" sz="3600" dirty="0" smtClean="0"/>
              <a:t>be </a:t>
            </a:r>
            <a:r>
              <a:rPr lang="en-US" sz="3600" dirty="0" smtClean="0"/>
              <a:t>against the Word of God. He wants us to believe that we do not possess the very words of God  – </a:t>
            </a:r>
            <a:r>
              <a:rPr lang="en-US" sz="3600" i="1" dirty="0" smtClean="0"/>
              <a:t>“Yea hath God said…ye shall not surely die…”</a:t>
            </a:r>
          </a:p>
          <a:p>
            <a:r>
              <a:rPr lang="en-US" sz="3600" dirty="0" smtClean="0"/>
              <a:t>We have the Word of God – </a:t>
            </a:r>
            <a:r>
              <a:rPr lang="en-US" sz="3600" i="1" dirty="0" smtClean="0"/>
              <a:t>“More sure word of prophecy” (Read II Peter 1:16-21)</a:t>
            </a:r>
            <a:endParaRPr lang="en-US" sz="3600" dirty="0" smtClean="0"/>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r>
              <a:rPr lang="en-US" sz="3600" b="1" i="1" dirty="0" smtClean="0"/>
              <a:t>God has promised to </a:t>
            </a:r>
            <a:r>
              <a:rPr lang="en-US" sz="3600" b="1" i="1" smtClean="0"/>
              <a:t>preserve </a:t>
            </a:r>
            <a:br>
              <a:rPr lang="en-US" sz="3600" b="1" i="1" smtClean="0"/>
            </a:br>
            <a:r>
              <a:rPr lang="en-US" sz="3600" b="1" i="1" smtClean="0"/>
              <a:t>His </a:t>
            </a:r>
            <a:r>
              <a:rPr lang="en-US" sz="3600" b="1" i="1" dirty="0" smtClean="0"/>
              <a:t>word for all generations?</a:t>
            </a:r>
            <a:r>
              <a:rPr lang="en-US" sz="3600" dirty="0" smtClean="0"/>
              <a:t/>
            </a:r>
            <a:br>
              <a:rPr lang="en-US" sz="3600" dirty="0" smtClean="0"/>
            </a:br>
            <a:endParaRPr lang="en-US" sz="3600" dirty="0"/>
          </a:p>
        </p:txBody>
      </p:sp>
      <p:sp>
        <p:nvSpPr>
          <p:cNvPr id="3" name="Content Placeholder 2"/>
          <p:cNvSpPr>
            <a:spLocks noGrp="1"/>
          </p:cNvSpPr>
          <p:nvPr>
            <p:ph idx="1"/>
          </p:nvPr>
        </p:nvSpPr>
        <p:spPr>
          <a:xfrm>
            <a:off x="0" y="1447800"/>
            <a:ext cx="9144000" cy="5410200"/>
          </a:xfrm>
        </p:spPr>
        <p:txBody>
          <a:bodyPr>
            <a:normAutofit fontScale="92500" lnSpcReduction="10000"/>
          </a:bodyPr>
          <a:lstStyle/>
          <a:p>
            <a:pPr lvl="0"/>
            <a:r>
              <a:rPr lang="en-US" dirty="0" smtClean="0"/>
              <a:t>What does the Bible say about preservation – </a:t>
            </a:r>
            <a:r>
              <a:rPr lang="en-US" i="1" dirty="0" smtClean="0"/>
              <a:t>Ps. 12:6-7; 33:11; 100:5; 119:89;  Isa. 40:8 I Peter 1:25</a:t>
            </a:r>
            <a:endParaRPr lang="en-US" dirty="0" smtClean="0"/>
          </a:p>
          <a:p>
            <a:r>
              <a:rPr lang="en-US" i="1" dirty="0" smtClean="0"/>
              <a:t>“The words of the Lord are pure words: as silver tried in a furnace of earth, purified seven times. Thou </a:t>
            </a:r>
            <a:r>
              <a:rPr lang="en-US" i="1" dirty="0" err="1" smtClean="0"/>
              <a:t>shalt</a:t>
            </a:r>
            <a:r>
              <a:rPr lang="en-US" i="1" dirty="0" smtClean="0"/>
              <a:t> keep them, O Lord, thou </a:t>
            </a:r>
            <a:r>
              <a:rPr lang="en-US" i="1" dirty="0" err="1" smtClean="0"/>
              <a:t>shalt</a:t>
            </a:r>
            <a:r>
              <a:rPr lang="en-US" i="1" dirty="0" smtClean="0"/>
              <a:t> preserve them from this generation forever…The counsel of the Lord </a:t>
            </a:r>
            <a:r>
              <a:rPr lang="en-US" i="1" dirty="0" err="1" smtClean="0"/>
              <a:t>standeth</a:t>
            </a:r>
            <a:r>
              <a:rPr lang="en-US" i="1" dirty="0" smtClean="0"/>
              <a:t> forever, the thoughts of his heart to all generations…His truth </a:t>
            </a:r>
            <a:r>
              <a:rPr lang="en-US" i="1" dirty="0" err="1" smtClean="0"/>
              <a:t>endureth</a:t>
            </a:r>
            <a:r>
              <a:rPr lang="en-US" i="1" dirty="0" smtClean="0"/>
              <a:t> to all generations…forever, O Lord, thy word is settled in heaven, thy faithfulness is unto all generations…The grass </a:t>
            </a:r>
            <a:r>
              <a:rPr lang="en-US" i="1" dirty="0" err="1" smtClean="0"/>
              <a:t>withereth</a:t>
            </a:r>
            <a:r>
              <a:rPr lang="en-US" i="1" dirty="0" smtClean="0"/>
              <a:t>, the flower </a:t>
            </a:r>
            <a:r>
              <a:rPr lang="en-US" i="1" dirty="0" err="1" smtClean="0"/>
              <a:t>fadeth</a:t>
            </a:r>
            <a:r>
              <a:rPr lang="en-US" i="1" dirty="0" smtClean="0"/>
              <a:t>, but the word of our God shall stand forever…but the word of the Lord </a:t>
            </a:r>
            <a:r>
              <a:rPr lang="en-US" i="1" dirty="0" err="1" smtClean="0"/>
              <a:t>endureth</a:t>
            </a:r>
            <a:r>
              <a:rPr lang="en-US" i="1" dirty="0" smtClean="0"/>
              <a:t> forever…”</a:t>
            </a:r>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t>What did Jesus say about inspiration – </a:t>
            </a:r>
            <a:r>
              <a:rPr lang="en-US" sz="3600" i="1" dirty="0" smtClean="0"/>
              <a:t>John 17:17 ; John 5:46-47; Luke 16:31; Matt. 4:4</a:t>
            </a:r>
            <a:endParaRPr lang="en-US" sz="3600" dirty="0" smtClean="0"/>
          </a:p>
          <a:p>
            <a:r>
              <a:rPr lang="en-US" sz="3600" i="1" dirty="0" smtClean="0"/>
              <a:t>“Thy word is truth…For had ye believed Moses ye would have believed me: for he wrote of me. But if ye believe not his writings, how shall ye believe my words…And he said unto him, if they hear not Moses and the prophets, neither will they be persuaded, though one rose from the dead…Man shall not live by bread alone, but by every word that </a:t>
            </a:r>
            <a:r>
              <a:rPr lang="en-US" sz="3600" i="1" dirty="0" err="1" smtClean="0"/>
              <a:t>proceedeth</a:t>
            </a:r>
            <a:r>
              <a:rPr lang="en-US" sz="3600" i="1" dirty="0" smtClean="0"/>
              <a:t> out of the mouth of God.”</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495800" cy="6629400"/>
          </a:xfrm>
        </p:spPr>
        <p:txBody>
          <a:bodyPr>
            <a:normAutofit/>
          </a:bodyPr>
          <a:lstStyle/>
          <a:p>
            <a:r>
              <a:rPr lang="en-US" dirty="0" smtClean="0"/>
              <a:t>Over and over again in the teaching and preaching ministry of the Lord Jesus he quoted from the Old Testament Scriptures – </a:t>
            </a:r>
            <a:r>
              <a:rPr lang="en-US" i="1" dirty="0" smtClean="0">
                <a:solidFill>
                  <a:srgbClr val="FFFF00"/>
                </a:solidFill>
              </a:rPr>
              <a:t>“It is written”</a:t>
            </a:r>
            <a:r>
              <a:rPr lang="en-US" dirty="0" smtClean="0">
                <a:solidFill>
                  <a:srgbClr val="FFFF00"/>
                </a:solidFill>
              </a:rPr>
              <a:t> </a:t>
            </a:r>
          </a:p>
          <a:p>
            <a:r>
              <a:rPr lang="en-US" dirty="0" smtClean="0"/>
              <a:t>35 direct Old Testament references quoted by Christ in his teaching and preaching.</a:t>
            </a:r>
            <a:endParaRPr lang="en-US" dirty="0"/>
          </a:p>
        </p:txBody>
      </p:sp>
      <p:pic>
        <p:nvPicPr>
          <p:cNvPr id="16387" name="Picture 3"/>
          <p:cNvPicPr>
            <a:picLocks noChangeAspect="1" noChangeArrowheads="1"/>
          </p:cNvPicPr>
          <p:nvPr/>
        </p:nvPicPr>
        <p:blipFill>
          <a:blip r:embed="rId3" cstate="print">
            <a:lum contrast="10000"/>
          </a:blip>
          <a:srcRect/>
          <a:stretch>
            <a:fillRect/>
          </a:stretch>
        </p:blipFill>
        <p:spPr bwMode="auto">
          <a:xfrm>
            <a:off x="4724400" y="762000"/>
            <a:ext cx="4236450" cy="4800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4800600" cy="6705600"/>
          </a:xfrm>
        </p:spPr>
        <p:txBody>
          <a:bodyPr>
            <a:normAutofit lnSpcReduction="10000"/>
          </a:bodyPr>
          <a:lstStyle/>
          <a:p>
            <a:r>
              <a:rPr lang="en-US" dirty="0" smtClean="0"/>
              <a:t>Not only did Jesus quote the Old Testament Scriptures he often referred to the stories of the Old Testament as actual events that happened – </a:t>
            </a:r>
          </a:p>
          <a:p>
            <a:r>
              <a:rPr lang="en-US" i="1" dirty="0" smtClean="0"/>
              <a:t>Creation, marriage, flood, destruction of Sodom, Lots wife, Jonah, repentance of the city of Nineveh, healing of </a:t>
            </a:r>
            <a:r>
              <a:rPr lang="en-US" i="1" dirty="0" err="1" smtClean="0"/>
              <a:t>Naaman’s</a:t>
            </a:r>
            <a:r>
              <a:rPr lang="en-US" i="1" dirty="0" smtClean="0"/>
              <a:t> leprosy, the brazen serpent etc.</a:t>
            </a:r>
            <a:endParaRPr lang="en-US" dirty="0" smtClean="0"/>
          </a:p>
          <a:p>
            <a:endParaRPr lang="en-US" dirty="0"/>
          </a:p>
        </p:txBody>
      </p:sp>
      <p:pic>
        <p:nvPicPr>
          <p:cNvPr id="17410" name="Picture 2"/>
          <p:cNvPicPr>
            <a:picLocks noChangeAspect="1" noChangeArrowheads="1"/>
          </p:cNvPicPr>
          <p:nvPr/>
        </p:nvPicPr>
        <p:blipFill>
          <a:blip r:embed="rId3" cstate="print"/>
          <a:srcRect/>
          <a:stretch>
            <a:fillRect/>
          </a:stretch>
        </p:blipFill>
        <p:spPr bwMode="auto">
          <a:xfrm>
            <a:off x="5029200" y="609600"/>
            <a:ext cx="3560135" cy="5334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99060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800600" y="0"/>
            <a:ext cx="4343400" cy="6858000"/>
          </a:xfrm>
        </p:spPr>
        <p:txBody>
          <a:bodyPr>
            <a:noAutofit/>
          </a:bodyPr>
          <a:lstStyle/>
          <a:p>
            <a:pPr algn="ctr">
              <a:buNone/>
            </a:pPr>
            <a:r>
              <a:rPr lang="en-US" sz="3600" i="1" dirty="0" smtClean="0"/>
              <a:t>   “Study to show thyself approved unto God…Meditate upon these things…give attendance to reading, to exhortation, to doctrine…take heed unto thyself and unto the doctrine…”</a:t>
            </a:r>
            <a:endParaRPr lang="en-US" sz="3600" dirty="0"/>
          </a:p>
        </p:txBody>
      </p:sp>
      <p:pic>
        <p:nvPicPr>
          <p:cNvPr id="1026" name="Picture 2" descr="c:\Users\Ptr. Daniel White\Desktop\Bible pictures\Bible pictures New Testament\55 2 Timothy\55004007 ELL - 2 Timothy 4 7 - I have fought the good fight.jpg"/>
          <p:cNvPicPr>
            <a:picLocks noChangeAspect="1" noChangeArrowheads="1"/>
          </p:cNvPicPr>
          <p:nvPr/>
        </p:nvPicPr>
        <p:blipFill>
          <a:blip r:embed="rId3" cstate="print"/>
          <a:srcRect/>
          <a:stretch>
            <a:fillRect/>
          </a:stretch>
        </p:blipFill>
        <p:spPr bwMode="auto">
          <a:xfrm>
            <a:off x="0" y="152400"/>
            <a:ext cx="5105400" cy="656155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67400" cy="2133600"/>
          </a:xfrm>
        </p:spPr>
        <p:txBody>
          <a:bodyPr>
            <a:normAutofit/>
          </a:bodyPr>
          <a:lstStyle/>
          <a:p>
            <a:r>
              <a:rPr lang="en-US" dirty="0" smtClean="0"/>
              <a:t>What did Jesus say about preservation? </a:t>
            </a:r>
            <a:endParaRPr lang="en-US" dirty="0"/>
          </a:p>
        </p:txBody>
      </p:sp>
      <p:sp>
        <p:nvSpPr>
          <p:cNvPr id="3" name="Content Placeholder 2"/>
          <p:cNvSpPr>
            <a:spLocks noGrp="1"/>
          </p:cNvSpPr>
          <p:nvPr>
            <p:ph idx="1"/>
          </p:nvPr>
        </p:nvSpPr>
        <p:spPr>
          <a:xfrm>
            <a:off x="0" y="1828800"/>
            <a:ext cx="9144000" cy="5029200"/>
          </a:xfrm>
        </p:spPr>
        <p:txBody>
          <a:bodyPr>
            <a:normAutofit/>
          </a:bodyPr>
          <a:lstStyle/>
          <a:p>
            <a:pPr lvl="0">
              <a:buNone/>
            </a:pPr>
            <a:r>
              <a:rPr lang="en-US" dirty="0" smtClean="0"/>
              <a:t> </a:t>
            </a:r>
          </a:p>
          <a:p>
            <a:pPr lvl="0"/>
            <a:r>
              <a:rPr lang="en-US" i="1" dirty="0" smtClean="0"/>
              <a:t>Matt. 4:4; 5:18, 24:35; Luke 16:17; John 10:35  </a:t>
            </a:r>
            <a:endParaRPr lang="en-US" dirty="0" smtClean="0"/>
          </a:p>
          <a:p>
            <a:r>
              <a:rPr lang="en-US" i="1" dirty="0" smtClean="0"/>
              <a:t>“For verily I say unto you. Till heaven and earth pass, one jot or one </a:t>
            </a:r>
            <a:r>
              <a:rPr lang="en-US" i="1" dirty="0" err="1" smtClean="0"/>
              <a:t>tittle</a:t>
            </a:r>
            <a:r>
              <a:rPr lang="en-US" i="1" dirty="0" smtClean="0"/>
              <a:t> shall in no wise pass from the law, till all be fulfilled…Heaven and earth shall pass away but my words shall not pass away…It is easier for heaven and earth to pass, than one </a:t>
            </a:r>
            <a:r>
              <a:rPr lang="en-US" i="1" dirty="0" err="1" smtClean="0"/>
              <a:t>tittle</a:t>
            </a:r>
            <a:r>
              <a:rPr lang="en-US" i="1" dirty="0" smtClean="0"/>
              <a:t> of the law to fail...The scriptures cannot be broken…”</a:t>
            </a:r>
            <a:endParaRPr lang="en-US" dirty="0" smtClean="0"/>
          </a:p>
          <a:p>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6019800" y="152400"/>
            <a:ext cx="2725727" cy="1981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a:bodyPr>
          <a:lstStyle/>
          <a:p>
            <a:r>
              <a:rPr lang="en-US" dirty="0" smtClean="0"/>
              <a:t>In What Version Has </a:t>
            </a:r>
            <a:br>
              <a:rPr lang="en-US" dirty="0" smtClean="0"/>
            </a:br>
            <a:r>
              <a:rPr lang="en-US" dirty="0" smtClean="0"/>
              <a:t>God Preserved His Word?</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5029200" y="2057400"/>
            <a:ext cx="3457040" cy="2296094"/>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85800" y="4419600"/>
            <a:ext cx="3429000" cy="228600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4343400" y="4724400"/>
            <a:ext cx="3195484" cy="19050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1295400" y="1752600"/>
            <a:ext cx="3048000" cy="2286000"/>
          </a:xfrm>
          <a:prstGeom prst="rect">
            <a:avLst/>
          </a:prstGeom>
          <a:noFill/>
          <a:ln w="9525">
            <a:noFill/>
            <a:miter lim="800000"/>
            <a:headEnd/>
            <a:tailEnd/>
          </a:ln>
        </p:spPr>
      </p:pic>
      <p:sp>
        <p:nvSpPr>
          <p:cNvPr id="19463" name="Rectangle 7"/>
          <p:cNvSpPr>
            <a:spLocks noChangeArrowheads="1"/>
          </p:cNvSpPr>
          <p:nvPr/>
        </p:nvSpPr>
        <p:spPr bwMode="auto">
          <a:xfrm>
            <a:off x="304800" y="3147861"/>
            <a:ext cx="8534400" cy="830997"/>
          </a:xfrm>
          <a:prstGeom prst="rect">
            <a:avLst/>
          </a:prstGeom>
          <a:solidFill>
            <a:schemeClr val="accent6">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bg1"/>
                </a:solidFill>
                <a:effectLst>
                  <a:glow rad="101600">
                    <a:schemeClr val="accent6">
                      <a:satMod val="175000"/>
                      <a:alpha val="40000"/>
                    </a:schemeClr>
                  </a:glow>
                </a:effectLst>
                <a:latin typeface="+mj-lt"/>
                <a:ea typeface="Times New Roman" pitchFamily="18" charset="0"/>
                <a:cs typeface="Arial" pitchFamily="34" charset="0"/>
              </a:rPr>
              <a:t>450 Versions of the English Bible</a:t>
            </a:r>
            <a:endParaRPr kumimoji="0" lang="en-US" sz="4800" b="1" i="0" u="none" strike="noStrike" cap="none" normalizeH="0" baseline="0" dirty="0" smtClean="0">
              <a:ln>
                <a:noFill/>
              </a:ln>
              <a:solidFill>
                <a:schemeClr val="bg1"/>
              </a:solidFill>
              <a:effectLst>
                <a:glow rad="101600">
                  <a:schemeClr val="accent6">
                    <a:satMod val="175000"/>
                    <a:alpha val="40000"/>
                  </a:schemeClr>
                </a:glow>
              </a:effectLst>
              <a:latin typeface="+mj-lt"/>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99822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04800" y="274638"/>
            <a:ext cx="3810000" cy="6583362"/>
          </a:xfrm>
        </p:spPr>
        <p:txBody>
          <a:bodyPr/>
          <a:lstStyle/>
          <a:p>
            <a:r>
              <a:rPr lang="en-US" i="1" dirty="0" smtClean="0"/>
              <a:t>“Thy words were found, and I did eat them; and thy word was unto me the joy and rejoicing of mine heart…”</a:t>
            </a:r>
            <a:endParaRPr lang="en-US" dirty="0"/>
          </a:p>
        </p:txBody>
      </p:sp>
      <p:pic>
        <p:nvPicPr>
          <p:cNvPr id="2051" name="Picture 3" descr="c:\Users\Ptr. Daniel White\Desktop\Bible pictures\Bible pictures Old Testament\Jeremiah\Barak Writes Jer Words 1153-90-Vol 7.jpg"/>
          <p:cNvPicPr>
            <a:picLocks noChangeAspect="1" noChangeArrowheads="1"/>
          </p:cNvPicPr>
          <p:nvPr/>
        </p:nvPicPr>
        <p:blipFill>
          <a:blip r:embed="rId3" cstate="print"/>
          <a:srcRect/>
          <a:stretch>
            <a:fillRect/>
          </a:stretch>
        </p:blipFill>
        <p:spPr bwMode="auto">
          <a:xfrm>
            <a:off x="4636008" y="228600"/>
            <a:ext cx="4507992" cy="6629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6324600" cy="1417638"/>
          </a:xfrm>
        </p:spPr>
        <p:txBody>
          <a:bodyPr>
            <a:normAutofit fontScale="90000"/>
          </a:bodyPr>
          <a:lstStyle/>
          <a:p>
            <a:r>
              <a:rPr lang="en-US" dirty="0" smtClean="0">
                <a:effectLst>
                  <a:glow rad="101600">
                    <a:schemeClr val="bg1">
                      <a:alpha val="60000"/>
                    </a:schemeClr>
                  </a:glow>
                </a:effectLst>
              </a:rPr>
              <a:t>God’s Commandments </a:t>
            </a:r>
            <a:br>
              <a:rPr lang="en-US" dirty="0" smtClean="0">
                <a:effectLst>
                  <a:glow rad="101600">
                    <a:schemeClr val="bg1">
                      <a:alpha val="60000"/>
                    </a:schemeClr>
                  </a:glow>
                </a:effectLst>
              </a:rPr>
            </a:br>
            <a:r>
              <a:rPr lang="en-US" dirty="0" smtClean="0">
                <a:effectLst>
                  <a:glow rad="101600">
                    <a:schemeClr val="bg1">
                      <a:alpha val="60000"/>
                    </a:schemeClr>
                  </a:glow>
                </a:effectLst>
              </a:rPr>
              <a:t>Concerning His Word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524000"/>
            <a:ext cx="6553200" cy="5334000"/>
          </a:xfrm>
        </p:spPr>
        <p:txBody>
          <a:bodyPr>
            <a:noAutofit/>
          </a:bodyPr>
          <a:lstStyle/>
          <a:p>
            <a:r>
              <a:rPr lang="en-US" sz="3300" dirty="0" smtClean="0">
                <a:effectLst>
                  <a:glow rad="101600">
                    <a:schemeClr val="bg1">
                      <a:alpha val="60000"/>
                    </a:schemeClr>
                  </a:glow>
                </a:effectLst>
              </a:rPr>
              <a:t>Read it  - </a:t>
            </a:r>
            <a:r>
              <a:rPr lang="en-US" sz="3300" i="1" dirty="0" smtClean="0">
                <a:effectLst>
                  <a:glow rad="101600">
                    <a:schemeClr val="bg1">
                      <a:alpha val="60000"/>
                    </a:schemeClr>
                  </a:glow>
                </a:effectLst>
              </a:rPr>
              <a:t>Neh. 8:8</a:t>
            </a:r>
          </a:p>
          <a:p>
            <a:r>
              <a:rPr lang="en-US" sz="3300" dirty="0" smtClean="0">
                <a:effectLst>
                  <a:glow rad="101600">
                    <a:schemeClr val="bg1">
                      <a:alpha val="60000"/>
                    </a:schemeClr>
                  </a:glow>
                </a:effectLst>
              </a:rPr>
              <a:t>Study it – </a:t>
            </a:r>
            <a:r>
              <a:rPr lang="en-US" sz="3300" i="1" dirty="0" smtClean="0">
                <a:effectLst>
                  <a:glow rad="101600">
                    <a:schemeClr val="bg1">
                      <a:alpha val="60000"/>
                    </a:schemeClr>
                  </a:glow>
                </a:effectLst>
              </a:rPr>
              <a:t>II Tim. 2:15</a:t>
            </a:r>
          </a:p>
          <a:p>
            <a:r>
              <a:rPr lang="en-US" sz="3300" dirty="0" smtClean="0">
                <a:effectLst>
                  <a:glow rad="101600">
                    <a:schemeClr val="bg1">
                      <a:alpha val="60000"/>
                    </a:schemeClr>
                  </a:glow>
                </a:effectLst>
              </a:rPr>
              <a:t>Memorize it – </a:t>
            </a:r>
            <a:r>
              <a:rPr lang="en-US" sz="3300" i="1" dirty="0" smtClean="0">
                <a:effectLst>
                  <a:glow rad="101600">
                    <a:schemeClr val="bg1">
                      <a:alpha val="60000"/>
                    </a:schemeClr>
                  </a:glow>
                </a:effectLst>
              </a:rPr>
              <a:t>Jer. 15:16</a:t>
            </a:r>
          </a:p>
          <a:p>
            <a:r>
              <a:rPr lang="en-US" sz="3300" dirty="0" smtClean="0">
                <a:effectLst>
                  <a:glow rad="101600">
                    <a:schemeClr val="bg1">
                      <a:alpha val="60000"/>
                    </a:schemeClr>
                  </a:glow>
                </a:effectLst>
              </a:rPr>
              <a:t>Hide it in our hearts - </a:t>
            </a:r>
            <a:r>
              <a:rPr lang="en-US" sz="3300" i="1" dirty="0" smtClean="0">
                <a:effectLst>
                  <a:glow rad="101600">
                    <a:schemeClr val="bg1">
                      <a:alpha val="60000"/>
                    </a:schemeClr>
                  </a:glow>
                </a:effectLst>
              </a:rPr>
              <a:t>Psalm 119:11</a:t>
            </a:r>
          </a:p>
          <a:p>
            <a:r>
              <a:rPr lang="en-US" sz="3300" dirty="0" smtClean="0">
                <a:effectLst>
                  <a:glow rad="101600">
                    <a:schemeClr val="bg1">
                      <a:alpha val="60000"/>
                    </a:schemeClr>
                  </a:glow>
                </a:effectLst>
              </a:rPr>
              <a:t>Meditate upon it – </a:t>
            </a:r>
            <a:r>
              <a:rPr lang="en-US" sz="3300" i="1" dirty="0" smtClean="0">
                <a:effectLst>
                  <a:glow rad="101600">
                    <a:schemeClr val="bg1">
                      <a:alpha val="60000"/>
                    </a:schemeClr>
                  </a:glow>
                </a:effectLst>
              </a:rPr>
              <a:t>Josh. 1:8</a:t>
            </a:r>
          </a:p>
          <a:p>
            <a:r>
              <a:rPr lang="en-US" sz="3300" dirty="0" smtClean="0">
                <a:effectLst>
                  <a:glow rad="101600">
                    <a:schemeClr val="bg1">
                      <a:alpha val="60000"/>
                    </a:schemeClr>
                  </a:glow>
                </a:effectLst>
              </a:rPr>
              <a:t>Believe it – </a:t>
            </a:r>
            <a:r>
              <a:rPr lang="en-US" sz="3300" i="1" dirty="0" smtClean="0">
                <a:effectLst>
                  <a:glow rad="101600">
                    <a:schemeClr val="bg1">
                      <a:alpha val="60000"/>
                    </a:schemeClr>
                  </a:glow>
                </a:effectLst>
              </a:rPr>
              <a:t>John 5:47</a:t>
            </a:r>
          </a:p>
          <a:p>
            <a:r>
              <a:rPr lang="en-US" sz="3300" dirty="0" smtClean="0">
                <a:effectLst>
                  <a:glow rad="101600">
                    <a:schemeClr val="bg1">
                      <a:alpha val="60000"/>
                    </a:schemeClr>
                  </a:glow>
                </a:effectLst>
              </a:rPr>
              <a:t>Obey it teachings – </a:t>
            </a:r>
            <a:r>
              <a:rPr lang="en-US" sz="3300" i="1" dirty="0" smtClean="0">
                <a:effectLst>
                  <a:glow rad="101600">
                    <a:schemeClr val="bg1">
                      <a:alpha val="60000"/>
                    </a:schemeClr>
                  </a:glow>
                </a:effectLst>
              </a:rPr>
              <a:t>I Sam. 12:15</a:t>
            </a:r>
          </a:p>
          <a:p>
            <a:r>
              <a:rPr lang="en-US" sz="3300" dirty="0" smtClean="0">
                <a:effectLst>
                  <a:glow rad="101600">
                    <a:schemeClr val="bg1">
                      <a:alpha val="60000"/>
                    </a:schemeClr>
                  </a:glow>
                </a:effectLst>
              </a:rPr>
              <a:t>Preach it – </a:t>
            </a:r>
            <a:r>
              <a:rPr lang="en-US" sz="3300" i="1" dirty="0" smtClean="0">
                <a:effectLst>
                  <a:glow rad="101600">
                    <a:schemeClr val="bg1">
                      <a:alpha val="60000"/>
                    </a:schemeClr>
                  </a:glow>
                </a:effectLst>
              </a:rPr>
              <a:t>II Tim. 4:2</a:t>
            </a:r>
          </a:p>
          <a:p>
            <a:r>
              <a:rPr lang="en-US" sz="3300" dirty="0" smtClean="0">
                <a:effectLst>
                  <a:glow rad="101600">
                    <a:schemeClr val="bg1">
                      <a:alpha val="60000"/>
                    </a:schemeClr>
                  </a:glow>
                </a:effectLst>
              </a:rPr>
              <a:t>Proclaim it to others – </a:t>
            </a:r>
            <a:r>
              <a:rPr lang="en-US" sz="3300" i="1" dirty="0" smtClean="0">
                <a:effectLst>
                  <a:glow rad="101600">
                    <a:schemeClr val="bg1">
                      <a:alpha val="60000"/>
                    </a:schemeClr>
                  </a:glow>
                </a:effectLst>
              </a:rPr>
              <a:t>Jer. 11:6</a:t>
            </a:r>
          </a:p>
        </p:txBody>
      </p:sp>
      <p:pic>
        <p:nvPicPr>
          <p:cNvPr id="3074" name="Picture 2"/>
          <p:cNvPicPr>
            <a:picLocks noChangeAspect="1" noChangeArrowheads="1"/>
          </p:cNvPicPr>
          <p:nvPr/>
        </p:nvPicPr>
        <p:blipFill>
          <a:blip r:embed="rId3" cstate="print"/>
          <a:srcRect/>
          <a:stretch>
            <a:fillRect/>
          </a:stretch>
        </p:blipFill>
        <p:spPr bwMode="auto">
          <a:xfrm>
            <a:off x="6096000" y="4419600"/>
            <a:ext cx="2739142" cy="20574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715000" y="304800"/>
            <a:ext cx="3048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248400" cy="1295400"/>
          </a:xfrm>
        </p:spPr>
        <p:txBody>
          <a:bodyPr>
            <a:normAutofit fontScale="90000"/>
          </a:bodyPr>
          <a:lstStyle/>
          <a:p>
            <a:r>
              <a:rPr lang="en-US" dirty="0" smtClean="0">
                <a:effectLst>
                  <a:glow rad="101600">
                    <a:schemeClr val="bg1">
                      <a:alpha val="60000"/>
                    </a:schemeClr>
                  </a:glow>
                </a:effectLst>
              </a:rPr>
              <a:t>Overview of Bible Doctrines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066800"/>
            <a:ext cx="9144000" cy="5791200"/>
          </a:xfrm>
        </p:spPr>
        <p:txBody>
          <a:bodyPr>
            <a:noAutofit/>
          </a:bodyPr>
          <a:lstStyle/>
          <a:p>
            <a:pPr lvl="0"/>
            <a:r>
              <a:rPr lang="en-US" dirty="0" smtClean="0">
                <a:effectLst>
                  <a:glow rad="101600">
                    <a:schemeClr val="bg1">
                      <a:alpha val="60000"/>
                    </a:schemeClr>
                  </a:glow>
                </a:effectLst>
              </a:rPr>
              <a:t>Doctrine of Scripture (</a:t>
            </a:r>
            <a:r>
              <a:rPr lang="en-US" dirty="0" err="1" smtClean="0">
                <a:effectLst>
                  <a:glow rad="101600">
                    <a:schemeClr val="bg1">
                      <a:alpha val="60000"/>
                    </a:schemeClr>
                  </a:glow>
                </a:effectLst>
              </a:rPr>
              <a:t>Bibliology</a:t>
            </a:r>
            <a:r>
              <a:rPr lang="en-US" dirty="0" smtClean="0">
                <a:effectLst>
                  <a:glow rad="101600">
                    <a:schemeClr val="bg1">
                      <a:alpha val="60000"/>
                    </a:schemeClr>
                  </a:glow>
                </a:effectLst>
              </a:rPr>
              <a:t>)</a:t>
            </a:r>
          </a:p>
          <a:p>
            <a:pPr lvl="0"/>
            <a:r>
              <a:rPr lang="en-US" dirty="0" smtClean="0">
                <a:effectLst>
                  <a:glow rad="101600">
                    <a:schemeClr val="bg1">
                      <a:alpha val="60000"/>
                    </a:schemeClr>
                  </a:glow>
                </a:effectLst>
              </a:rPr>
              <a:t>Doctrine of God (Theology)</a:t>
            </a:r>
          </a:p>
          <a:p>
            <a:pPr lvl="0"/>
            <a:r>
              <a:rPr lang="en-US" dirty="0" smtClean="0">
                <a:effectLst>
                  <a:glow rad="101600">
                    <a:schemeClr val="bg1">
                      <a:alpha val="60000"/>
                    </a:schemeClr>
                  </a:glow>
                </a:effectLst>
              </a:rPr>
              <a:t>Doctrine of Jesus Christ (Christology)</a:t>
            </a:r>
          </a:p>
          <a:p>
            <a:pPr lvl="0"/>
            <a:r>
              <a:rPr lang="en-US" dirty="0" smtClean="0">
                <a:effectLst>
                  <a:glow rad="101600">
                    <a:schemeClr val="bg1">
                      <a:alpha val="60000"/>
                    </a:schemeClr>
                  </a:glow>
                </a:effectLst>
              </a:rPr>
              <a:t>Doctrine of the Hoy Spirit (</a:t>
            </a:r>
            <a:r>
              <a:rPr lang="en-US" dirty="0" err="1" smtClean="0">
                <a:effectLst>
                  <a:glow rad="101600">
                    <a:schemeClr val="bg1">
                      <a:alpha val="60000"/>
                    </a:schemeClr>
                  </a:glow>
                </a:effectLst>
              </a:rPr>
              <a:t>Pneumatology</a:t>
            </a:r>
            <a:r>
              <a:rPr lang="en-US" dirty="0" smtClean="0">
                <a:effectLst>
                  <a:glow rad="101600">
                    <a:schemeClr val="bg1">
                      <a:alpha val="60000"/>
                    </a:schemeClr>
                  </a:glow>
                </a:effectLst>
              </a:rPr>
              <a:t>)</a:t>
            </a:r>
          </a:p>
          <a:p>
            <a:pPr lvl="0"/>
            <a:r>
              <a:rPr lang="en-US" dirty="0" smtClean="0">
                <a:effectLst>
                  <a:glow rad="101600">
                    <a:schemeClr val="bg1">
                      <a:alpha val="60000"/>
                    </a:schemeClr>
                  </a:glow>
                </a:effectLst>
              </a:rPr>
              <a:t>Doctrine of man (Anthropology)</a:t>
            </a:r>
          </a:p>
          <a:p>
            <a:pPr lvl="0"/>
            <a:r>
              <a:rPr lang="en-US" dirty="0" smtClean="0">
                <a:effectLst>
                  <a:glow rad="101600">
                    <a:schemeClr val="bg1">
                      <a:alpha val="60000"/>
                    </a:schemeClr>
                  </a:glow>
                </a:effectLst>
              </a:rPr>
              <a:t>Doctrine of sin (</a:t>
            </a:r>
            <a:r>
              <a:rPr lang="en-US" dirty="0" err="1" smtClean="0">
                <a:effectLst>
                  <a:glow rad="101600">
                    <a:schemeClr val="bg1">
                      <a:alpha val="60000"/>
                    </a:schemeClr>
                  </a:glow>
                </a:effectLst>
              </a:rPr>
              <a:t>Hamartiology</a:t>
            </a:r>
            <a:r>
              <a:rPr lang="en-US" dirty="0" smtClean="0">
                <a:effectLst>
                  <a:glow rad="101600">
                    <a:schemeClr val="bg1">
                      <a:alpha val="60000"/>
                    </a:schemeClr>
                  </a:glow>
                </a:effectLst>
              </a:rPr>
              <a:t>)</a:t>
            </a:r>
          </a:p>
          <a:p>
            <a:pPr lvl="0"/>
            <a:r>
              <a:rPr lang="en-US" dirty="0" smtClean="0">
                <a:effectLst>
                  <a:glow rad="101600">
                    <a:schemeClr val="bg1">
                      <a:alpha val="60000"/>
                    </a:schemeClr>
                  </a:glow>
                </a:effectLst>
              </a:rPr>
              <a:t>Doctrine of salvation (</a:t>
            </a:r>
            <a:r>
              <a:rPr lang="en-US" dirty="0" err="1" smtClean="0">
                <a:effectLst>
                  <a:glow rad="101600">
                    <a:schemeClr val="bg1">
                      <a:alpha val="60000"/>
                    </a:schemeClr>
                  </a:glow>
                </a:effectLst>
              </a:rPr>
              <a:t>Soteriology</a:t>
            </a:r>
            <a:r>
              <a:rPr lang="en-US" dirty="0" smtClean="0">
                <a:effectLst>
                  <a:glow rad="101600">
                    <a:schemeClr val="bg1">
                      <a:alpha val="60000"/>
                    </a:schemeClr>
                  </a:glow>
                </a:effectLst>
              </a:rPr>
              <a:t>)</a:t>
            </a:r>
          </a:p>
          <a:p>
            <a:pPr lvl="0"/>
            <a:r>
              <a:rPr lang="en-US" dirty="0" smtClean="0">
                <a:effectLst>
                  <a:glow rad="101600">
                    <a:schemeClr val="bg1">
                      <a:alpha val="60000"/>
                    </a:schemeClr>
                  </a:glow>
                </a:effectLst>
              </a:rPr>
              <a:t>Doctrine of the church (Ecclesiology)</a:t>
            </a:r>
          </a:p>
          <a:p>
            <a:pPr lvl="0"/>
            <a:r>
              <a:rPr lang="en-US" dirty="0" smtClean="0">
                <a:effectLst>
                  <a:glow rad="101600">
                    <a:schemeClr val="bg1">
                      <a:alpha val="60000"/>
                    </a:schemeClr>
                  </a:glow>
                </a:effectLst>
              </a:rPr>
              <a:t>Doctrine of angels (Angelology)</a:t>
            </a:r>
          </a:p>
          <a:p>
            <a:r>
              <a:rPr lang="en-US" dirty="0" smtClean="0">
                <a:effectLst>
                  <a:glow rad="101600">
                    <a:schemeClr val="bg1">
                      <a:alpha val="60000"/>
                    </a:schemeClr>
                  </a:glow>
                </a:effectLst>
              </a:rPr>
              <a:t>Doctrine of prophecy (Eschatology)</a:t>
            </a:r>
          </a:p>
          <a:p>
            <a:pPr>
              <a:buNone/>
            </a:pPr>
            <a:r>
              <a:rPr lang="en-US" i="1" dirty="0" smtClean="0">
                <a:effectLst>
                  <a:glow rad="101600">
                    <a:schemeClr val="bg1">
                      <a:alpha val="60000"/>
                    </a:schemeClr>
                  </a:glow>
                </a:effectLst>
              </a:rPr>
              <a:t> </a:t>
            </a:r>
            <a:endParaRPr lang="en-US"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6045120" y="0"/>
            <a:ext cx="3098880" cy="2057400"/>
          </a:xfrm>
          <a:prstGeom prst="rect">
            <a:avLst/>
          </a:prstGeom>
          <a:ln>
            <a:noFill/>
          </a:ln>
          <a:effectLst>
            <a:softEdge rad="112500"/>
          </a:effectLst>
        </p:spPr>
      </p:pic>
      <p:pic>
        <p:nvPicPr>
          <p:cNvPr id="4099" name="Picture 3"/>
          <p:cNvPicPr>
            <a:picLocks noChangeAspect="1" noChangeArrowheads="1"/>
          </p:cNvPicPr>
          <p:nvPr/>
        </p:nvPicPr>
        <p:blipFill>
          <a:blip r:embed="rId4" cstate="print"/>
          <a:srcRect/>
          <a:stretch>
            <a:fillRect/>
          </a:stretch>
        </p:blipFill>
        <p:spPr bwMode="auto">
          <a:xfrm>
            <a:off x="6400800" y="3505200"/>
            <a:ext cx="2571750" cy="1719399"/>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457200"/>
            <a:ext cx="101346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447800"/>
            <a:ext cx="9144000" cy="4800600"/>
          </a:xfrm>
        </p:spPr>
        <p:txBody>
          <a:bodyPr>
            <a:normAutofit/>
          </a:bodyPr>
          <a:lstStyle/>
          <a:p>
            <a:r>
              <a:rPr lang="en-US" sz="6600" dirty="0" smtClean="0">
                <a:effectLst>
                  <a:glow rad="101600">
                    <a:schemeClr val="bg1">
                      <a:alpha val="60000"/>
                    </a:schemeClr>
                  </a:glow>
                </a:effectLst>
              </a:rPr>
              <a:t>The Bible clarifies for us what we ought to believe and why we ought to believe it.</a:t>
            </a:r>
            <a:endParaRPr lang="en-US" sz="6600" dirty="0">
              <a:effectLst>
                <a:glow rad="101600">
                  <a:schemeClr val="bg1">
                    <a:alpha val="60000"/>
                  </a:schemeClr>
                </a:glow>
              </a:effectLst>
            </a:endParaRPr>
          </a:p>
        </p:txBody>
      </p:sp>
      <p:pic>
        <p:nvPicPr>
          <p:cNvPr id="512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r>
              <a:rPr lang="en-US" dirty="0" smtClean="0">
                <a:effectLst>
                  <a:glow rad="101600">
                    <a:schemeClr val="bg1">
                      <a:alpha val="60000"/>
                    </a:schemeClr>
                  </a:glow>
                </a:effectLst>
              </a:rPr>
              <a:t>The Bible is the only book </a:t>
            </a:r>
            <a:br>
              <a:rPr lang="en-US" dirty="0" smtClean="0">
                <a:effectLst>
                  <a:glow rad="101600">
                    <a:schemeClr val="bg1">
                      <a:alpha val="60000"/>
                    </a:schemeClr>
                  </a:glow>
                </a:effectLst>
              </a:rPr>
            </a:br>
            <a:r>
              <a:rPr lang="en-US" dirty="0" smtClean="0">
                <a:effectLst>
                  <a:glow rad="101600">
                    <a:schemeClr val="bg1">
                      <a:alpha val="60000"/>
                    </a:schemeClr>
                  </a:glow>
                </a:effectLst>
              </a:rPr>
              <a:t>on earth written by God</a:t>
            </a:r>
            <a:endParaRPr lang="en-US" dirty="0"/>
          </a:p>
        </p:txBody>
      </p:sp>
      <p:sp>
        <p:nvSpPr>
          <p:cNvPr id="3" name="Content Placeholder 2"/>
          <p:cNvSpPr>
            <a:spLocks noGrp="1"/>
          </p:cNvSpPr>
          <p:nvPr>
            <p:ph idx="1"/>
          </p:nvPr>
        </p:nvSpPr>
        <p:spPr>
          <a:xfrm>
            <a:off x="0" y="1600200"/>
            <a:ext cx="4114800" cy="5257800"/>
          </a:xfrm>
        </p:spPr>
        <p:txBody>
          <a:bodyPr>
            <a:noAutofit/>
          </a:bodyPr>
          <a:lstStyle/>
          <a:p>
            <a:pPr algn="ctr">
              <a:buNone/>
            </a:pP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“Holy men of God </a:t>
            </a:r>
            <a:r>
              <a:rPr lang="en-US" sz="3600" i="1" dirty="0" err="1" smtClean="0">
                <a:solidFill>
                  <a:srgbClr val="FFFF00"/>
                </a:solidFill>
                <a:effectLst>
                  <a:glow rad="101600">
                    <a:schemeClr val="bg1">
                      <a:alpha val="60000"/>
                    </a:schemeClr>
                  </a:glow>
                </a:effectLst>
              </a:rPr>
              <a:t>spake</a:t>
            </a:r>
            <a:r>
              <a:rPr lang="en-US" sz="3600" i="1" dirty="0" smtClean="0">
                <a:solidFill>
                  <a:srgbClr val="FFFF00"/>
                </a:solidFill>
                <a:effectLst>
                  <a:glow rad="101600">
                    <a:schemeClr val="bg1">
                      <a:alpha val="60000"/>
                    </a:schemeClr>
                  </a:glow>
                </a:effectLst>
              </a:rPr>
              <a:t> as they were moved by the Holy Spirit…The Lord gave the word and great was the company of those that published it…” </a:t>
            </a:r>
            <a:endParaRPr lang="en-US" sz="3600" dirty="0"/>
          </a:p>
        </p:txBody>
      </p:sp>
      <p:pic>
        <p:nvPicPr>
          <p:cNvPr id="6147" name="Picture 3"/>
          <p:cNvPicPr>
            <a:picLocks noChangeAspect="1" noChangeArrowheads="1"/>
          </p:cNvPicPr>
          <p:nvPr/>
        </p:nvPicPr>
        <p:blipFill>
          <a:blip r:embed="rId3" cstate="print"/>
          <a:srcRect/>
          <a:stretch>
            <a:fillRect/>
          </a:stretch>
        </p:blipFill>
        <p:spPr bwMode="auto">
          <a:xfrm>
            <a:off x="4191001" y="1752600"/>
            <a:ext cx="4953000" cy="39211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2132</Words>
  <Application>Microsoft Office PowerPoint</Application>
  <PresentationFormat>On-screen Show (4:3)</PresentationFormat>
  <Paragraphs>171</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Has God Preserved His Word? (Part 1)</vt:lpstr>
      <vt:lpstr>The Doctrine of the Bible is the most Important of all Bible Doctrines.  (Bibliology) </vt:lpstr>
      <vt:lpstr>If the Bible is not the Word of God then we    cannot trust any of its teachings (Doctrines) </vt:lpstr>
      <vt:lpstr>Slide 4</vt:lpstr>
      <vt:lpstr>“Thy words were found, and I did eat them; and thy word was unto me the joy and rejoicing of mine heart…”</vt:lpstr>
      <vt:lpstr>God’s Commandments  Concerning His Word</vt:lpstr>
      <vt:lpstr>Overview of Bible Doctrines</vt:lpstr>
      <vt:lpstr>The Bible clarifies for us what we ought to believe and why we ought to believe it.</vt:lpstr>
      <vt:lpstr>The Bible is the only book  on earth written by God</vt:lpstr>
      <vt:lpstr>Slide 10</vt:lpstr>
      <vt:lpstr>How Did God Write the Bible?</vt:lpstr>
      <vt:lpstr>Paul the penman of 14 of the 27  New Testament books said</vt:lpstr>
      <vt:lpstr> </vt:lpstr>
      <vt:lpstr>Slide 14</vt:lpstr>
      <vt:lpstr>Slide 15</vt:lpstr>
      <vt:lpstr>Samuel</vt:lpstr>
      <vt:lpstr>Slide 17</vt:lpstr>
      <vt:lpstr>Slide 18</vt:lpstr>
      <vt:lpstr>Jesus</vt:lpstr>
      <vt:lpstr>Slide 20</vt:lpstr>
      <vt:lpstr>Clement of Rome </vt:lpstr>
      <vt:lpstr>Spurgeon </vt:lpstr>
      <vt:lpstr>George Washington </vt:lpstr>
      <vt:lpstr>Andrew Jackson </vt:lpstr>
      <vt:lpstr>Woodrow Wilson </vt:lpstr>
      <vt:lpstr>Abraham Lincoln </vt:lpstr>
      <vt:lpstr>John Quincy Adams </vt:lpstr>
      <vt:lpstr>Slide 28</vt:lpstr>
      <vt:lpstr>Paul</vt:lpstr>
      <vt:lpstr>Daniel </vt:lpstr>
      <vt:lpstr>Slide 31</vt:lpstr>
      <vt:lpstr>Slide 32</vt:lpstr>
      <vt:lpstr>Slide 33</vt:lpstr>
      <vt:lpstr>Is inspiration still going on today? </vt:lpstr>
      <vt:lpstr>Slide 35</vt:lpstr>
      <vt:lpstr>God has promised to preserve  His word for all generations? </vt:lpstr>
      <vt:lpstr>Slide 37</vt:lpstr>
      <vt:lpstr>Slide 38</vt:lpstr>
      <vt:lpstr>Slide 39</vt:lpstr>
      <vt:lpstr>What did Jesus say about preservation? </vt:lpstr>
      <vt:lpstr>In What Version Has  God Preserved His Word?</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Possess the Preserved Word of God?</dc:title>
  <dc:creator>Ptr. Daniel White</dc:creator>
  <cp:lastModifiedBy>Pastor Daniel White</cp:lastModifiedBy>
  <cp:revision>20</cp:revision>
  <dcterms:created xsi:type="dcterms:W3CDTF">2011-05-09T18:05:17Z</dcterms:created>
  <dcterms:modified xsi:type="dcterms:W3CDTF">2013-02-25T06:30:37Z</dcterms:modified>
</cp:coreProperties>
</file>