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64" r:id="rId2"/>
    <p:sldId id="293" r:id="rId3"/>
    <p:sldId id="292" r:id="rId4"/>
    <p:sldId id="294" r:id="rId5"/>
    <p:sldId id="313" r:id="rId6"/>
    <p:sldId id="296" r:id="rId7"/>
    <p:sldId id="272" r:id="rId8"/>
    <p:sldId id="280" r:id="rId9"/>
    <p:sldId id="278" r:id="rId10"/>
    <p:sldId id="283" r:id="rId11"/>
    <p:sldId id="281" r:id="rId12"/>
    <p:sldId id="284" r:id="rId13"/>
    <p:sldId id="285" r:id="rId14"/>
    <p:sldId id="287" r:id="rId15"/>
    <p:sldId id="308" r:id="rId16"/>
    <p:sldId id="307" r:id="rId17"/>
    <p:sldId id="314" r:id="rId18"/>
    <p:sldId id="288" r:id="rId19"/>
    <p:sldId id="303" r:id="rId20"/>
    <p:sldId id="302" r:id="rId21"/>
    <p:sldId id="306" r:id="rId22"/>
    <p:sldId id="291" r:id="rId23"/>
    <p:sldId id="266" r:id="rId24"/>
    <p:sldId id="267" r:id="rId25"/>
    <p:sldId id="268" r:id="rId26"/>
    <p:sldId id="269" r:id="rId27"/>
    <p:sldId id="270" r:id="rId28"/>
    <p:sldId id="271" r:id="rId29"/>
    <p:sldId id="315" r:id="rId30"/>
    <p:sldId id="258" r:id="rId31"/>
    <p:sldId id="297" r:id="rId32"/>
    <p:sldId id="298" r:id="rId33"/>
    <p:sldId id="299" r:id="rId34"/>
    <p:sldId id="300" r:id="rId35"/>
    <p:sldId id="259" r:id="rId36"/>
    <p:sldId id="309" r:id="rId37"/>
    <p:sldId id="260" r:id="rId38"/>
    <p:sldId id="261" r:id="rId39"/>
    <p:sldId id="257" r:id="rId40"/>
    <p:sldId id="274" r:id="rId41"/>
    <p:sldId id="310" r:id="rId42"/>
    <p:sldId id="276" r:id="rId43"/>
    <p:sldId id="311" r:id="rId44"/>
    <p:sldId id="277" r:id="rId45"/>
    <p:sldId id="263" r:id="rId46"/>
    <p:sldId id="262"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81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67CB50-E84F-4878-AFA4-7D668CDB8A44}" type="datetimeFigureOut">
              <a:rPr lang="en-US" smtClean="0"/>
              <a:pPr/>
              <a:t>3/8/2011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FA1CB1-29D1-4A22-97AB-30A25C9034B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FA1CB1-29D1-4A22-97AB-30A25C9034BC}"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FA1CB1-29D1-4A22-97AB-30A25C9034BC}"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FA1CB1-29D1-4A22-97AB-30A25C9034BC}"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FA1CB1-29D1-4A22-97AB-30A25C9034BC}"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7ECD0A-3B43-48D5-8780-D5EE500FC03B}"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FA1CB1-29D1-4A22-97AB-30A25C9034BC}"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FA1CB1-29D1-4A22-97AB-30A25C9034BC}"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FA1CB1-29D1-4A22-97AB-30A25C9034BC}"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FA1CB1-29D1-4A22-97AB-30A25C9034BC}"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FA1CB1-29D1-4A22-97AB-30A25C9034BC}"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FA1CB1-29D1-4A22-97AB-30A25C9034BC}"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FA1CB1-29D1-4A22-97AB-30A25C9034BC}"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131E36-D8CB-4F42-A354-8CAB3390F738}"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131E36-D8CB-4F42-A354-8CAB3390F738}"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131E36-D8CB-4F42-A354-8CAB3390F738}"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131E36-D8CB-4F42-A354-8CAB3390F738}"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131E36-D8CB-4F42-A354-8CAB3390F738}"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131E36-D8CB-4F42-A354-8CAB3390F738}"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FA1CB1-29D1-4A22-97AB-30A25C9034BC}"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7ECD0A-3B43-48D5-8780-D5EE500FC03B}"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7ECD0A-3B43-48D5-8780-D5EE500FC03B}"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7ECD0A-3B43-48D5-8780-D5EE500FC03B}"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FA1CB1-29D1-4A22-97AB-30A25C9034BC}"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FA1CB1-29D1-4A22-97AB-30A25C9034BC}"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20FB1A-12AE-46C3-99C0-B7378759D3B5}"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FA1CB1-29D1-4A22-97AB-30A25C9034BC}"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131E36-D8CB-4F42-A354-8CAB3390F738}"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FA1CB1-29D1-4A22-97AB-30A25C9034BC}"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131E36-D8CB-4F42-A354-8CAB3390F738}"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46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131E36-D8CB-4F42-A354-8CAB3390F738}"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FA1CB1-29D1-4A22-97AB-30A25C9034BC}"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FA1CB1-29D1-4A22-97AB-30A25C9034BC}"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771CE6-DC5C-45C7-AD80-AACF92EAD009}" type="datetimeFigureOut">
              <a:rPr lang="en-US" smtClean="0"/>
              <a:pPr/>
              <a:t>3/8/2011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87FD0C-3C59-48A9-9A2B-59C571DEA4D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771CE6-DC5C-45C7-AD80-AACF92EAD009}" type="datetimeFigureOut">
              <a:rPr lang="en-US" smtClean="0"/>
              <a:pPr/>
              <a:t>3/8/2011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87FD0C-3C59-48A9-9A2B-59C571DEA4D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771CE6-DC5C-45C7-AD80-AACF92EAD009}" type="datetimeFigureOut">
              <a:rPr lang="en-US" smtClean="0"/>
              <a:pPr/>
              <a:t>3/8/2011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87FD0C-3C59-48A9-9A2B-59C571DEA4D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771CE6-DC5C-45C7-AD80-AACF92EAD009}" type="datetimeFigureOut">
              <a:rPr lang="en-US" smtClean="0"/>
              <a:pPr/>
              <a:t>3/8/2011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87FD0C-3C59-48A9-9A2B-59C571DEA4D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771CE6-DC5C-45C7-AD80-AACF92EAD009}" type="datetimeFigureOut">
              <a:rPr lang="en-US" smtClean="0"/>
              <a:pPr/>
              <a:t>3/8/2011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87FD0C-3C59-48A9-9A2B-59C571DEA4D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771CE6-DC5C-45C7-AD80-AACF92EAD009}" type="datetimeFigureOut">
              <a:rPr lang="en-US" smtClean="0"/>
              <a:pPr/>
              <a:t>3/8/2011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87FD0C-3C59-48A9-9A2B-59C571DEA4D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771CE6-DC5C-45C7-AD80-AACF92EAD009}" type="datetimeFigureOut">
              <a:rPr lang="en-US" smtClean="0"/>
              <a:pPr/>
              <a:t>3/8/2011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87FD0C-3C59-48A9-9A2B-59C571DEA4D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771CE6-DC5C-45C7-AD80-AACF92EAD009}" type="datetimeFigureOut">
              <a:rPr lang="en-US" smtClean="0"/>
              <a:pPr/>
              <a:t>3/8/2011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87FD0C-3C59-48A9-9A2B-59C571DEA4D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771CE6-DC5C-45C7-AD80-AACF92EAD009}" type="datetimeFigureOut">
              <a:rPr lang="en-US" smtClean="0"/>
              <a:pPr/>
              <a:t>3/8/2011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87FD0C-3C59-48A9-9A2B-59C571DEA4D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771CE6-DC5C-45C7-AD80-AACF92EAD009}" type="datetimeFigureOut">
              <a:rPr lang="en-US" smtClean="0"/>
              <a:pPr/>
              <a:t>3/8/2011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87FD0C-3C59-48A9-9A2B-59C571DEA4D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771CE6-DC5C-45C7-AD80-AACF92EAD009}" type="datetimeFigureOut">
              <a:rPr lang="en-US" smtClean="0"/>
              <a:pPr/>
              <a:t>3/8/2011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87FD0C-3C59-48A9-9A2B-59C571DEA4D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771CE6-DC5C-45C7-AD80-AACF92EAD009}" type="datetimeFigureOut">
              <a:rPr lang="en-US" smtClean="0"/>
              <a:pPr/>
              <a:t>3/8/2011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87FD0C-3C59-48A9-9A2B-59C571DEA4D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Ptr. Daniel White\Desktop\Bible pictures\bibles and book of life\1 Dad's Pix (15).jpg"/>
          <p:cNvPicPr>
            <a:picLocks noChangeAspect="1" noChangeArrowheads="1"/>
          </p:cNvPicPr>
          <p:nvPr/>
        </p:nvPicPr>
        <p:blipFill>
          <a:blip r:embed="rId3" cstate="print"/>
          <a:srcRect/>
          <a:stretch>
            <a:fillRect/>
          </a:stretch>
        </p:blipFill>
        <p:spPr bwMode="auto">
          <a:xfrm>
            <a:off x="-1" y="0"/>
            <a:ext cx="4634385" cy="3962400"/>
          </a:xfrm>
          <a:prstGeom prst="rect">
            <a:avLst/>
          </a:prstGeom>
          <a:ln>
            <a:noFill/>
          </a:ln>
          <a:effectLst>
            <a:softEdge rad="112500"/>
          </a:effectLst>
        </p:spPr>
      </p:pic>
      <p:sp>
        <p:nvSpPr>
          <p:cNvPr id="3" name="Title 2"/>
          <p:cNvSpPr>
            <a:spLocks noGrp="1"/>
          </p:cNvSpPr>
          <p:nvPr>
            <p:ph type="title"/>
          </p:nvPr>
        </p:nvSpPr>
        <p:spPr>
          <a:xfrm>
            <a:off x="152400" y="4038600"/>
            <a:ext cx="8839200" cy="2819400"/>
          </a:xfrm>
        </p:spPr>
        <p:txBody>
          <a:bodyPr/>
          <a:lstStyle/>
          <a:p>
            <a:r>
              <a:rPr lang="en-US" i="1" dirty="0" smtClean="0"/>
              <a:t>“And whosoever was not found written in the book of life was cast into the lake of fire.” Rev. 20:15 </a:t>
            </a:r>
            <a:endParaRPr lang="en-US" i="1" dirty="0"/>
          </a:p>
        </p:txBody>
      </p:sp>
      <p:pic>
        <p:nvPicPr>
          <p:cNvPr id="4" name="Picture 3"/>
          <p:cNvPicPr>
            <a:picLocks noChangeAspect="1" noChangeArrowheads="1"/>
          </p:cNvPicPr>
          <p:nvPr/>
        </p:nvPicPr>
        <p:blipFill>
          <a:blip r:embed="rId4" cstate="print">
            <a:lum bright="-10000" contrast="20000"/>
          </a:blip>
          <a:srcRect/>
          <a:stretch>
            <a:fillRect/>
          </a:stretch>
        </p:blipFill>
        <p:spPr bwMode="auto">
          <a:xfrm>
            <a:off x="4953000" y="0"/>
            <a:ext cx="3581400" cy="459199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Jays pictures\0155 Mosés e os dez mandamentos.jpg"/>
          <p:cNvPicPr>
            <a:picLocks noChangeAspect="1" noChangeArrowheads="1"/>
          </p:cNvPicPr>
          <p:nvPr/>
        </p:nvPicPr>
        <p:blipFill>
          <a:blip r:embed="rId3" cstate="print"/>
          <a:srcRect/>
          <a:stretch>
            <a:fillRect/>
          </a:stretch>
        </p:blipFill>
        <p:spPr bwMode="auto">
          <a:xfrm>
            <a:off x="-1" y="-685800"/>
            <a:ext cx="9630383" cy="75438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Bible pictures Old Testament\Moses3 after Egypt\Mt. Sinai &amp; 10 Comm\10 commandments JPG.jpg"/>
          <p:cNvPicPr>
            <a:picLocks noChangeAspect="1" noChangeArrowheads="1"/>
          </p:cNvPicPr>
          <p:nvPr/>
        </p:nvPicPr>
        <p:blipFill>
          <a:blip r:embed="rId3" cstate="print"/>
          <a:srcRect/>
          <a:stretch>
            <a:fillRect/>
          </a:stretch>
        </p:blipFill>
        <p:spPr bwMode="auto">
          <a:xfrm>
            <a:off x="-304800" y="-228600"/>
            <a:ext cx="9623337" cy="76200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52400"/>
            <a:ext cx="8763000" cy="2123658"/>
          </a:xfrm>
          <a:prstGeom prst="rect">
            <a:avLst/>
          </a:prstGeom>
        </p:spPr>
        <p:txBody>
          <a:bodyPr wrap="square">
            <a:spAutoFit/>
          </a:bodyPr>
          <a:lstStyle/>
          <a:p>
            <a:r>
              <a:rPr lang="en-US" sz="4400" i="1" dirty="0" smtClean="0"/>
              <a:t> I John 3:4 “Whosoever </a:t>
            </a:r>
            <a:r>
              <a:rPr lang="en-US" sz="4400" i="1" dirty="0" err="1" smtClean="0"/>
              <a:t>committeth</a:t>
            </a:r>
            <a:r>
              <a:rPr lang="en-US" sz="4400" i="1" dirty="0" smtClean="0"/>
              <a:t> sin </a:t>
            </a:r>
            <a:r>
              <a:rPr lang="en-US" sz="4400" i="1" dirty="0" err="1" smtClean="0"/>
              <a:t>transgresseth</a:t>
            </a:r>
            <a:r>
              <a:rPr lang="en-US" sz="4400" i="1" dirty="0" smtClean="0"/>
              <a:t> also the law: for sin is the transgression of the law.”</a:t>
            </a:r>
            <a:endParaRPr lang="en-US" sz="4400" i="1" dirty="0"/>
          </a:p>
        </p:txBody>
      </p:sp>
      <p:sp>
        <p:nvSpPr>
          <p:cNvPr id="3" name="Rectangle 2"/>
          <p:cNvSpPr/>
          <p:nvPr/>
        </p:nvSpPr>
        <p:spPr>
          <a:xfrm>
            <a:off x="228600" y="2590800"/>
            <a:ext cx="8763000" cy="4154984"/>
          </a:xfrm>
          <a:prstGeom prst="rect">
            <a:avLst/>
          </a:prstGeom>
        </p:spPr>
        <p:txBody>
          <a:bodyPr wrap="square">
            <a:spAutoFit/>
          </a:bodyPr>
          <a:lstStyle/>
          <a:p>
            <a:r>
              <a:rPr lang="en-US" sz="4400" i="1" dirty="0" smtClean="0"/>
              <a:t>Romans 3:19 “Now we know that what things </a:t>
            </a:r>
            <a:r>
              <a:rPr lang="en-US" sz="4400" i="1" dirty="0" err="1" smtClean="0"/>
              <a:t>soever</a:t>
            </a:r>
            <a:r>
              <a:rPr lang="en-US" sz="4400" i="1" dirty="0" smtClean="0"/>
              <a:t> the law </a:t>
            </a:r>
            <a:r>
              <a:rPr lang="en-US" sz="4400" i="1" dirty="0" err="1" smtClean="0"/>
              <a:t>saith</a:t>
            </a:r>
            <a:r>
              <a:rPr lang="en-US" sz="4400" i="1" dirty="0" smtClean="0"/>
              <a:t>, it </a:t>
            </a:r>
            <a:r>
              <a:rPr lang="en-US" sz="4400" i="1" dirty="0" err="1" smtClean="0"/>
              <a:t>saith</a:t>
            </a:r>
            <a:r>
              <a:rPr lang="en-US" sz="4400" i="1" dirty="0" smtClean="0"/>
              <a:t> to them who are under the law: that every mouth may be stopped, and all the world may become guilty before God.”</a:t>
            </a:r>
            <a:endParaRPr lang="en-US" sz="44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ocuments\My Scans\2009-06 (Jun)\scan0009.jp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152400" y="-95590"/>
            <a:ext cx="9296400" cy="6953590"/>
          </a:xfrm>
          <a:prstGeom prst="rect">
            <a:avLst/>
          </a:prstGeom>
          <a:noFill/>
        </p:spPr>
      </p:pic>
      <p:pic>
        <p:nvPicPr>
          <p:cNvPr id="3" name="Picture 4"/>
          <p:cNvPicPr>
            <a:picLocks noChangeAspect="1" noChangeArrowheads="1"/>
          </p:cNvPicPr>
          <p:nvPr/>
        </p:nvPicPr>
        <p:blipFill>
          <a:blip r:embed="rId4" cstate="print"/>
          <a:srcRect/>
          <a:stretch>
            <a:fillRect/>
          </a:stretch>
        </p:blipFill>
        <p:spPr bwMode="auto">
          <a:xfrm>
            <a:off x="-152400" y="3200400"/>
            <a:ext cx="4876800" cy="3657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Ptr. Daniel White\Documents\My Scans\2009-06 (Jun)\scan0005.jp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0" y="-152400"/>
            <a:ext cx="9144000" cy="7010400"/>
          </a:xfrm>
          <a:prstGeom prst="rect">
            <a:avLst/>
          </a:prstGeom>
          <a:noFill/>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11962"/>
          </a:xfrm>
        </p:spPr>
        <p:txBody>
          <a:bodyPr/>
          <a:lstStyle/>
          <a:p>
            <a:r>
              <a:rPr lang="en-US" i="1" dirty="0" smtClean="0"/>
              <a:t>“As </a:t>
            </a:r>
            <a:r>
              <a:rPr lang="en-US" i="1" dirty="0" smtClean="0"/>
              <a:t>it is written, There is none righteous, no, not </a:t>
            </a:r>
            <a:r>
              <a:rPr lang="en-US" i="1" dirty="0" smtClean="0"/>
              <a:t>one: There </a:t>
            </a:r>
            <a:r>
              <a:rPr lang="en-US" i="1" dirty="0" smtClean="0"/>
              <a:t>is none that </a:t>
            </a:r>
            <a:r>
              <a:rPr lang="en-US" i="1" dirty="0" err="1" smtClean="0"/>
              <a:t>understandeth</a:t>
            </a:r>
            <a:r>
              <a:rPr lang="en-US" i="1" dirty="0" smtClean="0"/>
              <a:t>, there is none that </a:t>
            </a:r>
            <a:r>
              <a:rPr lang="en-US" i="1" dirty="0" err="1" smtClean="0"/>
              <a:t>seeketh</a:t>
            </a:r>
            <a:r>
              <a:rPr lang="en-US" i="1" dirty="0" smtClean="0"/>
              <a:t> after God.</a:t>
            </a:r>
            <a:br>
              <a:rPr lang="en-US" i="1" dirty="0" smtClean="0"/>
            </a:br>
            <a:r>
              <a:rPr lang="en-US" i="1" dirty="0" smtClean="0"/>
              <a:t> </a:t>
            </a:r>
            <a:r>
              <a:rPr lang="en-US" i="1" dirty="0" smtClean="0"/>
              <a:t>They </a:t>
            </a:r>
            <a:r>
              <a:rPr lang="en-US" i="1" dirty="0" smtClean="0"/>
              <a:t>are all gone out of the way, they are together become unprofitable; there is none that doeth good, no, not one</a:t>
            </a:r>
            <a:r>
              <a:rPr lang="en-US" i="1" dirty="0" smtClean="0"/>
              <a:t>.” </a:t>
            </a:r>
            <a:br>
              <a:rPr lang="en-US" i="1" dirty="0" smtClean="0"/>
            </a:br>
            <a:r>
              <a:rPr lang="en-US" i="1" dirty="0" smtClean="0"/>
              <a:t>(Romans 3:10-12)</a:t>
            </a:r>
            <a:endParaRPr lang="en-US" i="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0"/>
            <a:ext cx="8686800" cy="4800600"/>
          </a:xfrm>
        </p:spPr>
        <p:txBody>
          <a:bodyPr>
            <a:noAutofit/>
          </a:bodyPr>
          <a:lstStyle/>
          <a:p>
            <a:r>
              <a:rPr lang="en-US" sz="4800" i="1" dirty="0" smtClean="0"/>
              <a:t>“And </a:t>
            </a:r>
            <a:r>
              <a:rPr lang="en-US" sz="4800" i="1" dirty="0" smtClean="0"/>
              <a:t>there shall in no wise enter into it </a:t>
            </a:r>
            <a:r>
              <a:rPr lang="en-US" sz="4800" i="1" dirty="0" smtClean="0">
                <a:solidFill>
                  <a:srgbClr val="FFFF00"/>
                </a:solidFill>
              </a:rPr>
              <a:t>(Heaven) </a:t>
            </a:r>
            <a:r>
              <a:rPr lang="en-US" sz="4800" i="1" dirty="0" smtClean="0"/>
              <a:t>any </a:t>
            </a:r>
            <a:r>
              <a:rPr lang="en-US" sz="4800" i="1" dirty="0" smtClean="0"/>
              <a:t>thing that </a:t>
            </a:r>
            <a:r>
              <a:rPr lang="en-US" sz="4800" i="1" dirty="0" err="1" smtClean="0"/>
              <a:t>defileth</a:t>
            </a:r>
            <a:r>
              <a:rPr lang="en-US" sz="4800" i="1" dirty="0" smtClean="0"/>
              <a:t>, neither whatsoever </a:t>
            </a:r>
            <a:r>
              <a:rPr lang="en-US" sz="4800" i="1" dirty="0" err="1" smtClean="0"/>
              <a:t>worketh</a:t>
            </a:r>
            <a:r>
              <a:rPr lang="en-US" sz="4800" i="1" dirty="0" smtClean="0"/>
              <a:t> abomination, or </a:t>
            </a:r>
            <a:r>
              <a:rPr lang="en-US" sz="4800" i="1" dirty="0" err="1" smtClean="0"/>
              <a:t>maketh</a:t>
            </a:r>
            <a:r>
              <a:rPr lang="en-US" sz="4800" i="1" dirty="0" smtClean="0"/>
              <a:t> a lie: but they which are written in the Lamb's book of life</a:t>
            </a:r>
            <a:r>
              <a:rPr lang="en-US" sz="4800" i="1" dirty="0" smtClean="0"/>
              <a:t>.”</a:t>
            </a:r>
            <a:br>
              <a:rPr lang="en-US" sz="4800" i="1" dirty="0" smtClean="0"/>
            </a:br>
            <a:r>
              <a:rPr lang="en-US" sz="4800" i="1" dirty="0" smtClean="0"/>
              <a:t> (Revelation 21:27) </a:t>
            </a:r>
            <a:endParaRPr lang="en-US" sz="4800" i="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Bible pictures\bibles and book of life\book of life 4.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
            <a:ext cx="8991600" cy="6816507"/>
          </a:xfrm>
          <a:prstGeom prst="rect">
            <a:avLst/>
          </a:prstGeom>
        </p:spPr>
        <p:txBody>
          <a:bodyPr wrap="square">
            <a:spAutoFit/>
          </a:bodyPr>
          <a:lstStyle/>
          <a:p>
            <a:pPr algn="ctr"/>
            <a:r>
              <a:rPr lang="en-US" sz="4800" i="1" dirty="0" smtClean="0"/>
              <a:t>“God who hath reconciled us to himself by Jesus Christ, and hath given to us the ministry of reconciliation. Now then we are ambassadors for Christ, as though God did beseech you by us: we pray you in Christ's stead, be ye reconciled to God.” </a:t>
            </a:r>
            <a:r>
              <a:rPr lang="en-US" sz="4800" i="1" dirty="0" smtClean="0"/>
              <a:t>(II </a:t>
            </a:r>
            <a:r>
              <a:rPr lang="en-US" sz="4800" i="1" dirty="0" smtClean="0"/>
              <a:t>Cor. 5:18, </a:t>
            </a:r>
            <a:r>
              <a:rPr lang="en-US" sz="4800" i="1" dirty="0" smtClean="0"/>
              <a:t>20) </a:t>
            </a:r>
            <a:endParaRPr lang="en-US" sz="4800" i="1" dirty="0" smtClean="0"/>
          </a:p>
          <a:p>
            <a:pPr algn="ctr"/>
            <a:endParaRPr lang="en-US" sz="4800" i="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ible pictures\Catholic\Catholicism\Iniquities of the Church 8.jpg"/>
          <p:cNvPicPr>
            <a:picLocks noChangeAspect="1" noChangeArrowheads="1"/>
          </p:cNvPicPr>
          <p:nvPr/>
        </p:nvPicPr>
        <p:blipFill>
          <a:blip r:embed="rId3" cstate="print"/>
          <a:srcRect/>
          <a:stretch>
            <a:fillRect/>
          </a:stretch>
        </p:blipFill>
        <p:spPr bwMode="auto">
          <a:xfrm>
            <a:off x="228600" y="0"/>
            <a:ext cx="4108450" cy="4989231"/>
          </a:xfrm>
          <a:prstGeom prst="rect">
            <a:avLst/>
          </a:prstGeom>
          <a:ln>
            <a:noFill/>
          </a:ln>
          <a:effectLst>
            <a:softEdge rad="112500"/>
          </a:effectLst>
        </p:spPr>
      </p:pic>
      <p:pic>
        <p:nvPicPr>
          <p:cNvPr id="3075" name="Picture 3" descr="C:\Users\Ptr. Daniel White\Desktop\Bible pictures\Catholic\Catholicism\mark_of_the_beast.jpg"/>
          <p:cNvPicPr>
            <a:picLocks noChangeAspect="1" noChangeArrowheads="1"/>
          </p:cNvPicPr>
          <p:nvPr/>
        </p:nvPicPr>
        <p:blipFill>
          <a:blip r:embed="rId4" cstate="print"/>
          <a:srcRect/>
          <a:stretch>
            <a:fillRect/>
          </a:stretch>
        </p:blipFill>
        <p:spPr bwMode="auto">
          <a:xfrm>
            <a:off x="4191000" y="0"/>
            <a:ext cx="4267200" cy="3376083"/>
          </a:xfrm>
          <a:prstGeom prst="rect">
            <a:avLst/>
          </a:prstGeom>
          <a:ln>
            <a:noFill/>
          </a:ln>
          <a:effectLst>
            <a:softEdge rad="112500"/>
          </a:effectLst>
        </p:spPr>
      </p:pic>
      <p:pic>
        <p:nvPicPr>
          <p:cNvPr id="3076" name="Picture 4" descr="C:\Users\Ptr. Daniel White\Desktop\Bible pictures\Catholic\Catholicism\russian_cross-idolatry.jpg"/>
          <p:cNvPicPr>
            <a:picLocks noChangeAspect="1" noChangeArrowheads="1"/>
          </p:cNvPicPr>
          <p:nvPr/>
        </p:nvPicPr>
        <p:blipFill>
          <a:blip r:embed="rId5" cstate="print">
            <a:lum contrast="30000"/>
          </a:blip>
          <a:srcRect/>
          <a:stretch>
            <a:fillRect/>
          </a:stretch>
        </p:blipFill>
        <p:spPr bwMode="auto">
          <a:xfrm>
            <a:off x="4114800" y="2993517"/>
            <a:ext cx="4343400" cy="4474083"/>
          </a:xfrm>
          <a:prstGeom prst="rect">
            <a:avLst/>
          </a:prstGeom>
          <a:ln>
            <a:noFill/>
          </a:ln>
          <a:effectLst>
            <a:softEdge rad="112500"/>
          </a:effectLst>
        </p:spPr>
      </p:pic>
      <p:pic>
        <p:nvPicPr>
          <p:cNvPr id="5" name="Picture 2" descr="C:\Users\Ptr. Daniel White\Desktop\Bible pictures\Catholic\Catholicism\BaptismWinterBaby.JPG"/>
          <p:cNvPicPr>
            <a:picLocks noChangeAspect="1" noChangeArrowheads="1"/>
          </p:cNvPicPr>
          <p:nvPr/>
        </p:nvPicPr>
        <p:blipFill>
          <a:blip r:embed="rId6" cstate="print"/>
          <a:srcRect/>
          <a:stretch>
            <a:fillRect/>
          </a:stretch>
        </p:blipFill>
        <p:spPr bwMode="auto">
          <a:xfrm>
            <a:off x="228600" y="3505200"/>
            <a:ext cx="4211405" cy="391183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a:stretch>
            <a:fillRect/>
          </a:stretch>
        </p:blipFill>
        <p:spPr bwMode="auto">
          <a:xfrm>
            <a:off x="0" y="381000"/>
            <a:ext cx="9144000" cy="6019800"/>
          </a:xfrm>
          <a:prstGeom prst="rect">
            <a:avLst/>
          </a:prstGeom>
          <a:ln>
            <a:noFill/>
          </a:ln>
          <a:effectLst>
            <a:softEdge rad="112500"/>
          </a:effectLst>
        </p:spPr>
      </p:pic>
      <p:pic>
        <p:nvPicPr>
          <p:cNvPr id="2" name="Picture 4"/>
          <p:cNvPicPr>
            <a:picLocks noChangeAspect="1" noChangeArrowheads="1"/>
          </p:cNvPicPr>
          <p:nvPr/>
        </p:nvPicPr>
        <p:blipFill>
          <a:blip r:embed="rId4" cstate="print"/>
          <a:srcRect/>
          <a:stretch>
            <a:fillRect/>
          </a:stretch>
        </p:blipFill>
        <p:spPr bwMode="auto">
          <a:xfrm>
            <a:off x="1752600" y="1752600"/>
            <a:ext cx="5644446" cy="3810001"/>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Catholic\Catholicism\Idol worship 4.jpg"/>
          <p:cNvPicPr>
            <a:picLocks noChangeAspect="1" noChangeArrowheads="1"/>
          </p:cNvPicPr>
          <p:nvPr/>
        </p:nvPicPr>
        <p:blipFill>
          <a:blip r:embed="rId3" cstate="print"/>
          <a:srcRect/>
          <a:stretch>
            <a:fillRect/>
          </a:stretch>
        </p:blipFill>
        <p:spPr bwMode="auto">
          <a:xfrm>
            <a:off x="0" y="-1"/>
            <a:ext cx="9144000" cy="6861544"/>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Ptr. Daniel White\Pictures\Prophecy pictures\Catholic\italy-vatican-museum.jpg"/>
          <p:cNvPicPr>
            <a:picLocks noChangeAspect="1" noChangeArrowheads="1"/>
          </p:cNvPicPr>
          <p:nvPr/>
        </p:nvPicPr>
        <p:blipFill>
          <a:blip r:embed="rId3" cstate="print"/>
          <a:srcRect/>
          <a:stretch>
            <a:fillRect/>
          </a:stretch>
        </p:blipFill>
        <p:spPr bwMode="auto">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4" descr="C:\Users\Ptr. Daniel White\Pictures\Prophecy pictures\Catholic\italy-vatican-museum.jpg"/>
          <p:cNvPicPr>
            <a:picLocks noChangeAspect="1" noChangeArrowheads="1"/>
          </p:cNvPicPr>
          <p:nvPr/>
        </p:nvPicPr>
        <p:blipFill>
          <a:blip r:embed="rId3" cstate="print"/>
          <a:srcRect/>
          <a:stretch>
            <a:fillRect/>
          </a:stretch>
        </p:blipFill>
        <p:spPr bwMode="auto">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7" descr="C:\Users\Ptr. Daniel White\Pictures\Prophecy pictures\Catholic\032608-pope-benedict-xvi.jpg"/>
          <p:cNvPicPr>
            <a:picLocks noChangeAspect="1" noChangeArrowheads="1"/>
          </p:cNvPicPr>
          <p:nvPr/>
        </p:nvPicPr>
        <p:blipFill>
          <a:blip r:embed="rId4" cstate="print"/>
          <a:srcRect/>
          <a:stretch>
            <a:fillRect/>
          </a:stretch>
        </p:blipFill>
        <p:spPr bwMode="auto">
          <a:xfrm>
            <a:off x="1905000" y="1524000"/>
            <a:ext cx="5029200" cy="38221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0" y="2971800"/>
            <a:ext cx="5486400" cy="3416320"/>
          </a:xfrm>
          <a:prstGeom prst="rect">
            <a:avLst/>
          </a:prstGeom>
        </p:spPr>
        <p:txBody>
          <a:bodyPr wrap="square">
            <a:spAutoFit/>
          </a:bodyPr>
          <a:lstStyle/>
          <a:p>
            <a:pPr algn="ctr"/>
            <a:r>
              <a:rPr lang="en-US" sz="3600" i="1" dirty="0" smtClean="0"/>
              <a:t>“Neither is there salvation in any other: for there is none other name under heaven given among men, whereby we must be saved.”  </a:t>
            </a:r>
          </a:p>
          <a:p>
            <a:pPr algn="ctr"/>
            <a:r>
              <a:rPr lang="en-US" sz="3600" i="1" dirty="0" smtClean="0"/>
              <a:t>Acts 4:12 </a:t>
            </a:r>
            <a:endParaRPr lang="en-US" sz="3600" i="1" dirty="0"/>
          </a:p>
        </p:txBody>
      </p:sp>
      <p:sp>
        <p:nvSpPr>
          <p:cNvPr id="3" name="Rectangle 2"/>
          <p:cNvSpPr/>
          <p:nvPr/>
        </p:nvSpPr>
        <p:spPr>
          <a:xfrm>
            <a:off x="3810000" y="0"/>
            <a:ext cx="5105400" cy="2862322"/>
          </a:xfrm>
          <a:prstGeom prst="rect">
            <a:avLst/>
          </a:prstGeom>
        </p:spPr>
        <p:txBody>
          <a:bodyPr wrap="square">
            <a:spAutoFit/>
          </a:bodyPr>
          <a:lstStyle/>
          <a:p>
            <a:pPr algn="ctr"/>
            <a:r>
              <a:rPr lang="en-US" sz="3600" i="1" dirty="0" smtClean="0"/>
              <a:t> “Jesus </a:t>
            </a:r>
            <a:r>
              <a:rPr lang="en-US" sz="3600" i="1" dirty="0" err="1" smtClean="0"/>
              <a:t>saith</a:t>
            </a:r>
            <a:r>
              <a:rPr lang="en-US" sz="3600" i="1" dirty="0" smtClean="0"/>
              <a:t> unto him, I am the way, the truth, and the life: no man cometh unto the Father, but by me.” John 14:6 </a:t>
            </a:r>
            <a:endParaRPr lang="en-US" sz="3600" i="1" dirty="0"/>
          </a:p>
        </p:txBody>
      </p:sp>
      <p:pic>
        <p:nvPicPr>
          <p:cNvPr id="6147" name="Picture 3" descr="C:\Users\Ptr. Daniel White\Desktop\Bible pictures\Jesus\00 Faces of Jesus\jesus-crown.jpg"/>
          <p:cNvPicPr>
            <a:picLocks noChangeAspect="1" noChangeArrowheads="1"/>
          </p:cNvPicPr>
          <p:nvPr/>
        </p:nvPicPr>
        <p:blipFill>
          <a:blip r:embed="rId3" cstate="print"/>
          <a:srcRect/>
          <a:stretch>
            <a:fillRect/>
          </a:stretch>
        </p:blipFill>
        <p:spPr bwMode="auto">
          <a:xfrm>
            <a:off x="0" y="875080"/>
            <a:ext cx="3663950" cy="4294158"/>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C:\Users\Ptr. Daniel White\Desktop\Bible pictures\backgrounds\earth and space\Of the last 7plagues.jpg"/>
          <p:cNvPicPr>
            <a:picLocks noChangeAspect="1" noChangeArrowheads="1"/>
          </p:cNvPicPr>
          <p:nvPr/>
        </p:nvPicPr>
        <p:blipFill>
          <a:blip r:embed="rId3" cstate="print">
            <a:lum bright="-10000"/>
          </a:blip>
          <a:srcRect l="3846" t="2593" r="4931"/>
          <a:stretch>
            <a:fillRect/>
          </a:stretch>
        </p:blipFill>
        <p:spPr bwMode="auto">
          <a:xfrm>
            <a:off x="5486400" y="2590800"/>
            <a:ext cx="2819400" cy="28620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34" name="Picture 10" descr="C:\Users\Ptr. Daniel White\Desktop\Bible pictures\heaven\godthrone.jpg"/>
          <p:cNvPicPr>
            <a:picLocks noChangeAspect="1" noChangeArrowheads="1"/>
          </p:cNvPicPr>
          <p:nvPr/>
        </p:nvPicPr>
        <p:blipFill>
          <a:blip r:embed="rId4" cstate="print"/>
          <a:srcRect/>
          <a:stretch>
            <a:fillRect/>
          </a:stretch>
        </p:blipFill>
        <p:spPr bwMode="auto">
          <a:xfrm>
            <a:off x="533400" y="1752600"/>
            <a:ext cx="3733800" cy="24413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30" name="Picture 6" descr="C:\Users\Ptr. Daniel White\Desktop\Bible pictures\Prophecy pictures\prophecy pictures\rapture and second coming\scan0112 - Copy.jpg"/>
          <p:cNvPicPr>
            <a:picLocks noChangeAspect="1" noChangeArrowheads="1"/>
          </p:cNvPicPr>
          <p:nvPr/>
        </p:nvPicPr>
        <p:blipFill>
          <a:blip r:embed="rId5" cstate="print">
            <a:lum bright="10000" contrast="-10000"/>
          </a:blip>
          <a:srcRect/>
          <a:stretch>
            <a:fillRect/>
          </a:stretch>
        </p:blipFill>
        <p:spPr bwMode="auto">
          <a:xfrm>
            <a:off x="381000" y="228600"/>
            <a:ext cx="4038600" cy="58978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9" name="Picture 5" descr="C:\Users\Ptr. Daniel White\Desktop\Bible pictures\Prophecy pictures\prophecy pictures\rapture and second coming\scan0107.jpg"/>
          <p:cNvPicPr>
            <a:picLocks noChangeAspect="1" noChangeArrowheads="1"/>
          </p:cNvPicPr>
          <p:nvPr/>
        </p:nvPicPr>
        <p:blipFill>
          <a:blip r:embed="rId6" cstate="print"/>
          <a:srcRect/>
          <a:stretch>
            <a:fillRect/>
          </a:stretch>
        </p:blipFill>
        <p:spPr bwMode="auto">
          <a:xfrm>
            <a:off x="5029200" y="1066800"/>
            <a:ext cx="3681412" cy="54824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3"/>
                                        </p:tgtEl>
                                        <p:attrNameLst>
                                          <p:attrName>style.visibility</p:attrName>
                                        </p:attrNameLst>
                                      </p:cBhvr>
                                      <p:to>
                                        <p:strVal val="visible"/>
                                      </p:to>
                                    </p:set>
                                    <p:animEffect transition="in" filter="fade">
                                      <p:cBhvr>
                                        <p:cTn id="7" dur="2000"/>
                                        <p:tgtEl>
                                          <p:spTgt spid="10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fade">
                                      <p:cBhvr>
                                        <p:cTn id="12" dur="2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Jesus\01 Birth\scan0088.jpg"/>
          <p:cNvPicPr>
            <a:picLocks noChangeAspect="1" noChangeArrowheads="1"/>
          </p:cNvPicPr>
          <p:nvPr/>
        </p:nvPicPr>
        <p:blipFill>
          <a:blip r:embed="rId3" cstate="print">
            <a:lum contrast="30000"/>
          </a:blip>
          <a:srcRect/>
          <a:stretch>
            <a:fillRect/>
          </a:stretch>
        </p:blipFill>
        <p:spPr bwMode="auto">
          <a:xfrm>
            <a:off x="2454742" y="-64798"/>
            <a:ext cx="4479458" cy="692279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Ptr. Daniel White\Desktop\Bible pictures\Jesus\06 MINISTRY\Jesus w Children\Jesus w Children 1044-08.jpg"/>
          <p:cNvPicPr>
            <a:picLocks noChangeAspect="1" noChangeArrowheads="1"/>
          </p:cNvPicPr>
          <p:nvPr/>
        </p:nvPicPr>
        <p:blipFill>
          <a:blip r:embed="rId3" cstate="print"/>
          <a:srcRect/>
          <a:stretch>
            <a:fillRect/>
          </a:stretch>
        </p:blipFill>
        <p:spPr bwMode="auto">
          <a:xfrm>
            <a:off x="2057400" y="0"/>
            <a:ext cx="5248554" cy="685799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Jesus\12 Crucifixion\carrying_the_cross w bloody face.jpg"/>
          <p:cNvPicPr>
            <a:picLocks noChangeAspect="1" noChangeArrowheads="1"/>
          </p:cNvPicPr>
          <p:nvPr/>
        </p:nvPicPr>
        <p:blipFill>
          <a:blip r:embed="rId3" cstate="print"/>
          <a:srcRect t="11728" r="-179" b="12880"/>
          <a:stretch>
            <a:fillRect/>
          </a:stretch>
        </p:blipFill>
        <p:spPr bwMode="auto">
          <a:xfrm>
            <a:off x="838200" y="0"/>
            <a:ext cx="7543800"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Jesus\14 Resurrection\easter-2.jpg"/>
          <p:cNvPicPr>
            <a:picLocks noChangeAspect="1" noChangeArrowheads="1"/>
          </p:cNvPicPr>
          <p:nvPr/>
        </p:nvPicPr>
        <p:blipFill>
          <a:blip r:embed="rId3" cstate="print"/>
          <a:srcRect/>
          <a:stretch>
            <a:fillRect/>
          </a:stretch>
        </p:blipFill>
        <p:spPr bwMode="auto">
          <a:xfrm>
            <a:off x="2209800" y="0"/>
            <a:ext cx="4922520"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Bible pictures\Jesus\18 Ascension\Jesus ascension.jpg"/>
          <p:cNvPicPr>
            <a:picLocks noChangeAspect="1" noChangeArrowheads="1"/>
          </p:cNvPicPr>
          <p:nvPr/>
        </p:nvPicPr>
        <p:blipFill>
          <a:blip r:embed="rId3" cstate="print"/>
          <a:srcRect/>
          <a:stretch>
            <a:fillRect/>
          </a:stretch>
        </p:blipFill>
        <p:spPr bwMode="auto">
          <a:xfrm>
            <a:off x="1828800" y="-57150"/>
            <a:ext cx="5781675" cy="69151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Bible pictures\Prophecy pictures\prophecy pictures\rapture and second coming\jesus_raptur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lum bright="-10000"/>
          </a:blip>
          <a:srcRect/>
          <a:stretch>
            <a:fillRect/>
          </a:stretch>
        </p:blipFill>
        <p:spPr bwMode="auto">
          <a:xfrm>
            <a:off x="228600" y="228599"/>
            <a:ext cx="8746304" cy="640080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srcRect b="12561"/>
          <a:stretch>
            <a:fillRect/>
          </a:stretch>
        </p:blipFill>
        <p:spPr bwMode="auto">
          <a:xfrm>
            <a:off x="4853214" y="0"/>
            <a:ext cx="4290786" cy="3276600"/>
          </a:xfrm>
          <a:prstGeom prst="rect">
            <a:avLst/>
          </a:prstGeom>
          <a:ln>
            <a:noFill/>
          </a:ln>
          <a:effectLst>
            <a:softEdge rad="112500"/>
          </a:effectLst>
        </p:spPr>
      </p:pic>
      <p:pic>
        <p:nvPicPr>
          <p:cNvPr id="72707" name="Picture 3"/>
          <p:cNvPicPr>
            <a:picLocks noChangeAspect="1" noChangeArrowheads="1"/>
          </p:cNvPicPr>
          <p:nvPr/>
        </p:nvPicPr>
        <p:blipFill>
          <a:blip r:embed="rId4" cstate="print"/>
          <a:srcRect/>
          <a:stretch>
            <a:fillRect/>
          </a:stretch>
        </p:blipFill>
        <p:spPr bwMode="auto">
          <a:xfrm>
            <a:off x="0" y="3276601"/>
            <a:ext cx="4800600" cy="3581400"/>
          </a:xfrm>
          <a:prstGeom prst="rect">
            <a:avLst/>
          </a:prstGeom>
          <a:ln>
            <a:noFill/>
          </a:ln>
          <a:effectLst>
            <a:softEdge rad="112500"/>
          </a:effectLst>
        </p:spPr>
      </p:pic>
      <p:pic>
        <p:nvPicPr>
          <p:cNvPr id="72709" name="Picture 5"/>
          <p:cNvPicPr>
            <a:picLocks noChangeAspect="1" noChangeArrowheads="1"/>
          </p:cNvPicPr>
          <p:nvPr/>
        </p:nvPicPr>
        <p:blipFill>
          <a:blip r:embed="rId5" cstate="print">
            <a:lum bright="-10000"/>
          </a:blip>
          <a:srcRect/>
          <a:stretch>
            <a:fillRect/>
          </a:stretch>
        </p:blipFill>
        <p:spPr bwMode="auto">
          <a:xfrm>
            <a:off x="0" y="0"/>
            <a:ext cx="4852108" cy="3276600"/>
          </a:xfrm>
          <a:prstGeom prst="rect">
            <a:avLst/>
          </a:prstGeom>
          <a:ln>
            <a:noFill/>
          </a:ln>
          <a:effectLst>
            <a:softEdge rad="112500"/>
          </a:effectLst>
        </p:spPr>
      </p:pic>
      <p:pic>
        <p:nvPicPr>
          <p:cNvPr id="72710" name="Picture 6"/>
          <p:cNvPicPr>
            <a:picLocks noChangeAspect="1" noChangeArrowheads="1"/>
          </p:cNvPicPr>
          <p:nvPr/>
        </p:nvPicPr>
        <p:blipFill>
          <a:blip r:embed="rId6" cstate="print">
            <a:lum bright="-10000"/>
          </a:blip>
          <a:srcRect b="4445"/>
          <a:stretch>
            <a:fillRect/>
          </a:stretch>
        </p:blipFill>
        <p:spPr bwMode="auto">
          <a:xfrm>
            <a:off x="4800600" y="3290207"/>
            <a:ext cx="4343400" cy="3567793"/>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707"/>
                                        </p:tgtEl>
                                        <p:attrNameLst>
                                          <p:attrName>style.visibility</p:attrName>
                                        </p:attrNameLst>
                                      </p:cBhvr>
                                      <p:to>
                                        <p:strVal val="visible"/>
                                      </p:to>
                                    </p:set>
                                    <p:animEffect transition="in" filter="fade">
                                      <p:cBhvr>
                                        <p:cTn id="7" dur="1000"/>
                                        <p:tgtEl>
                                          <p:spTgt spid="727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709"/>
                                        </p:tgtEl>
                                        <p:attrNameLst>
                                          <p:attrName>style.visibility</p:attrName>
                                        </p:attrNameLst>
                                      </p:cBhvr>
                                      <p:to>
                                        <p:strVal val="visible"/>
                                      </p:to>
                                    </p:set>
                                    <p:animEffect transition="in" filter="fade">
                                      <p:cBhvr>
                                        <p:cTn id="12" dur="1000"/>
                                        <p:tgtEl>
                                          <p:spTgt spid="727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2710"/>
                                        </p:tgtEl>
                                        <p:attrNameLst>
                                          <p:attrName>style.visibility</p:attrName>
                                        </p:attrNameLst>
                                      </p:cBhvr>
                                      <p:to>
                                        <p:strVal val="visible"/>
                                      </p:to>
                                    </p:set>
                                    <p:animEffect transition="in" filter="fade">
                                      <p:cBhvr>
                                        <p:cTn id="17" dur="1000"/>
                                        <p:tgtEl>
                                          <p:spTgt spid="72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Ptr. Daniel White\Documents\My Scans\2009-06 (Jun)\scan0015.jpg"/>
          <p:cNvPicPr>
            <a:picLocks noChangeAspect="1" noChangeArrowheads="1"/>
          </p:cNvPicPr>
          <p:nvPr/>
        </p:nvPicPr>
        <p:blipFill>
          <a:blip r:embed="rId3" cstate="print"/>
          <a:srcRect/>
          <a:stretch>
            <a:fillRect/>
          </a:stretch>
        </p:blipFill>
        <p:spPr bwMode="auto">
          <a:xfrm>
            <a:off x="-15429" y="0"/>
            <a:ext cx="9159429" cy="6858001"/>
          </a:xfrm>
          <a:prstGeom prst="rect">
            <a:avLst/>
          </a:prstGeom>
          <a:noFill/>
        </p:spPr>
      </p:pic>
      <p:pic>
        <p:nvPicPr>
          <p:cNvPr id="3" name="Picture 2" descr="C:\Users\Ptr. Daniel White\Documents\My Scans\2009-06 (Jun)\scan0017.jpg"/>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0" y="-96688"/>
            <a:ext cx="9144001" cy="6954688"/>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Ptr. Daniel White\Documents\My Scans\2009-06 (Jun)\scan0015.jpg"/>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15429" y="0"/>
            <a:ext cx="9159429" cy="6858001"/>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Ptr. Daniel White\Documents\My Scans\2009-06 (Jun)\scan0019.jpg"/>
          <p:cNvPicPr>
            <a:picLocks noChangeAspect="1" noChangeArrowheads="1"/>
          </p:cNvPicPr>
          <p:nvPr/>
        </p:nvPicPr>
        <p:blipFill>
          <a:blip r:embed="rId3" cstate="print">
            <a:duotone>
              <a:prstClr val="black"/>
              <a:schemeClr val="accent3">
                <a:tint val="45000"/>
                <a:satMod val="400000"/>
              </a:schemeClr>
            </a:duotone>
          </a:blip>
          <a:srcRect/>
          <a:stretch>
            <a:fillRect/>
          </a:stretch>
        </p:blipFill>
        <p:spPr bwMode="auto">
          <a:xfrm>
            <a:off x="0" y="-102683"/>
            <a:ext cx="9144001" cy="6960683"/>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0"/>
            <a:ext cx="9144000" cy="5708511"/>
          </a:xfrm>
          <a:prstGeom prst="rect">
            <a:avLst/>
          </a:prstGeom>
        </p:spPr>
        <p:txBody>
          <a:bodyPr wrap="square">
            <a:spAutoFit/>
          </a:bodyPr>
          <a:lstStyle/>
          <a:p>
            <a:pPr algn="ctr"/>
            <a:r>
              <a:rPr lang="en-US" sz="6000" i="1" dirty="0" smtClean="0"/>
              <a:t>“For </a:t>
            </a:r>
            <a:r>
              <a:rPr lang="en-US" sz="6000" i="1" dirty="0" smtClean="0"/>
              <a:t>by grace are ye saved through faith; and that not of yourselves: it is the </a:t>
            </a:r>
            <a:r>
              <a:rPr lang="en-US" sz="6000" b="1" i="1" u="sng" dirty="0" smtClean="0">
                <a:solidFill>
                  <a:srgbClr val="FFFF00"/>
                </a:solidFill>
              </a:rPr>
              <a:t>gift of God</a:t>
            </a:r>
            <a:r>
              <a:rPr lang="en-US" sz="6000" i="1" dirty="0" smtClean="0"/>
              <a:t>: Not of works, lest any man should boast</a:t>
            </a:r>
            <a:r>
              <a:rPr lang="en-US" sz="6000" i="1" dirty="0" smtClean="0"/>
              <a:t>.”</a:t>
            </a:r>
          </a:p>
          <a:p>
            <a:pPr algn="ctr"/>
            <a:r>
              <a:rPr lang="en-US" sz="6000" i="1" dirty="0" smtClean="0"/>
              <a:t> </a:t>
            </a:r>
            <a:r>
              <a:rPr lang="en-US" sz="6000" i="1" dirty="0" smtClean="0"/>
              <a:t>(Ephesians </a:t>
            </a:r>
            <a:r>
              <a:rPr lang="en-US" sz="6000" i="1" dirty="0" smtClean="0"/>
              <a:t>2:8-9) </a:t>
            </a:r>
            <a:endParaRPr lang="en-US" sz="6000" i="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lum contrast="20000"/>
          </a:blip>
          <a:srcRect l="5140" t="3794" r="8756"/>
          <a:stretch>
            <a:fillRect/>
          </a:stretch>
        </p:blipFill>
        <p:spPr bwMode="auto">
          <a:xfrm>
            <a:off x="609600" y="609600"/>
            <a:ext cx="7946584" cy="62004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1682" name="Picture 2"/>
          <p:cNvPicPr>
            <a:picLocks noChangeAspect="1" noChangeArrowheads="1"/>
          </p:cNvPicPr>
          <p:nvPr/>
        </p:nvPicPr>
        <p:blipFill>
          <a:blip r:embed="rId4" cstate="print"/>
          <a:srcRect l="3931" t="3931"/>
          <a:stretch>
            <a:fillRect/>
          </a:stretch>
        </p:blipFill>
        <p:spPr bwMode="auto">
          <a:xfrm>
            <a:off x="3657600" y="2667000"/>
            <a:ext cx="1600200" cy="16002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682"/>
                                        </p:tgtEl>
                                        <p:attrNameLst>
                                          <p:attrName>style.visibility</p:attrName>
                                        </p:attrNameLst>
                                      </p:cBhvr>
                                      <p:to>
                                        <p:strVal val="visible"/>
                                      </p:to>
                                    </p:set>
                                    <p:animEffect transition="in" filter="fade">
                                      <p:cBhvr>
                                        <p:cTn id="7" dur="2000"/>
                                        <p:tgtEl>
                                          <p:spTgt spid="71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Autofit/>
          </a:bodyPr>
          <a:lstStyle/>
          <a:p>
            <a:r>
              <a:rPr lang="en-US" sz="6600" i="1" dirty="0" smtClean="0"/>
              <a:t>“How </a:t>
            </a:r>
            <a:r>
              <a:rPr lang="en-US" sz="6600" i="1" dirty="0" smtClean="0"/>
              <a:t>shall we escape, if we neglect so great </a:t>
            </a:r>
            <a:r>
              <a:rPr lang="en-US" sz="6600" i="1" dirty="0" smtClean="0"/>
              <a:t>salvation?”</a:t>
            </a:r>
            <a:br>
              <a:rPr lang="en-US" sz="6600" i="1" dirty="0" smtClean="0"/>
            </a:br>
            <a:r>
              <a:rPr lang="en-US" sz="6600" i="1" dirty="0" smtClean="0"/>
              <a:t> (Heb</a:t>
            </a:r>
            <a:r>
              <a:rPr lang="en-US" sz="6600" i="1" dirty="0" smtClean="0"/>
              <a:t>. </a:t>
            </a:r>
            <a:r>
              <a:rPr lang="en-US" sz="6600" i="1" dirty="0" smtClean="0"/>
              <a:t>2:3) </a:t>
            </a:r>
            <a:endParaRPr lang="en-US" sz="6600" i="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C:\Users\Ptr. Daniel White\Desktop\Bible pictures\hell\Hell going there.jpg"/>
          <p:cNvPicPr>
            <a:picLocks noChangeAspect="1" noChangeArrowheads="1"/>
          </p:cNvPicPr>
          <p:nvPr/>
        </p:nvPicPr>
        <p:blipFill>
          <a:blip r:embed="rId3" cstate="print"/>
          <a:srcRect/>
          <a:stretch>
            <a:fillRect/>
          </a:stretch>
        </p:blipFill>
        <p:spPr bwMode="auto">
          <a:xfrm>
            <a:off x="-23446" y="0"/>
            <a:ext cx="9167446" cy="6858000"/>
          </a:xfrm>
          <a:prstGeom prst="rect">
            <a:avLst/>
          </a:prstGeom>
          <a:noFill/>
        </p:spPr>
      </p:pic>
      <p:pic>
        <p:nvPicPr>
          <p:cNvPr id="4" name="Picture 2" descr="c:\Users\Ptr. Daniel White\Desktop\Bible pictures\Jesus\12 Crucifixion\Cross images\Cross or Hell.JPG"/>
          <p:cNvPicPr>
            <a:picLocks noChangeAspect="1" noChangeArrowheads="1"/>
          </p:cNvPicPr>
          <p:nvPr/>
        </p:nvPicPr>
        <p:blipFill>
          <a:blip r:embed="rId4" cstate="print"/>
          <a:srcRect/>
          <a:stretch>
            <a:fillRect/>
          </a:stretch>
        </p:blipFill>
        <p:spPr bwMode="auto">
          <a:xfrm>
            <a:off x="-228600" y="0"/>
            <a:ext cx="9520041" cy="6858000"/>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228600" y="1048812"/>
            <a:ext cx="8763000"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sz="6000" i="1" strike="noStrike" cap="none" normalizeH="0" baseline="0" dirty="0" smtClean="0">
                <a:ln>
                  <a:noFill/>
                </a:ln>
                <a:solidFill>
                  <a:schemeClr val="tx1"/>
                </a:solidFill>
                <a:effectLst/>
                <a:ea typeface="Times New Roman" pitchFamily="18" charset="0"/>
                <a:cs typeface="Times New Roman" pitchFamily="18" charset="0"/>
              </a:rPr>
              <a:t>“For God hath not appointed us to wrath, but to obtain salvation by our Lord Jesus </a:t>
            </a:r>
            <a:r>
              <a:rPr kumimoji="0" lang="en-US" sz="6000" i="1" strike="noStrike" cap="none" normalizeH="0" baseline="0" dirty="0" smtClean="0">
                <a:ln>
                  <a:noFill/>
                </a:ln>
                <a:solidFill>
                  <a:schemeClr val="tx1"/>
                </a:solidFill>
                <a:effectLst/>
                <a:ea typeface="Times New Roman" pitchFamily="18" charset="0"/>
                <a:cs typeface="Times New Roman" pitchFamily="18" charset="0"/>
              </a:rPr>
              <a:t>Christ.”</a:t>
            </a:r>
            <a:r>
              <a:rPr lang="en-US" sz="6000" i="1" dirty="0" smtClean="0">
                <a:ea typeface="Times New Roman" pitchFamily="18" charset="0"/>
                <a:cs typeface="Times New Roman" pitchFamily="18" charset="0"/>
              </a:rPr>
              <a:t> </a:t>
            </a:r>
            <a:endParaRPr lang="en-US" sz="6000" i="1" dirty="0" smtClean="0">
              <a:ea typeface="Times New Roman" pitchFamily="18" charset="0"/>
              <a:cs typeface="Times New Roman" pitchFamily="18" charset="0"/>
            </a:endParaRPr>
          </a:p>
          <a:p>
            <a:pPr lvl="0" algn="ctr" fontAlgn="base">
              <a:spcBef>
                <a:spcPct val="0"/>
              </a:spcBef>
              <a:spcAft>
                <a:spcPct val="0"/>
              </a:spcAft>
            </a:pPr>
            <a:r>
              <a:rPr lang="en-US" sz="6000" i="1" dirty="0" smtClean="0">
                <a:ea typeface="Times New Roman" pitchFamily="18" charset="0"/>
                <a:cs typeface="Times New Roman" pitchFamily="18" charset="0"/>
              </a:rPr>
              <a:t>(I Thess. 5:9)</a:t>
            </a:r>
            <a:endParaRPr kumimoji="0" lang="en-US" sz="6000" i="1" strike="noStrike" cap="none" normalizeH="0" baseline="0" dirty="0" smtClean="0">
              <a:ln>
                <a:noFill/>
              </a:ln>
              <a:solidFill>
                <a:schemeClr val="tx1"/>
              </a:solidFill>
              <a:effectLst/>
              <a:cs typeface="Times New Roman"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lum bright="-10000"/>
          </a:blip>
          <a:srcRect t="41286" r="609"/>
          <a:stretch>
            <a:fillRect/>
          </a:stretch>
        </p:blipFill>
        <p:spPr bwMode="auto">
          <a:xfrm>
            <a:off x="914400" y="609600"/>
            <a:ext cx="7473461" cy="5715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8229600" cy="3124200"/>
          </a:xfrm>
        </p:spPr>
        <p:txBody>
          <a:bodyPr>
            <a:noAutofit/>
          </a:bodyPr>
          <a:lstStyle/>
          <a:p>
            <a:r>
              <a:rPr lang="en-US" i="1" dirty="0" smtClean="0"/>
              <a:t>“For a fire is kindled in mine anger, and shall burn unto the lowest hell…They shall be burnt with hunger, and devoured with burning heat, and with bitter destruction: I will also send the teeth of beasts upon them, with the poison of serpents…” (Deut. 32)</a:t>
            </a:r>
            <a:endParaRPr lang="en-US" dirty="0"/>
          </a:p>
        </p:txBody>
      </p:sp>
      <p:pic>
        <p:nvPicPr>
          <p:cNvPr id="5" name="Picture 6"/>
          <p:cNvPicPr>
            <a:picLocks noChangeAspect="1" noChangeArrowheads="1"/>
          </p:cNvPicPr>
          <p:nvPr/>
        </p:nvPicPr>
        <p:blipFill>
          <a:blip r:embed="rId3" cstate="print">
            <a:lum bright="-10000"/>
          </a:blip>
          <a:srcRect/>
          <a:stretch>
            <a:fillRect/>
          </a:stretch>
        </p:blipFill>
        <p:spPr bwMode="auto">
          <a:xfrm>
            <a:off x="0" y="1854130"/>
            <a:ext cx="4648200" cy="5003870"/>
          </a:xfrm>
          <a:prstGeom prst="rect">
            <a:avLst/>
          </a:prstGeom>
          <a:noFill/>
          <a:ln w="9525">
            <a:noFill/>
            <a:miter lim="800000"/>
            <a:headEnd/>
            <a:tailEnd/>
          </a:ln>
        </p:spPr>
      </p:pic>
      <p:pic>
        <p:nvPicPr>
          <p:cNvPr id="3" name="Picture 2"/>
          <p:cNvPicPr>
            <a:picLocks noChangeAspect="1" noChangeArrowheads="1"/>
          </p:cNvPicPr>
          <p:nvPr/>
        </p:nvPicPr>
        <p:blipFill>
          <a:blip r:embed="rId4" cstate="print">
            <a:lum contrast="20000"/>
          </a:blip>
          <a:srcRect/>
          <a:stretch>
            <a:fillRect/>
          </a:stretch>
        </p:blipFill>
        <p:spPr bwMode="auto">
          <a:xfrm>
            <a:off x="0" y="0"/>
            <a:ext cx="4572000" cy="3510643"/>
          </a:xfrm>
          <a:prstGeom prst="rect">
            <a:avLst/>
          </a:prstGeom>
          <a:noFill/>
          <a:ln w="9525">
            <a:noFill/>
            <a:miter lim="800000"/>
            <a:headEnd/>
            <a:tailEnd/>
          </a:ln>
        </p:spPr>
      </p:pic>
      <p:pic>
        <p:nvPicPr>
          <p:cNvPr id="69634" name="Picture 2" descr="C:\Users\Ptr. Daniel White\Desktop\Bible pictures\hell\Torment of Hell (2).jpg"/>
          <p:cNvPicPr>
            <a:picLocks noChangeAspect="1" noChangeArrowheads="1"/>
          </p:cNvPicPr>
          <p:nvPr/>
        </p:nvPicPr>
        <p:blipFill>
          <a:blip r:embed="rId5" cstate="print"/>
          <a:srcRect l="6000" t="4000" r="6000" b="5333"/>
          <a:stretch>
            <a:fillRect/>
          </a:stretch>
        </p:blipFill>
        <p:spPr bwMode="auto">
          <a:xfrm>
            <a:off x="4509247" y="3276600"/>
            <a:ext cx="4634753" cy="3581400"/>
          </a:xfrm>
          <a:prstGeom prst="rect">
            <a:avLst/>
          </a:prstGeom>
          <a:noFill/>
        </p:spPr>
      </p:pic>
      <p:pic>
        <p:nvPicPr>
          <p:cNvPr id="4" name="Picture 2"/>
          <p:cNvPicPr>
            <a:picLocks noChangeAspect="1" noChangeArrowheads="1"/>
          </p:cNvPicPr>
          <p:nvPr/>
        </p:nvPicPr>
        <p:blipFill>
          <a:blip r:embed="rId6" cstate="print"/>
          <a:srcRect/>
          <a:stretch>
            <a:fillRect/>
          </a:stretch>
        </p:blipFill>
        <p:spPr bwMode="auto">
          <a:xfrm>
            <a:off x="4471703" y="0"/>
            <a:ext cx="4672297" cy="3733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9634"/>
                                        </p:tgtEl>
                                        <p:attrNameLst>
                                          <p:attrName>style.visibility</p:attrName>
                                        </p:attrNameLst>
                                      </p:cBhvr>
                                      <p:to>
                                        <p:strVal val="visible"/>
                                      </p:to>
                                    </p:set>
                                    <p:anim calcmode="lin" valueType="num">
                                      <p:cBhvr>
                                        <p:cTn id="14" dur="500" fill="hold"/>
                                        <p:tgtEl>
                                          <p:spTgt spid="69634"/>
                                        </p:tgtEl>
                                        <p:attrNameLst>
                                          <p:attrName>ppt_w</p:attrName>
                                        </p:attrNameLst>
                                      </p:cBhvr>
                                      <p:tavLst>
                                        <p:tav tm="0">
                                          <p:val>
                                            <p:fltVal val="0"/>
                                          </p:val>
                                        </p:tav>
                                        <p:tav tm="100000">
                                          <p:val>
                                            <p:strVal val="#ppt_w"/>
                                          </p:val>
                                        </p:tav>
                                      </p:tavLst>
                                    </p:anim>
                                    <p:anim calcmode="lin" valueType="num">
                                      <p:cBhvr>
                                        <p:cTn id="15" dur="500" fill="hold"/>
                                        <p:tgtEl>
                                          <p:spTgt spid="69634"/>
                                        </p:tgtEl>
                                        <p:attrNameLst>
                                          <p:attrName>ppt_h</p:attrName>
                                        </p:attrNameLst>
                                      </p:cBhvr>
                                      <p:tavLst>
                                        <p:tav tm="0">
                                          <p:val>
                                            <p:fltVal val="0"/>
                                          </p:val>
                                        </p:tav>
                                        <p:tav tm="100000">
                                          <p:val>
                                            <p:strVal val="#ppt_h"/>
                                          </p:val>
                                        </p:tav>
                                      </p:tavLst>
                                    </p:anim>
                                    <p:animEffect transition="in" filter="fade">
                                      <p:cBhvr>
                                        <p:cTn id="16" dur="500"/>
                                        <p:tgtEl>
                                          <p:spTgt spid="6963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heaven\God_Jesus_throne_cat_rel_hist_02RoberttBarrett.jpg"/>
          <p:cNvPicPr>
            <a:picLocks noChangeAspect="1" noChangeArrowheads="1"/>
          </p:cNvPicPr>
          <p:nvPr/>
        </p:nvPicPr>
        <p:blipFill>
          <a:blip r:embed="rId3" cstate="print">
            <a:lum bright="-10000"/>
          </a:blip>
          <a:srcRect/>
          <a:stretch>
            <a:fillRect/>
          </a:stretch>
        </p:blipFill>
        <p:spPr bwMode="auto">
          <a:xfrm>
            <a:off x="-533399" y="0"/>
            <a:ext cx="4876800" cy="6858000"/>
          </a:xfrm>
          <a:prstGeom prst="rect">
            <a:avLst/>
          </a:prstGeom>
          <a:noFill/>
        </p:spPr>
      </p:pic>
      <p:pic>
        <p:nvPicPr>
          <p:cNvPr id="1027" name="Picture 3" descr="C:\Users\Ptr. Daniel White\Desktop\Bible pictures\hell\Copy of Hell4.jpg"/>
          <p:cNvPicPr>
            <a:picLocks noChangeAspect="1" noChangeArrowheads="1"/>
          </p:cNvPicPr>
          <p:nvPr/>
        </p:nvPicPr>
        <p:blipFill>
          <a:blip r:embed="rId4" cstate="print"/>
          <a:srcRect/>
          <a:stretch>
            <a:fillRect/>
          </a:stretch>
        </p:blipFill>
        <p:spPr bwMode="auto">
          <a:xfrm>
            <a:off x="4419600" y="990601"/>
            <a:ext cx="4724400" cy="58674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740307"/>
          </a:xfrm>
          <a:prstGeom prst="rect">
            <a:avLst/>
          </a:prstGeom>
        </p:spPr>
        <p:txBody>
          <a:bodyPr wrap="square">
            <a:spAutoFit/>
          </a:bodyPr>
          <a:lstStyle/>
          <a:p>
            <a:pPr algn="ctr"/>
            <a:r>
              <a:rPr lang="en-US" sz="5400" i="1" dirty="0" smtClean="0"/>
              <a:t>“The </a:t>
            </a:r>
            <a:r>
              <a:rPr lang="en-US" sz="5400" i="1" dirty="0" smtClean="0"/>
              <a:t>Lord is not slack concerning his promise, as some men count slackness; but is longsuffering to us-ward, not willing that any should perish, but that all should come </a:t>
            </a:r>
            <a:endParaRPr lang="en-US" sz="5400" i="1" dirty="0" smtClean="0"/>
          </a:p>
          <a:p>
            <a:pPr algn="ctr"/>
            <a:r>
              <a:rPr lang="en-US" sz="5400" i="1" dirty="0" smtClean="0"/>
              <a:t>to </a:t>
            </a:r>
            <a:r>
              <a:rPr lang="en-US" sz="5400" i="1" dirty="0" smtClean="0"/>
              <a:t>repentance</a:t>
            </a:r>
            <a:r>
              <a:rPr lang="en-US" sz="5400" i="1" dirty="0" smtClean="0"/>
              <a:t>.” </a:t>
            </a:r>
          </a:p>
          <a:p>
            <a:pPr algn="ctr"/>
            <a:r>
              <a:rPr lang="en-US" sz="5400" i="1" dirty="0" smtClean="0"/>
              <a:t>(II Pet. 3:9)</a:t>
            </a:r>
            <a:endParaRPr lang="en-US" sz="5400" i="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Users\Ptr. Daniel White\Desktop\Bible pictures\Jesus\Christ Knocking At Door.jpg"/>
          <p:cNvPicPr>
            <a:picLocks noChangeAspect="1" noChangeArrowheads="1"/>
          </p:cNvPicPr>
          <p:nvPr/>
        </p:nvPicPr>
        <p:blipFill>
          <a:blip r:embed="rId3" cstate="print"/>
          <a:srcRect/>
          <a:stretch>
            <a:fillRect/>
          </a:stretch>
        </p:blipFill>
        <p:spPr bwMode="auto">
          <a:xfrm>
            <a:off x="2057400" y="171450"/>
            <a:ext cx="5257800" cy="65722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aying\repent (2).jpg"/>
          <p:cNvPicPr>
            <a:picLocks noChangeAspect="1" noChangeArrowheads="1"/>
          </p:cNvPicPr>
          <p:nvPr/>
        </p:nvPicPr>
        <p:blipFill>
          <a:blip r:embed="rId3" cstate="print"/>
          <a:srcRect/>
          <a:stretch>
            <a:fillRect/>
          </a:stretch>
        </p:blipFill>
        <p:spPr bwMode="auto">
          <a:xfrm>
            <a:off x="1676400" y="0"/>
            <a:ext cx="5562600" cy="669185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eart 5"/>
          <p:cNvSpPr/>
          <p:nvPr/>
        </p:nvSpPr>
        <p:spPr>
          <a:xfrm flipH="1">
            <a:off x="1447800" y="0"/>
            <a:ext cx="6172201" cy="6858000"/>
          </a:xfrm>
          <a:prstGeom prst="heart">
            <a:avLst/>
          </a:pr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art 3"/>
          <p:cNvSpPr/>
          <p:nvPr/>
        </p:nvSpPr>
        <p:spPr>
          <a:xfrm flipH="1">
            <a:off x="1447800" y="0"/>
            <a:ext cx="6172201" cy="6858000"/>
          </a:xfrm>
          <a:prstGeom prst="hear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p:cNvSpPr/>
          <p:nvPr/>
        </p:nvSpPr>
        <p:spPr>
          <a:xfrm flipH="1">
            <a:off x="1447800" y="0"/>
            <a:ext cx="6172201" cy="6858000"/>
          </a:xfrm>
          <a:prstGeom prst="heart">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1828800"/>
            <a:ext cx="8001000" cy="3048000"/>
          </a:xfrm>
        </p:spPr>
        <p:txBody>
          <a:bodyPr>
            <a:normAutofit/>
          </a:bodyPr>
          <a:lstStyle/>
          <a:p>
            <a:r>
              <a:rPr lang="en-US" sz="9600" dirty="0" smtClean="0"/>
              <a:t>Sin </a:t>
            </a:r>
            <a:endParaRPr lang="en-US" sz="9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3" cstate="print"/>
          <a:srcRect/>
          <a:stretch>
            <a:fillRect/>
          </a:stretch>
        </p:blipFill>
        <p:spPr bwMode="auto">
          <a:xfrm>
            <a:off x="1295400" y="219075"/>
            <a:ext cx="6638925" cy="663892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lum contrast="20000"/>
          </a:blip>
          <a:srcRect/>
          <a:stretch>
            <a:fillRect/>
          </a:stretch>
        </p:blipFill>
        <p:spPr bwMode="auto">
          <a:xfrm>
            <a:off x="0" y="-132726"/>
            <a:ext cx="9332282" cy="6990726"/>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838200" y="1447800"/>
            <a:ext cx="6392975" cy="43434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Bible pictures\Prophecy pictures\prophecy pictures\revelation\Horsemen out of the Abyss.jpg"/>
          <p:cNvPicPr>
            <a:picLocks noChangeAspect="1" noChangeArrowheads="1"/>
          </p:cNvPicPr>
          <p:nvPr/>
        </p:nvPicPr>
        <p:blipFill>
          <a:blip r:embed="rId3" cstate="print">
            <a:lum bright="-20000" contrast="10000"/>
          </a:blip>
          <a:srcRect/>
          <a:stretch>
            <a:fillRect/>
          </a:stretch>
        </p:blipFill>
        <p:spPr bwMode="auto">
          <a:xfrm>
            <a:off x="0" y="0"/>
            <a:ext cx="9144000" cy="68580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descr="C:\Users\Ptr. Daniel White\Desktop\Bible pictures\hell\image32.jpg"/>
          <p:cNvPicPr>
            <a:picLocks noChangeAspect="1" noChangeArrowheads="1"/>
          </p:cNvPicPr>
          <p:nvPr/>
        </p:nvPicPr>
        <p:blipFill>
          <a:blip r:embed="rId3" cstate="print">
            <a:lum bright="-10000" contrast="20000"/>
          </a:blip>
          <a:srcRect/>
          <a:stretch>
            <a:fillRect/>
          </a:stretch>
        </p:blipFill>
        <p:spPr bwMode="auto">
          <a:xfrm>
            <a:off x="0" y="0"/>
            <a:ext cx="9144000" cy="7239000"/>
          </a:xfrm>
          <a:prstGeom prst="rect">
            <a:avLst/>
          </a:prstGeom>
          <a:noFill/>
        </p:spPr>
      </p:pic>
      <p:sp>
        <p:nvSpPr>
          <p:cNvPr id="2" name="Title 1"/>
          <p:cNvSpPr>
            <a:spLocks noGrp="1"/>
          </p:cNvSpPr>
          <p:nvPr>
            <p:ph type="title"/>
          </p:nvPr>
        </p:nvSpPr>
        <p:spPr>
          <a:xfrm>
            <a:off x="457200" y="457200"/>
            <a:ext cx="8229600" cy="2514600"/>
          </a:xfrm>
        </p:spPr>
        <p:txBody>
          <a:bodyPr>
            <a:normAutofit fontScale="90000"/>
          </a:bodyPr>
          <a:lstStyle/>
          <a:p>
            <a:r>
              <a:rPr lang="en-US" i="1" dirty="0" smtClean="0"/>
              <a:t>“And they shall be gathered together, as prisoners are gathered in the pit, and shall be shut up in the prison…” (Isa. 24:22)</a:t>
            </a:r>
            <a:r>
              <a:rPr lang="en-US" dirty="0" smtClean="0"/>
              <a:t/>
            </a:r>
            <a:br>
              <a:rPr lang="en-US" dirty="0" smtClean="0"/>
            </a:br>
            <a:endParaRPr lang="en-US" dirty="0"/>
          </a:p>
        </p:txBody>
      </p:sp>
      <p:pic>
        <p:nvPicPr>
          <p:cNvPr id="68610" name="Picture 2"/>
          <p:cNvPicPr>
            <a:picLocks noChangeAspect="1" noChangeArrowheads="1"/>
          </p:cNvPicPr>
          <p:nvPr/>
        </p:nvPicPr>
        <p:blipFill>
          <a:blip r:embed="rId4" cstate="print"/>
          <a:srcRect/>
          <a:stretch>
            <a:fillRect/>
          </a:stretch>
        </p:blipFill>
        <p:spPr bwMode="auto">
          <a:xfrm>
            <a:off x="2514600" y="2971800"/>
            <a:ext cx="4358640" cy="297180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eart 5"/>
          <p:cNvSpPr/>
          <p:nvPr/>
        </p:nvSpPr>
        <p:spPr>
          <a:xfrm flipH="1">
            <a:off x="1447800" y="0"/>
            <a:ext cx="6172201" cy="6858000"/>
          </a:xfrm>
          <a:prstGeom prst="heart">
            <a:avLst/>
          </a:pr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art 3"/>
          <p:cNvSpPr/>
          <p:nvPr/>
        </p:nvSpPr>
        <p:spPr>
          <a:xfrm flipH="1">
            <a:off x="1447800" y="0"/>
            <a:ext cx="6172201" cy="6858000"/>
          </a:xfrm>
          <a:prstGeom prst="hear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1828800"/>
            <a:ext cx="8001000" cy="3048000"/>
          </a:xfrm>
        </p:spPr>
        <p:txBody>
          <a:bodyPr>
            <a:normAutofit/>
          </a:bodyPr>
          <a:lstStyle/>
          <a:p>
            <a:r>
              <a:rPr lang="en-US" sz="9600" dirty="0" smtClean="0"/>
              <a:t>Sin </a:t>
            </a:r>
            <a:endParaRPr lang="en-US" sz="9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Bible pictures Old Testament\Moses3 after Egypt\Mt. Sinai &amp; 10 Comm\the_law_on_mount_sinai.jpg"/>
          <p:cNvPicPr>
            <a:picLocks noChangeAspect="1" noChangeArrowheads="1"/>
          </p:cNvPicPr>
          <p:nvPr/>
        </p:nvPicPr>
        <p:blipFill>
          <a:blip r:embed="rId3" cstate="print"/>
          <a:srcRect/>
          <a:stretch>
            <a:fillRect/>
          </a:stretch>
        </p:blipFill>
        <p:spPr bwMode="auto">
          <a:xfrm>
            <a:off x="1524000" y="0"/>
            <a:ext cx="6342063"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Bible pictures Old Testament\Moses3 after Egypt\Mt. Sinai &amp; 10 Comm\ML_Mos get 10 Commandments.JPG"/>
          <p:cNvPicPr>
            <a:picLocks noChangeAspect="1" noChangeArrowheads="1"/>
          </p:cNvPicPr>
          <p:nvPr/>
        </p:nvPicPr>
        <p:blipFill>
          <a:blip r:embed="rId3" cstate="print"/>
          <a:srcRect/>
          <a:stretch>
            <a:fillRect/>
          </a:stretch>
        </p:blipFill>
        <p:spPr bwMode="auto">
          <a:xfrm>
            <a:off x="990600" y="0"/>
            <a:ext cx="7345363"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TotalTime>
  <Words>531</Words>
  <Application>Microsoft Office PowerPoint</Application>
  <PresentationFormat>On-screen Show (4:3)</PresentationFormat>
  <Paragraphs>67</Paragraphs>
  <Slides>46</Slides>
  <Notes>46</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“And whosoever was not found written in the book of life was cast into the lake of fire.” Rev. 20:15 </vt:lpstr>
      <vt:lpstr>Slide 2</vt:lpstr>
      <vt:lpstr>Slide 3</vt:lpstr>
      <vt:lpstr>“For a fire is kindled in mine anger, and shall burn unto the lowest hell…They shall be burnt with hunger, and devoured with burning heat, and with bitter destruction: I will also send the teeth of beasts upon them, with the poison of serpents…” (Deut. 32)</vt:lpstr>
      <vt:lpstr>Slide 5</vt:lpstr>
      <vt:lpstr>“And they shall be gathered together, as prisoners are gathered in the pit, and shall be shut up in the prison…” (Isa. 24:22) </vt:lpstr>
      <vt:lpstr>Sin </vt:lpstr>
      <vt:lpstr>Slide 8</vt:lpstr>
      <vt:lpstr>Slide 9</vt:lpstr>
      <vt:lpstr>Slide 10</vt:lpstr>
      <vt:lpstr>Slide 11</vt:lpstr>
      <vt:lpstr>Slide 12</vt:lpstr>
      <vt:lpstr>Slide 13</vt:lpstr>
      <vt:lpstr>Slide 14</vt:lpstr>
      <vt:lpstr>“As it is written, There is none righteous, no, not one: There is none that understandeth, there is none that seeketh after God.  They are all gone out of the way, they are together become unprofitable; there is none that doeth good, no, not one.”  (Romans 3:10-12)</vt:lpstr>
      <vt:lpstr>“And there shall in no wise enter into it (Heaven) any thing that defileth, neither whatsoever worketh abomination, or maketh a lie: but they which are written in the Lamb's book of life.”  (Revelation 21:27) </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“How shall we escape, if we neglect so great salvation?”  (Heb. 2:3) </vt:lpstr>
      <vt:lpstr>Slide 37</vt:lpstr>
      <vt:lpstr>Slide 38</vt:lpstr>
      <vt:lpstr>Slide 39</vt:lpstr>
      <vt:lpstr>Slide 40</vt:lpstr>
      <vt:lpstr>Slide 41</vt:lpstr>
      <vt:lpstr>Slide 42</vt:lpstr>
      <vt:lpstr>Slide 43</vt:lpstr>
      <vt:lpstr>Sin </vt:lpstr>
      <vt:lpstr>Slide 45</vt:lpstr>
      <vt:lpstr>Slide 46</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“And whosoever was not found written in the book of life was cast into the lake of fire.” Rev. 20:15 </dc:title>
  <dc:creator>Ptr. Daniel White</dc:creator>
  <cp:lastModifiedBy>Ptr. Daniel White</cp:lastModifiedBy>
  <cp:revision>5</cp:revision>
  <dcterms:created xsi:type="dcterms:W3CDTF">2011-03-07T13:28:44Z</dcterms:created>
  <dcterms:modified xsi:type="dcterms:W3CDTF">2011-03-08T07:53:47Z</dcterms:modified>
</cp:coreProperties>
</file>