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313" r:id="rId3"/>
    <p:sldId id="317" r:id="rId4"/>
    <p:sldId id="318" r:id="rId5"/>
    <p:sldId id="321" r:id="rId6"/>
    <p:sldId id="319" r:id="rId7"/>
    <p:sldId id="320" r:id="rId8"/>
    <p:sldId id="322" r:id="rId9"/>
    <p:sldId id="323" r:id="rId10"/>
    <p:sldId id="324" r:id="rId11"/>
    <p:sldId id="325" r:id="rId12"/>
    <p:sldId id="326" r:id="rId13"/>
    <p:sldId id="327" r:id="rId14"/>
    <p:sldId id="328" r:id="rId15"/>
    <p:sldId id="329" r:id="rId16"/>
    <p:sldId id="330" r:id="rId17"/>
    <p:sldId id="331" r:id="rId18"/>
    <p:sldId id="333" r:id="rId19"/>
    <p:sldId id="334" r:id="rId20"/>
    <p:sldId id="335" r:id="rId21"/>
    <p:sldId id="336" r:id="rId22"/>
    <p:sldId id="337" r:id="rId23"/>
    <p:sldId id="338" r:id="rId24"/>
    <p:sldId id="339" r:id="rId25"/>
    <p:sldId id="340" r:id="rId26"/>
    <p:sldId id="342" r:id="rId27"/>
    <p:sldId id="341" r:id="rId28"/>
    <p:sldId id="343" r:id="rId29"/>
    <p:sldId id="344" r:id="rId30"/>
    <p:sldId id="345" r:id="rId31"/>
    <p:sldId id="346" r:id="rId32"/>
    <p:sldId id="347" r:id="rId33"/>
    <p:sldId id="348" r:id="rId34"/>
    <p:sldId id="34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CC0B9-B300-4E19-93EA-16D6AE15301F}" type="datetimeFigureOut">
              <a:rPr lang="en-US" smtClean="0"/>
              <a:pPr/>
              <a:t>3/3/2014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79C8-1D67-484E-B945-E8F98E33930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BCE6B-A3B7-49FE-9E90-4424673464E0}" type="datetimeFigureOut">
              <a:rPr lang="en-US" smtClean="0"/>
              <a:pPr/>
              <a:t>3/3/2014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3EF453-C8D6-4341-8627-BFF84DF9B0E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BCE6B-A3B7-49FE-9E90-4424673464E0}" type="datetimeFigureOut">
              <a:rPr lang="en-US" smtClean="0"/>
              <a:pPr/>
              <a:t>3/3/2014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EF453-C8D6-4341-8627-BFF84DF9B0E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Church</a:t>
            </a:r>
            <a:br>
              <a:rPr lang="en-US" dirty="0" smtClean="0">
                <a:latin typeface="Adobe Garamond Pro Bold" pitchFamily="18" charset="0"/>
              </a:rPr>
            </a:br>
            <a:endParaRPr lang="en-US" i="1" dirty="0"/>
          </a:p>
        </p:txBody>
      </p:sp>
      <p:sp>
        <p:nvSpPr>
          <p:cNvPr id="8" name="Subtitle 7"/>
          <p:cNvSpPr>
            <a:spLocks noGrp="1"/>
          </p:cNvSpPr>
          <p:nvPr>
            <p:ph type="subTitle" idx="1"/>
          </p:nvPr>
        </p:nvSpPr>
        <p:spPr>
          <a:xfrm>
            <a:off x="0" y="5638800"/>
            <a:ext cx="9144000" cy="990600"/>
          </a:xfrm>
        </p:spPr>
        <p:txBody>
          <a:bodyPr>
            <a:noAutofit/>
            <a:scene3d>
              <a:camera prst="orthographicFront"/>
              <a:lightRig rig="threePt" dir="t"/>
            </a:scene3d>
            <a:sp3d extrusionH="57150">
              <a:bevelT w="38100" h="38100" prst="convex"/>
            </a:sp3d>
          </a:bodyPr>
          <a:lstStyle/>
          <a:p>
            <a:r>
              <a:rPr lang="en-US" sz="3600" b="1" dirty="0" smtClean="0">
                <a:effectLst>
                  <a:reflection blurRad="6350" stA="50000" endA="300" endPos="50000" dist="29997" dir="5400000" sy="-100000" algn="bl" rotWithShape="0"/>
                </a:effectLst>
                <a:latin typeface="Adobe Caslon Pro Bold" pitchFamily="18" charset="0"/>
              </a:rPr>
              <a:t>The Purpose of the Church</a:t>
            </a:r>
          </a:p>
          <a:p>
            <a:endParaRPr lang="en-US" sz="3600" b="1" dirty="0" smtClean="0">
              <a:effectLst>
                <a:reflection blurRad="6350" stA="50000" endA="300" endPos="50000" dist="29997" dir="5400000" sy="-100000" algn="bl" rotWithShape="0"/>
              </a:effectLst>
              <a:latin typeface="Adobe Caslon Pro Bold"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2"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main </a:t>
            </a:r>
            <a:r>
              <a:rPr lang="en-US" dirty="0">
                <a:solidFill>
                  <a:srgbClr val="FFFF00"/>
                </a:solidFill>
              </a:rPr>
              <a:t>purpose of the </a:t>
            </a:r>
            <a:r>
              <a:rPr lang="en-US" dirty="0" smtClean="0">
                <a:solidFill>
                  <a:srgbClr val="FFFF00"/>
                </a:solidFill>
              </a:rPr>
              <a:t>Church </a:t>
            </a:r>
            <a:br>
              <a:rPr lang="en-US" dirty="0" smtClean="0">
                <a:solidFill>
                  <a:srgbClr val="FFFF00"/>
                </a:solidFill>
              </a:rPr>
            </a:br>
            <a:r>
              <a:rPr lang="en-US" dirty="0" smtClean="0">
                <a:solidFill>
                  <a:srgbClr val="FFFF00"/>
                </a:solidFill>
              </a:rPr>
              <a:t>is </a:t>
            </a:r>
            <a:r>
              <a:rPr lang="en-US" dirty="0">
                <a:solidFill>
                  <a:srgbClr val="FFFF00"/>
                </a:solidFill>
              </a:rPr>
              <a:t>not to imitate the </a:t>
            </a:r>
            <a:r>
              <a:rPr lang="en-US" dirty="0" smtClean="0">
                <a:solidFill>
                  <a:srgbClr val="FFFF00"/>
                </a:solidFill>
              </a:rPr>
              <a:t>world.</a:t>
            </a:r>
            <a:endParaRPr lang="en-US" dirty="0">
              <a:solidFill>
                <a:srgbClr val="FFFF00"/>
              </a:solidFill>
            </a:endParaRPr>
          </a:p>
        </p:txBody>
      </p:sp>
      <p:sp>
        <p:nvSpPr>
          <p:cNvPr id="3" name="Content Placeholder 2"/>
          <p:cNvSpPr>
            <a:spLocks noGrp="1"/>
          </p:cNvSpPr>
          <p:nvPr>
            <p:ph idx="1"/>
          </p:nvPr>
        </p:nvSpPr>
        <p:spPr>
          <a:xfrm>
            <a:off x="152400" y="1828800"/>
            <a:ext cx="8991600" cy="4876800"/>
          </a:xfrm>
        </p:spPr>
        <p:txBody>
          <a:bodyPr/>
          <a:lstStyle/>
          <a:p>
            <a:r>
              <a:rPr lang="en-US" dirty="0" smtClean="0"/>
              <a:t>The idea that the Church must become like the world to reach the world is </a:t>
            </a:r>
            <a:r>
              <a:rPr lang="en-US" u="sng" dirty="0" smtClean="0"/>
              <a:t>WRONG</a:t>
            </a:r>
            <a:r>
              <a:rPr lang="en-US" dirty="0" smtClean="0"/>
              <a:t>!</a:t>
            </a:r>
          </a:p>
          <a:p>
            <a:r>
              <a:rPr lang="en-US" i="1" dirty="0" smtClean="0"/>
              <a:t>I John 2:15 “Love not the world, neither the things that are in the world. If any man love the world, the love of the Father is not in him.”</a:t>
            </a:r>
          </a:p>
          <a:p>
            <a:r>
              <a:rPr lang="en-US" i="1" dirty="0" smtClean="0"/>
              <a:t>John 15:19 “If ye were of the world, the world would love his own: but because ye are not of the world, but I have chosen you out of the world, therefore the world </a:t>
            </a:r>
            <a:r>
              <a:rPr lang="en-US" i="1" dirty="0" err="1" smtClean="0"/>
              <a:t>hateth</a:t>
            </a:r>
            <a:r>
              <a:rPr lang="en-US" i="1" dirty="0" smtClean="0"/>
              <a:t> you.”</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133600"/>
          </a:xfrm>
        </p:spPr>
        <p:txBody>
          <a:bodyPr/>
          <a:lstStyle/>
          <a:p>
            <a:r>
              <a:rPr lang="en-US" i="1" dirty="0" smtClean="0"/>
              <a:t> II Cor. 6:17 “Wherefore come out from among them, and be ye separate, saith the Lord, and touch not the unclean thing; and I will receive you.”</a:t>
            </a:r>
            <a:endParaRPr lang="en-US" i="1" dirty="0"/>
          </a:p>
        </p:txBody>
      </p:sp>
      <p:pic>
        <p:nvPicPr>
          <p:cNvPr id="83970" name="Picture 2" descr="http://i2.cdn.turner.com/cnn/2011/images/08/17/t1larg.concert.gif"/>
          <p:cNvPicPr>
            <a:picLocks noChangeAspect="1" noChangeArrowheads="1"/>
          </p:cNvPicPr>
          <p:nvPr/>
        </p:nvPicPr>
        <p:blipFill>
          <a:blip r:embed="rId2" cstate="print"/>
          <a:srcRect/>
          <a:stretch>
            <a:fillRect/>
          </a:stretch>
        </p:blipFill>
        <p:spPr bwMode="auto">
          <a:xfrm rot="321723">
            <a:off x="4685398" y="2103067"/>
            <a:ext cx="4353702" cy="2448958"/>
          </a:xfrm>
          <a:prstGeom prst="rect">
            <a:avLst/>
          </a:prstGeom>
          <a:noFill/>
        </p:spPr>
      </p:pic>
      <p:pic>
        <p:nvPicPr>
          <p:cNvPr id="83974" name="Picture 6" descr="http://cdn3.whatculture.com/wp-content/uploads/2013/02/bond.jpg"/>
          <p:cNvPicPr>
            <a:picLocks noChangeAspect="1" noChangeArrowheads="1"/>
          </p:cNvPicPr>
          <p:nvPr/>
        </p:nvPicPr>
        <p:blipFill>
          <a:blip r:embed="rId3" cstate="print"/>
          <a:srcRect/>
          <a:stretch>
            <a:fillRect/>
          </a:stretch>
        </p:blipFill>
        <p:spPr bwMode="auto">
          <a:xfrm>
            <a:off x="1600200" y="4000500"/>
            <a:ext cx="5715000" cy="2857500"/>
          </a:xfrm>
          <a:prstGeom prst="rect">
            <a:avLst/>
          </a:prstGeom>
          <a:noFill/>
        </p:spPr>
      </p:pic>
      <p:pic>
        <p:nvPicPr>
          <p:cNvPr id="83972" name="Picture 4" descr="http://www.orlandofuntickets.com/Blog/uploaded_images/rock-the-universe-christian-concert-universal-studios-orlando-707826.jpg"/>
          <p:cNvPicPr>
            <a:picLocks noChangeAspect="1" noChangeArrowheads="1"/>
          </p:cNvPicPr>
          <p:nvPr/>
        </p:nvPicPr>
        <p:blipFill>
          <a:blip r:embed="rId4" cstate="print"/>
          <a:srcRect/>
          <a:stretch>
            <a:fillRect/>
          </a:stretch>
        </p:blipFill>
        <p:spPr bwMode="auto">
          <a:xfrm rot="21117441">
            <a:off x="397370" y="1948066"/>
            <a:ext cx="3549415" cy="266206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The purpose of the </a:t>
            </a:r>
            <a:r>
              <a:rPr lang="en-US" dirty="0" smtClean="0">
                <a:solidFill>
                  <a:srgbClr val="FFFF00"/>
                </a:solidFill>
              </a:rPr>
              <a:t>Church </a:t>
            </a:r>
            <a:r>
              <a:rPr lang="en-US" dirty="0">
                <a:solidFill>
                  <a:srgbClr val="FFFF00"/>
                </a:solidFill>
              </a:rPr>
              <a:t>is not to isolate itself from the </a:t>
            </a:r>
            <a:r>
              <a:rPr lang="en-US" dirty="0" smtClean="0">
                <a:solidFill>
                  <a:srgbClr val="FFFF00"/>
                </a:solidFill>
              </a:rPr>
              <a:t>world.</a:t>
            </a:r>
            <a:endParaRPr lang="en-US" dirty="0">
              <a:solidFill>
                <a:srgbClr val="FFFF00"/>
              </a:solidFill>
            </a:endParaRPr>
          </a:p>
        </p:txBody>
      </p:sp>
      <p:pic>
        <p:nvPicPr>
          <p:cNvPr id="87042" name="Picture 2" descr="http://media.pennlive.com/midstate_impact/photo/aptopix-amish-attacks-lave-1jpg-9eff303da6a1a729.jpg"/>
          <p:cNvPicPr>
            <a:picLocks noChangeAspect="1" noChangeArrowheads="1"/>
          </p:cNvPicPr>
          <p:nvPr/>
        </p:nvPicPr>
        <p:blipFill>
          <a:blip r:embed="rId2" cstate="print"/>
          <a:srcRect/>
          <a:stretch>
            <a:fillRect/>
          </a:stretch>
        </p:blipFill>
        <p:spPr bwMode="auto">
          <a:xfrm>
            <a:off x="0" y="2057400"/>
            <a:ext cx="5486400" cy="3618827"/>
          </a:xfrm>
          <a:prstGeom prst="rect">
            <a:avLst/>
          </a:prstGeom>
          <a:noFill/>
        </p:spPr>
      </p:pic>
      <p:pic>
        <p:nvPicPr>
          <p:cNvPr id="87044" name="Picture 4" descr="http://www.femonite.com/wp-content/uploads/2012/04/amishwomen.jpg"/>
          <p:cNvPicPr>
            <a:picLocks noChangeAspect="1" noChangeArrowheads="1"/>
          </p:cNvPicPr>
          <p:nvPr/>
        </p:nvPicPr>
        <p:blipFill>
          <a:blip r:embed="rId3" cstate="print"/>
          <a:srcRect/>
          <a:stretch>
            <a:fillRect/>
          </a:stretch>
        </p:blipFill>
        <p:spPr bwMode="auto">
          <a:xfrm>
            <a:off x="4953000" y="3714750"/>
            <a:ext cx="4191000" cy="3143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1.bp.blogspot.com/-n1buEj0vtsQ/UAYN6EcgglI/AAAAAAAABCs/9kHCegNxw5M/s1600/jesus-in-gethsemane.jpeg"/>
          <p:cNvPicPr>
            <a:picLocks noChangeAspect="1" noChangeArrowheads="1"/>
          </p:cNvPicPr>
          <p:nvPr/>
        </p:nvPicPr>
        <p:blipFill>
          <a:blip r:embed="rId2" cstate="print">
            <a:lum bright="-20000"/>
          </a:blip>
          <a:srcRect/>
          <a:stretch>
            <a:fillRect/>
          </a:stretch>
        </p:blipFill>
        <p:spPr bwMode="auto">
          <a:xfrm>
            <a:off x="-1005260" y="0"/>
            <a:ext cx="10149260" cy="6858000"/>
          </a:xfrm>
          <a:prstGeom prst="rect">
            <a:avLst/>
          </a:prstGeom>
          <a:noFill/>
        </p:spPr>
      </p:pic>
      <p:sp>
        <p:nvSpPr>
          <p:cNvPr id="2" name="Rectangle 1"/>
          <p:cNvSpPr/>
          <p:nvPr/>
        </p:nvSpPr>
        <p:spPr>
          <a:xfrm>
            <a:off x="0" y="304800"/>
            <a:ext cx="8305800" cy="6001643"/>
          </a:xfrm>
          <a:prstGeom prst="rect">
            <a:avLst/>
          </a:prstGeom>
        </p:spPr>
        <p:txBody>
          <a:bodyPr wrap="square">
            <a:spAutoFit/>
          </a:bodyPr>
          <a:lstStyle/>
          <a:p>
            <a:pPr algn="ctr"/>
            <a:r>
              <a:rPr lang="en-US" sz="3200" i="1" dirty="0" smtClean="0">
                <a:effectLst>
                  <a:glow rad="101600">
                    <a:schemeClr val="bg1">
                      <a:alpha val="60000"/>
                    </a:schemeClr>
                  </a:glow>
                </a:effectLst>
              </a:rPr>
              <a:t>“I have given them thy word; and the world hath hated them, because they are not of the world, even as I am not of the world. I pray not that thou </a:t>
            </a:r>
            <a:r>
              <a:rPr lang="en-US" sz="3200" i="1" dirty="0" err="1" smtClean="0">
                <a:effectLst>
                  <a:glow rad="101600">
                    <a:schemeClr val="bg1">
                      <a:alpha val="60000"/>
                    </a:schemeClr>
                  </a:glow>
                </a:effectLst>
              </a:rPr>
              <a:t>shouldest</a:t>
            </a:r>
            <a:r>
              <a:rPr lang="en-US" sz="3200" i="1" dirty="0" smtClean="0">
                <a:effectLst>
                  <a:glow rad="101600">
                    <a:schemeClr val="bg1">
                      <a:alpha val="60000"/>
                    </a:schemeClr>
                  </a:glow>
                </a:effectLst>
              </a:rPr>
              <a:t> take them out of the world, but that thou </a:t>
            </a:r>
            <a:r>
              <a:rPr lang="en-US" sz="3200" i="1" dirty="0" err="1" smtClean="0">
                <a:effectLst>
                  <a:glow rad="101600">
                    <a:schemeClr val="bg1">
                      <a:alpha val="60000"/>
                    </a:schemeClr>
                  </a:glow>
                </a:effectLst>
              </a:rPr>
              <a:t>shouldest</a:t>
            </a:r>
            <a:r>
              <a:rPr lang="en-US" sz="3200" i="1" dirty="0" smtClean="0">
                <a:effectLst>
                  <a:glow rad="101600">
                    <a:schemeClr val="bg1">
                      <a:alpha val="60000"/>
                    </a:schemeClr>
                  </a:glow>
                </a:effectLst>
              </a:rPr>
              <a:t> keep them from the evil. They are not of the world, even as I am not of the world. Sanctify them through thy truth: thy word is truth. As thou hast sent me into the world, even so have I also sent them into the world. And for their sakes I sanctify myself, that they also might be sanctified through the truth.” </a:t>
            </a:r>
          </a:p>
          <a:p>
            <a:pPr algn="ctr"/>
            <a:r>
              <a:rPr lang="en-US" sz="3200" i="1" dirty="0" smtClean="0">
                <a:effectLst>
                  <a:glow rad="101600">
                    <a:schemeClr val="bg1">
                      <a:alpha val="60000"/>
                    </a:schemeClr>
                  </a:glow>
                </a:effectLst>
              </a:rPr>
              <a:t>(John 17:14-19) </a:t>
            </a:r>
            <a:endParaRPr lang="en-US" sz="32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6858000"/>
          </a:xfrm>
        </p:spPr>
        <p:txBody>
          <a:bodyPr>
            <a:normAutofit/>
            <a:scene3d>
              <a:camera prst="orthographicFront"/>
              <a:lightRig rig="threePt" dir="t"/>
            </a:scene3d>
            <a:sp3d extrusionH="57150">
              <a:bevelT w="38100" h="38100" prst="convex"/>
            </a:sp3d>
          </a:bodyPr>
          <a:lstStyle/>
          <a:p>
            <a:r>
              <a:rPr lang="en-US" sz="5400" dirty="0" smtClean="0">
                <a:solidFill>
                  <a:schemeClr val="accent2">
                    <a:lumMod val="40000"/>
                    <a:lumOff val="60000"/>
                  </a:schemeClr>
                </a:solidFill>
                <a:effectLst>
                  <a:glow rad="63500">
                    <a:schemeClr val="accent2">
                      <a:satMod val="175000"/>
                      <a:alpha val="40000"/>
                    </a:schemeClr>
                  </a:glow>
                </a:effectLst>
              </a:rPr>
              <a:t>The purpose of the Church considered </a:t>
            </a:r>
            <a:r>
              <a:rPr lang="en-US" sz="5400" dirty="0">
                <a:solidFill>
                  <a:schemeClr val="accent2">
                    <a:lumMod val="40000"/>
                    <a:lumOff val="60000"/>
                  </a:schemeClr>
                </a:solidFill>
                <a:effectLst>
                  <a:glow rad="63500">
                    <a:schemeClr val="accent2">
                      <a:satMod val="175000"/>
                      <a:alpha val="40000"/>
                    </a:schemeClr>
                  </a:glow>
                </a:effectLst>
              </a:rPr>
              <a:t>from a positive </a:t>
            </a:r>
            <a:r>
              <a:rPr lang="en-US" sz="5400" dirty="0" smtClean="0">
                <a:solidFill>
                  <a:schemeClr val="accent2">
                    <a:lumMod val="40000"/>
                    <a:lumOff val="60000"/>
                  </a:schemeClr>
                </a:solidFill>
                <a:effectLst>
                  <a:glow rad="63500">
                    <a:schemeClr val="accent2">
                      <a:satMod val="175000"/>
                      <a:alpha val="40000"/>
                    </a:schemeClr>
                  </a:glow>
                </a:effectLst>
              </a:rPr>
              <a:t>viewpoint.</a:t>
            </a:r>
            <a:endParaRPr lang="en-US" sz="5400" dirty="0">
              <a:solidFill>
                <a:schemeClr val="accent2">
                  <a:lumMod val="40000"/>
                  <a:lumOff val="60000"/>
                </a:schemeClr>
              </a:solidFill>
              <a:effectLst>
                <a:glow rad="635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Passion of the Apostle Paul</a:t>
            </a:r>
            <a:br>
              <a:rPr lang="en-US" dirty="0" smtClean="0">
                <a:solidFill>
                  <a:srgbClr val="FFFF00"/>
                </a:solidFill>
              </a:rPr>
            </a:br>
            <a:r>
              <a:rPr lang="en-US" sz="4000" i="1" dirty="0" smtClean="0">
                <a:solidFill>
                  <a:srgbClr val="FFFF00"/>
                </a:solidFill>
              </a:rPr>
              <a:t>“Planting Local Churches”</a:t>
            </a:r>
            <a:endParaRPr lang="en-US" sz="4000" i="1" dirty="0">
              <a:solidFill>
                <a:srgbClr val="FFFF00"/>
              </a:solidFill>
            </a:endParaRPr>
          </a:p>
        </p:txBody>
      </p:sp>
      <p:sp>
        <p:nvSpPr>
          <p:cNvPr id="3" name="Content Placeholder 2"/>
          <p:cNvSpPr>
            <a:spLocks noGrp="1"/>
          </p:cNvSpPr>
          <p:nvPr>
            <p:ph idx="1"/>
          </p:nvPr>
        </p:nvSpPr>
        <p:spPr>
          <a:xfrm>
            <a:off x="0" y="2209800"/>
            <a:ext cx="5105400" cy="4648200"/>
          </a:xfrm>
        </p:spPr>
        <p:txBody>
          <a:bodyPr/>
          <a:lstStyle/>
          <a:p>
            <a:r>
              <a:rPr lang="en-US" dirty="0"/>
              <a:t>The driving force behind his evil actions prior to conversion was to destroy every single local church </a:t>
            </a:r>
            <a:r>
              <a:rPr lang="en-US" dirty="0" smtClean="0"/>
              <a:t> </a:t>
            </a:r>
            <a:r>
              <a:rPr lang="en-US" i="1" dirty="0" smtClean="0"/>
              <a:t>(</a:t>
            </a:r>
            <a:r>
              <a:rPr lang="en-US" i="1" dirty="0"/>
              <a:t>Acts 8:3</a:t>
            </a:r>
            <a:r>
              <a:rPr lang="en-US" i="1" dirty="0" smtClean="0"/>
              <a:t>)</a:t>
            </a:r>
          </a:p>
          <a:p>
            <a:r>
              <a:rPr lang="en-US" dirty="0"/>
              <a:t>The burning purpose after his salvation was to start local churches </a:t>
            </a:r>
            <a:r>
              <a:rPr lang="en-US" i="1" dirty="0"/>
              <a:t>(Acts 14:23</a:t>
            </a:r>
            <a:r>
              <a:rPr lang="en-US" i="1" dirty="0" smtClean="0"/>
              <a:t>)</a:t>
            </a:r>
            <a:endParaRPr lang="en-US" i="1" dirty="0"/>
          </a:p>
        </p:txBody>
      </p:sp>
      <p:pic>
        <p:nvPicPr>
          <p:cNvPr id="88066" name="Picture 2" descr="http://220lily.files.wordpress.com/2013/11/500-paul-damascusroad22881.jpg"/>
          <p:cNvPicPr>
            <a:picLocks noChangeAspect="1" noChangeArrowheads="1"/>
          </p:cNvPicPr>
          <p:nvPr/>
        </p:nvPicPr>
        <p:blipFill>
          <a:blip r:embed="rId2" cstate="print"/>
          <a:srcRect/>
          <a:stretch>
            <a:fillRect/>
          </a:stretch>
        </p:blipFill>
        <p:spPr bwMode="auto">
          <a:xfrm rot="298197">
            <a:off x="5029200" y="2667000"/>
            <a:ext cx="4114800" cy="3086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88066"/>
                                        </p:tgtEl>
                                        <p:attrNameLst>
                                          <p:attrName>style.visibility</p:attrName>
                                        </p:attrNameLst>
                                      </p:cBhvr>
                                      <p:to>
                                        <p:strVal val="visible"/>
                                      </p:to>
                                    </p:set>
                                    <p:anim calcmode="lin" valueType="num">
                                      <p:cBhvr>
                                        <p:cTn id="17" dur="1000" fill="hold"/>
                                        <p:tgtEl>
                                          <p:spTgt spid="88066"/>
                                        </p:tgtEl>
                                        <p:attrNameLst>
                                          <p:attrName>ppt_w</p:attrName>
                                        </p:attrNameLst>
                                      </p:cBhvr>
                                      <p:tavLst>
                                        <p:tav tm="0">
                                          <p:val>
                                            <p:strVal val="#ppt_w*0.70"/>
                                          </p:val>
                                        </p:tav>
                                        <p:tav tm="100000">
                                          <p:val>
                                            <p:strVal val="#ppt_w"/>
                                          </p:val>
                                        </p:tav>
                                      </p:tavLst>
                                    </p:anim>
                                    <p:anim calcmode="lin" valueType="num">
                                      <p:cBhvr>
                                        <p:cTn id="18" dur="1000" fill="hold"/>
                                        <p:tgtEl>
                                          <p:spTgt spid="88066"/>
                                        </p:tgtEl>
                                        <p:attrNameLst>
                                          <p:attrName>ppt_h</p:attrName>
                                        </p:attrNameLst>
                                      </p:cBhvr>
                                      <p:tavLst>
                                        <p:tav tm="0">
                                          <p:val>
                                            <p:strVal val="#ppt_h"/>
                                          </p:val>
                                        </p:tav>
                                        <p:tav tm="100000">
                                          <p:val>
                                            <p:strVal val="#ppt_h"/>
                                          </p:val>
                                        </p:tav>
                                      </p:tavLst>
                                    </p:anim>
                                    <p:animEffect transition="in" filter="fade">
                                      <p:cBhvr>
                                        <p:cTn id="19" dur="1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a:t>The sole reason for his second missionary trip was to establish </a:t>
            </a:r>
            <a:r>
              <a:rPr lang="en-US" dirty="0" smtClean="0"/>
              <a:t>the Churches he started on his first missionary trip </a:t>
            </a:r>
            <a:r>
              <a:rPr lang="en-US" i="1" dirty="0" smtClean="0"/>
              <a:t>(Acts </a:t>
            </a:r>
            <a:r>
              <a:rPr lang="en-US" i="1" dirty="0"/>
              <a:t>15:36, 41; </a:t>
            </a:r>
            <a:r>
              <a:rPr lang="en-US" i="1" dirty="0" smtClean="0"/>
              <a:t>16:5)</a:t>
            </a:r>
          </a:p>
          <a:p>
            <a:r>
              <a:rPr lang="en-US" dirty="0"/>
              <a:t>H</a:t>
            </a:r>
            <a:r>
              <a:rPr lang="en-US" dirty="0" smtClean="0"/>
              <a:t>is </a:t>
            </a:r>
            <a:r>
              <a:rPr lang="en-US" dirty="0"/>
              <a:t>heaviest </a:t>
            </a:r>
            <a:r>
              <a:rPr lang="en-US" dirty="0" smtClean="0"/>
              <a:t>burden </a:t>
            </a:r>
            <a:r>
              <a:rPr lang="en-US" dirty="0"/>
              <a:t>was for the welfare of those local churches </a:t>
            </a:r>
            <a:r>
              <a:rPr lang="en-US" i="1" dirty="0" smtClean="0"/>
              <a:t>(II Cor</a:t>
            </a:r>
            <a:r>
              <a:rPr lang="en-US" i="1" dirty="0"/>
              <a:t>. 11:28</a:t>
            </a:r>
            <a:r>
              <a:rPr lang="en-US" i="1" dirty="0" smtClean="0"/>
              <a:t>)</a:t>
            </a:r>
          </a:p>
          <a:p>
            <a:r>
              <a:rPr lang="en-US" dirty="0"/>
              <a:t>Of his thirteen known New Testament epistles, nine are directly written to local churches, and three to pastors of local churches. </a:t>
            </a:r>
            <a:endParaRPr lang="en-US" dirty="0" smtClean="0"/>
          </a:p>
          <a:p>
            <a:r>
              <a:rPr lang="en-US" dirty="0"/>
              <a:t>In </a:t>
            </a:r>
            <a:r>
              <a:rPr lang="en-US" dirty="0" smtClean="0"/>
              <a:t>his </a:t>
            </a:r>
            <a:r>
              <a:rPr lang="en-US" dirty="0"/>
              <a:t>epistles he </a:t>
            </a:r>
            <a:r>
              <a:rPr lang="en-US" dirty="0" smtClean="0"/>
              <a:t>gave </a:t>
            </a:r>
            <a:r>
              <a:rPr lang="en-US" dirty="0"/>
              <a:t>detailed instruction concerning the worship services </a:t>
            </a:r>
            <a:r>
              <a:rPr lang="en-US" i="1" dirty="0" smtClean="0"/>
              <a:t>(I </a:t>
            </a:r>
            <a:r>
              <a:rPr lang="en-US" i="1" dirty="0"/>
              <a:t>Cor. 11:1-16), </a:t>
            </a:r>
            <a:r>
              <a:rPr lang="en-US" dirty="0"/>
              <a:t>communion </a:t>
            </a:r>
            <a:r>
              <a:rPr lang="en-US" i="1" dirty="0" smtClean="0"/>
              <a:t>(I </a:t>
            </a:r>
            <a:r>
              <a:rPr lang="en-US" i="1" dirty="0"/>
              <a:t>Cor. 11:17-34), </a:t>
            </a:r>
            <a:r>
              <a:rPr lang="en-US" dirty="0" smtClean="0"/>
              <a:t>use of spiritual gifts   </a:t>
            </a:r>
            <a:r>
              <a:rPr lang="en-US" i="1" dirty="0" smtClean="0"/>
              <a:t>(I </a:t>
            </a:r>
            <a:r>
              <a:rPr lang="en-US" i="1" dirty="0"/>
              <a:t>Cor. 12), </a:t>
            </a:r>
            <a:r>
              <a:rPr lang="en-US" dirty="0" smtClean="0"/>
              <a:t>the responsibilities of pastors and deacons  </a:t>
            </a:r>
            <a:r>
              <a:rPr lang="en-US" i="1" dirty="0" smtClean="0"/>
              <a:t>(I Tim</a:t>
            </a:r>
            <a:r>
              <a:rPr lang="en-US" i="1" dirty="0"/>
              <a:t>. 3; Titus 1) </a:t>
            </a:r>
            <a:r>
              <a:rPr lang="en-US" i="1" dirty="0" smtClean="0"/>
              <a:t>ect.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scene3d>
              <a:camera prst="orthographicFront"/>
              <a:lightRig rig="threePt" dir="t"/>
            </a:scene3d>
            <a:sp3d extrusionH="57150">
              <a:bevelT w="38100" h="38100" prst="convex"/>
            </a:sp3d>
          </a:bodyPr>
          <a:lstStyle/>
          <a:p>
            <a:r>
              <a:rPr lang="en-US" sz="5400" dirty="0">
                <a:solidFill>
                  <a:schemeClr val="accent6">
                    <a:lumMod val="40000"/>
                    <a:lumOff val="60000"/>
                  </a:schemeClr>
                </a:solidFill>
                <a:effectLst>
                  <a:glow rad="63500">
                    <a:schemeClr val="accent6">
                      <a:satMod val="175000"/>
                      <a:alpha val="40000"/>
                    </a:schemeClr>
                  </a:glow>
                </a:effectLst>
              </a:rPr>
              <a:t>The facts are that Christ has literally loaded down </a:t>
            </a:r>
            <a:r>
              <a:rPr lang="en-US" sz="5400" dirty="0" smtClean="0">
                <a:solidFill>
                  <a:schemeClr val="accent6">
                    <a:lumMod val="40000"/>
                    <a:lumOff val="60000"/>
                  </a:schemeClr>
                </a:solidFill>
                <a:effectLst>
                  <a:glow rad="63500">
                    <a:schemeClr val="accent6">
                      <a:satMod val="175000"/>
                      <a:alpha val="40000"/>
                    </a:schemeClr>
                  </a:glow>
                </a:effectLst>
              </a:rPr>
              <a:t>His Church </a:t>
            </a:r>
            <a:r>
              <a:rPr lang="en-US" sz="5400" dirty="0">
                <a:solidFill>
                  <a:schemeClr val="accent6">
                    <a:lumMod val="40000"/>
                    <a:lumOff val="60000"/>
                  </a:schemeClr>
                </a:solidFill>
                <a:effectLst>
                  <a:glow rad="63500">
                    <a:schemeClr val="accent6">
                      <a:satMod val="175000"/>
                      <a:alpha val="40000"/>
                    </a:schemeClr>
                  </a:glow>
                </a:effectLst>
              </a:rPr>
              <a:t>with </a:t>
            </a:r>
            <a:r>
              <a:rPr lang="en-US" sz="5400" dirty="0" smtClean="0">
                <a:solidFill>
                  <a:schemeClr val="accent6">
                    <a:lumMod val="40000"/>
                    <a:lumOff val="60000"/>
                  </a:schemeClr>
                </a:solidFill>
                <a:effectLst>
                  <a:glow rad="63500">
                    <a:schemeClr val="accent6">
                      <a:satMod val="175000"/>
                      <a:alpha val="40000"/>
                    </a:schemeClr>
                  </a:glow>
                </a:effectLst>
              </a:rPr>
              <a:t>many </a:t>
            </a:r>
            <a:r>
              <a:rPr lang="en-US" sz="5400" dirty="0">
                <a:solidFill>
                  <a:schemeClr val="accent6">
                    <a:lumMod val="40000"/>
                    <a:lumOff val="60000"/>
                  </a:schemeClr>
                </a:solidFill>
                <a:effectLst>
                  <a:glow rad="63500">
                    <a:schemeClr val="accent6">
                      <a:satMod val="175000"/>
                      <a:alpha val="40000"/>
                    </a:schemeClr>
                  </a:glow>
                </a:effectLst>
              </a:rPr>
              <a:t>responsibilities and tasks.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86000"/>
          </a:xfrm>
        </p:spPr>
        <p:txBody>
          <a:bodyPr>
            <a:normAutofit fontScale="90000"/>
          </a:bodyPr>
          <a:lstStyle/>
          <a:p>
            <a:pPr lvl="0"/>
            <a:r>
              <a:rPr lang="en-US" dirty="0" smtClean="0">
                <a:solidFill>
                  <a:srgbClr val="FFFF00"/>
                </a:solidFill>
              </a:rPr>
              <a:t>The church is </a:t>
            </a:r>
            <a:r>
              <a:rPr lang="en-US" dirty="0">
                <a:solidFill>
                  <a:srgbClr val="FFFF00"/>
                </a:solidFill>
              </a:rPr>
              <a:t>to love </a:t>
            </a:r>
            <a:r>
              <a:rPr lang="en-US" dirty="0" smtClean="0">
                <a:solidFill>
                  <a:srgbClr val="FFFF00"/>
                </a:solidFill>
              </a:rPr>
              <a:t>the Lord </a:t>
            </a:r>
            <a:br>
              <a:rPr lang="en-US" dirty="0" smtClean="0">
                <a:solidFill>
                  <a:srgbClr val="FFFF00"/>
                </a:solidFill>
              </a:rPr>
            </a:br>
            <a:r>
              <a:rPr lang="en-US" dirty="0" smtClean="0">
                <a:solidFill>
                  <a:srgbClr val="FFFF00"/>
                </a:solidFill>
              </a:rPr>
              <a:t>with all our heart</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 </a:t>
            </a:r>
            <a:r>
              <a:rPr lang="en-US" dirty="0">
                <a:solidFill>
                  <a:srgbClr val="FFFF00"/>
                </a:solidFill>
              </a:rPr>
              <a:t/>
            </a:r>
            <a:br>
              <a:rPr lang="en-US" dirty="0">
                <a:solidFill>
                  <a:srgbClr val="FFFF00"/>
                </a:solidFill>
              </a:rPr>
            </a:br>
            <a:r>
              <a:rPr lang="en-US" dirty="0">
                <a:solidFill>
                  <a:srgbClr val="FFFF00"/>
                </a:solidFill>
              </a:rPr>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a:xfrm>
            <a:off x="457200" y="1066800"/>
            <a:ext cx="8229600" cy="3352801"/>
          </a:xfrm>
        </p:spPr>
        <p:txBody>
          <a:bodyPr/>
          <a:lstStyle/>
          <a:p>
            <a:pPr>
              <a:buNone/>
            </a:pPr>
            <a:r>
              <a:rPr lang="en-US" i="1" dirty="0" smtClean="0"/>
              <a:t>  “Jesus said unto him, Thou shalt love the Lord thy God with all thy heart, and with all thy soul, and with all thy mind. This is the first and great commandment.” (Matt. 22:37-38) </a:t>
            </a:r>
          </a:p>
          <a:p>
            <a:pPr>
              <a:buNone/>
            </a:pPr>
            <a:r>
              <a:rPr lang="en-US" i="1" dirty="0" smtClean="0"/>
              <a:t> "Nevertheless I have somewhat against thee, because thou hast left thy first love" (Rev. 2:4)</a:t>
            </a:r>
            <a:endParaRPr lang="en-US" i="1" dirty="0"/>
          </a:p>
        </p:txBody>
      </p:sp>
      <p:pic>
        <p:nvPicPr>
          <p:cNvPr id="90114" name="Picture 2" descr="http://3.bp.blogspot.com/_chDeJ5HyUOM/TR7FQnNPGvI/AAAAAAAADRI/mIcIaD1yuoc/s1600/love%2BThe%2BLord%2Byour%2BGod%2Bwith%2BALL%2Bof%2Byour%2Bheart.jpg"/>
          <p:cNvPicPr>
            <a:picLocks noChangeAspect="1" noChangeArrowheads="1"/>
          </p:cNvPicPr>
          <p:nvPr/>
        </p:nvPicPr>
        <p:blipFill>
          <a:blip r:embed="rId2" cstate="print"/>
          <a:srcRect/>
          <a:stretch>
            <a:fillRect/>
          </a:stretch>
        </p:blipFill>
        <p:spPr bwMode="auto">
          <a:xfrm>
            <a:off x="2743200" y="4289145"/>
            <a:ext cx="3733800" cy="25688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normAutofit fontScale="90000"/>
          </a:bodyPr>
          <a:lstStyle/>
          <a:p>
            <a:r>
              <a:rPr lang="en-US" dirty="0" smtClean="0">
                <a:solidFill>
                  <a:srgbClr val="FFFF00"/>
                </a:solidFill>
              </a:rPr>
              <a:t>The church is to display God’s </a:t>
            </a:r>
            <a:r>
              <a:rPr lang="en-US" dirty="0" smtClean="0">
                <a:solidFill>
                  <a:srgbClr val="FFFF00"/>
                </a:solidFill>
              </a:rPr>
              <a:t>wisdom</a:t>
            </a:r>
            <a:r>
              <a:rPr lang="en-US" dirty="0" smtClean="0">
                <a:solidFill>
                  <a:srgbClr val="FFFF00"/>
                </a:solidFill>
              </a:rPr>
              <a:t> </a:t>
            </a:r>
            <a:r>
              <a:rPr lang="en-US" dirty="0" smtClean="0">
                <a:solidFill>
                  <a:srgbClr val="FFFF00"/>
                </a:solidFill>
              </a:rPr>
              <a:t/>
            </a:r>
            <a:br>
              <a:rPr lang="en-US" dirty="0" smtClean="0">
                <a:solidFill>
                  <a:srgbClr val="FFFF00"/>
                </a:solidFill>
              </a:rPr>
            </a:br>
            <a:r>
              <a:rPr lang="en-US" dirty="0" smtClean="0">
                <a:solidFill>
                  <a:srgbClr val="FFFF00"/>
                </a:solidFill>
              </a:rPr>
              <a:t> to angels </a:t>
            </a:r>
            <a:r>
              <a:rPr lang="en-US" dirty="0" smtClean="0">
                <a:solidFill>
                  <a:srgbClr val="FFFF00"/>
                </a:solidFill>
              </a:rPr>
              <a:t>and His grace to the lost </a:t>
            </a:r>
            <a:r>
              <a:rPr lang="en-US" dirty="0" smtClean="0"/>
              <a:t> </a:t>
            </a:r>
            <a:r>
              <a:rPr lang="en-US" dirty="0" smtClean="0"/>
              <a:t/>
            </a:r>
            <a:br>
              <a:rPr lang="en-US" dirty="0" smtClean="0"/>
            </a:br>
            <a:r>
              <a:rPr lang="en-US" sz="4000" i="1" dirty="0" smtClean="0">
                <a:solidFill>
                  <a:srgbClr val="FFFF00"/>
                </a:solidFill>
              </a:rPr>
              <a:t>(Eph. 2:7; </a:t>
            </a:r>
            <a:r>
              <a:rPr lang="en-US" sz="4000" i="1" dirty="0" smtClean="0">
                <a:solidFill>
                  <a:srgbClr val="FFFF00"/>
                </a:solidFill>
              </a:rPr>
              <a:t>3:10</a:t>
            </a:r>
            <a:r>
              <a:rPr lang="en-US" sz="4000" i="1" dirty="0" smtClean="0">
                <a:solidFill>
                  <a:srgbClr val="FFFF00"/>
                </a:solidFill>
              </a:rPr>
              <a:t>; I Pet. 2:9) </a:t>
            </a:r>
            <a:endParaRPr lang="en-US" sz="4000" i="1" dirty="0">
              <a:solidFill>
                <a:srgbClr val="FFFF00"/>
              </a:solidFill>
            </a:endParaRPr>
          </a:p>
        </p:txBody>
      </p:sp>
      <p:sp>
        <p:nvSpPr>
          <p:cNvPr id="3" name="Content Placeholder 2"/>
          <p:cNvSpPr>
            <a:spLocks noGrp="1"/>
          </p:cNvSpPr>
          <p:nvPr>
            <p:ph idx="1"/>
          </p:nvPr>
        </p:nvSpPr>
        <p:spPr>
          <a:xfrm>
            <a:off x="0" y="3352800"/>
            <a:ext cx="8686800" cy="2773363"/>
          </a:xfrm>
        </p:spPr>
        <p:txBody>
          <a:bodyPr/>
          <a:lstStyle/>
          <a:p>
            <a:pPr lvl="0">
              <a:buNone/>
            </a:pPr>
            <a:endParaRPr lang="en-US" dirty="0"/>
          </a:p>
          <a:p>
            <a:endParaRPr lang="en-US" dirty="0"/>
          </a:p>
        </p:txBody>
      </p:sp>
      <p:pic>
        <p:nvPicPr>
          <p:cNvPr id="93186" name="Picture 2" descr="http://www.new-life-church.co.uk/wp-content/uploads/2013/06/testimony.png"/>
          <p:cNvPicPr>
            <a:picLocks noChangeAspect="1" noChangeArrowheads="1"/>
          </p:cNvPicPr>
          <p:nvPr/>
        </p:nvPicPr>
        <p:blipFill>
          <a:blip r:embed="rId2" cstate="print"/>
          <a:srcRect r="34580"/>
          <a:stretch>
            <a:fillRect/>
          </a:stretch>
        </p:blipFill>
        <p:spPr bwMode="auto">
          <a:xfrm>
            <a:off x="838200" y="2819400"/>
            <a:ext cx="7496175" cy="3590926"/>
          </a:xfrm>
          <a:prstGeom prst="rect">
            <a:avLst/>
          </a:prstGeom>
          <a:noFill/>
        </p:spPr>
      </p:pic>
      <p:pic>
        <p:nvPicPr>
          <p:cNvPr id="93190" name="Picture 6" descr="http://www.faithmusicmissions.org/Resources/AlbumArtWork/95229-L.jpg"/>
          <p:cNvPicPr>
            <a:picLocks noChangeAspect="1" noChangeArrowheads="1"/>
          </p:cNvPicPr>
          <p:nvPr/>
        </p:nvPicPr>
        <p:blipFill>
          <a:blip r:embed="rId3" cstate="print"/>
          <a:srcRect r="-800" b="44000"/>
          <a:stretch>
            <a:fillRect/>
          </a:stretch>
        </p:blipFill>
        <p:spPr bwMode="auto">
          <a:xfrm>
            <a:off x="1066800" y="2802466"/>
            <a:ext cx="3276600" cy="182033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190"/>
                                        </p:tgtEl>
                                        <p:attrNameLst>
                                          <p:attrName>style.visibility</p:attrName>
                                        </p:attrNameLst>
                                      </p:cBhvr>
                                      <p:to>
                                        <p:strVal val="visible"/>
                                      </p:to>
                                    </p:set>
                                    <p:animEffect transition="in" filter="fade">
                                      <p:cBhvr>
                                        <p:cTn id="7" dur="2000"/>
                                        <p:tgtEl>
                                          <p:spTgt spid="9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wednesdaynightservice.com/wp-content/uploads/2011/12/purpose-of-the-church_t_nv1.jpg"/>
          <p:cNvPicPr>
            <a:picLocks noChangeAspect="1" noChangeArrowheads="1"/>
          </p:cNvPicPr>
          <p:nvPr/>
        </p:nvPicPr>
        <p:blipFill>
          <a:blip r:embed="rId2" cstate="print"/>
          <a:srcRect/>
          <a:stretch>
            <a:fillRect/>
          </a:stretch>
        </p:blipFill>
        <p:spPr bwMode="auto">
          <a:xfrm>
            <a:off x="0" y="0"/>
            <a:ext cx="9147705"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4.bp.blogspot.com/-pCb8mCJn1qc/UOSvjJy4l5I/AAAAAAAABMc/Uye0NfT1h88/s1600/James%2BLiving%2BOut%2BOur%2BFaith.jpg"/>
          <p:cNvPicPr>
            <a:picLocks noChangeAspect="1" noChangeArrowheads="1"/>
          </p:cNvPicPr>
          <p:nvPr/>
        </p:nvPicPr>
        <p:blipFill>
          <a:blip r:embed="rId2" cstate="print"/>
          <a:srcRect/>
          <a:stretch>
            <a:fillRect/>
          </a:stretch>
        </p:blipFill>
        <p:spPr bwMode="auto">
          <a:xfrm>
            <a:off x="0" y="228600"/>
            <a:ext cx="8957746" cy="67155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fontScale="90000"/>
          </a:bodyPr>
          <a:lstStyle/>
          <a:p>
            <a:r>
              <a:rPr lang="en-US" dirty="0" smtClean="0">
                <a:solidFill>
                  <a:srgbClr val="FFFF00"/>
                </a:solidFill>
              </a:rPr>
              <a:t>The church is </a:t>
            </a:r>
            <a:r>
              <a:rPr lang="en-US" dirty="0">
                <a:solidFill>
                  <a:srgbClr val="FFFF00"/>
                </a:solidFill>
              </a:rPr>
              <a:t>to evangelize the world </a:t>
            </a:r>
            <a:r>
              <a:rPr lang="en-US" dirty="0" smtClean="0">
                <a:solidFill>
                  <a:srgbClr val="FFFF00"/>
                </a:solidFill>
              </a:rPr>
              <a:t/>
            </a:r>
            <a:br>
              <a:rPr lang="en-US" dirty="0" smtClean="0">
                <a:solidFill>
                  <a:srgbClr val="FFFF00"/>
                </a:solidFill>
              </a:rPr>
            </a:br>
            <a:r>
              <a:rPr lang="en-US" sz="3600" i="1" dirty="0" smtClean="0">
                <a:solidFill>
                  <a:srgbClr val="FFFF00"/>
                </a:solidFill>
              </a:rPr>
              <a:t>(Matt</a:t>
            </a:r>
            <a:r>
              <a:rPr lang="en-US" sz="3600" i="1" dirty="0">
                <a:solidFill>
                  <a:srgbClr val="FFFF00"/>
                </a:solidFill>
              </a:rPr>
              <a:t>. 28:19, 20; </a:t>
            </a:r>
            <a:r>
              <a:rPr lang="en-US" sz="3600" i="1" dirty="0" smtClean="0">
                <a:solidFill>
                  <a:srgbClr val="FFFF00"/>
                </a:solidFill>
              </a:rPr>
              <a:t>Mark </a:t>
            </a:r>
            <a:r>
              <a:rPr lang="en-US" sz="3600" i="1" dirty="0">
                <a:solidFill>
                  <a:srgbClr val="FFFF00"/>
                </a:solidFill>
              </a:rPr>
              <a:t>16:15; </a:t>
            </a:r>
            <a:r>
              <a:rPr lang="en-US" sz="3600" i="1" dirty="0" smtClean="0">
                <a:solidFill>
                  <a:srgbClr val="FFFF00"/>
                </a:solidFill>
              </a:rPr>
              <a:t>Luke </a:t>
            </a:r>
            <a:r>
              <a:rPr lang="en-US" sz="3600" i="1" dirty="0">
                <a:solidFill>
                  <a:srgbClr val="FFFF00"/>
                </a:solidFill>
              </a:rPr>
              <a:t>24:47; </a:t>
            </a:r>
            <a:r>
              <a:rPr lang="en-US" sz="3600" i="1" dirty="0" smtClean="0">
                <a:solidFill>
                  <a:srgbClr val="FFFF00"/>
                </a:solidFill>
              </a:rPr>
              <a:t>John </a:t>
            </a:r>
            <a:r>
              <a:rPr lang="en-US" sz="3600" i="1" dirty="0">
                <a:solidFill>
                  <a:srgbClr val="FFFF00"/>
                </a:solidFill>
              </a:rPr>
              <a:t>20:21; Acts 1:8</a:t>
            </a:r>
            <a:r>
              <a:rPr lang="en-US" sz="3600" i="1" dirty="0" smtClean="0">
                <a:solidFill>
                  <a:srgbClr val="FFFF00"/>
                </a:solidFill>
              </a:rPr>
              <a:t>)</a:t>
            </a:r>
            <a:endParaRPr lang="en-US" sz="3600" i="1" dirty="0">
              <a:solidFill>
                <a:srgbClr val="FFFF00"/>
              </a:solidFill>
            </a:endParaRPr>
          </a:p>
        </p:txBody>
      </p:sp>
      <p:pic>
        <p:nvPicPr>
          <p:cNvPr id="94210" name="Picture 2" descr="http://theantiochprocess.files.wordpress.com/2011/03/missions.jpg"/>
          <p:cNvPicPr>
            <a:picLocks noChangeAspect="1" noChangeArrowheads="1"/>
          </p:cNvPicPr>
          <p:nvPr/>
        </p:nvPicPr>
        <p:blipFill>
          <a:blip r:embed="rId2" cstate="print"/>
          <a:srcRect/>
          <a:stretch>
            <a:fillRect/>
          </a:stretch>
        </p:blipFill>
        <p:spPr bwMode="auto">
          <a:xfrm>
            <a:off x="838200" y="2362200"/>
            <a:ext cx="7543081" cy="433557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normAutofit fontScale="90000"/>
          </a:bodyPr>
          <a:lstStyle/>
          <a:p>
            <a:pPr lvl="0"/>
            <a:r>
              <a:rPr lang="en-US" dirty="0" smtClean="0">
                <a:solidFill>
                  <a:srgbClr val="FFFF00"/>
                </a:solidFill>
              </a:rPr>
              <a:t>The church is to Baptize </a:t>
            </a:r>
            <a:r>
              <a:rPr lang="en-US" dirty="0">
                <a:solidFill>
                  <a:srgbClr val="FFFF00"/>
                </a:solidFill>
              </a:rPr>
              <a:t>believers </a:t>
            </a:r>
            <a:r>
              <a:rPr lang="en-US" dirty="0" smtClean="0">
                <a:solidFill>
                  <a:srgbClr val="FFFF00"/>
                </a:solidFill>
              </a:rPr>
              <a:t/>
            </a:r>
            <a:br>
              <a:rPr lang="en-US" dirty="0" smtClean="0">
                <a:solidFill>
                  <a:srgbClr val="FFFF00"/>
                </a:solidFill>
              </a:rPr>
            </a:br>
            <a:r>
              <a:rPr lang="en-US" sz="4000" i="1" dirty="0" smtClean="0">
                <a:solidFill>
                  <a:srgbClr val="FFFF00"/>
                </a:solidFill>
              </a:rPr>
              <a:t>(Matt. </a:t>
            </a:r>
            <a:r>
              <a:rPr lang="en-US" sz="4000" i="1" dirty="0">
                <a:solidFill>
                  <a:srgbClr val="FFFF00"/>
                </a:solidFill>
              </a:rPr>
              <a:t>28:19</a:t>
            </a:r>
            <a:r>
              <a:rPr lang="en-US" sz="4000" i="1"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pic>
        <p:nvPicPr>
          <p:cNvPr id="96258" name="Picture 2" descr="http://baptistbulletin.org/wp-content/uploads/2012/10/Baptism1_IN.jpg"/>
          <p:cNvPicPr>
            <a:picLocks noChangeAspect="1" noChangeArrowheads="1"/>
          </p:cNvPicPr>
          <p:nvPr/>
        </p:nvPicPr>
        <p:blipFill>
          <a:blip r:embed="rId2" cstate="print"/>
          <a:srcRect/>
          <a:stretch>
            <a:fillRect/>
          </a:stretch>
        </p:blipFill>
        <p:spPr bwMode="auto">
          <a:xfrm>
            <a:off x="6781800" y="5257800"/>
            <a:ext cx="2057400" cy="1393155"/>
          </a:xfrm>
          <a:prstGeom prst="rect">
            <a:avLst/>
          </a:prstGeom>
          <a:ln>
            <a:noFill/>
          </a:ln>
          <a:effectLst>
            <a:softEdge rad="112500"/>
          </a:effectLst>
        </p:spPr>
      </p:pic>
      <p:pic>
        <p:nvPicPr>
          <p:cNvPr id="96260" name="Picture 4" descr="http://www.fpctopeka.org/wp-content/uploads/2012/05/water-baptism1.png"/>
          <p:cNvPicPr>
            <a:picLocks noChangeAspect="1" noChangeArrowheads="1"/>
          </p:cNvPicPr>
          <p:nvPr/>
        </p:nvPicPr>
        <p:blipFill>
          <a:blip r:embed="rId3" cstate="print"/>
          <a:srcRect/>
          <a:stretch>
            <a:fillRect/>
          </a:stretch>
        </p:blipFill>
        <p:spPr bwMode="auto">
          <a:xfrm>
            <a:off x="685800" y="990600"/>
            <a:ext cx="7934325" cy="526732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300" name="Picture 20" descr="http://mrayton.files.wordpress.com/2012/07/preach-the-word.jpg"/>
          <p:cNvPicPr>
            <a:picLocks noChangeAspect="1" noChangeArrowheads="1"/>
          </p:cNvPicPr>
          <p:nvPr/>
        </p:nvPicPr>
        <p:blipFill>
          <a:blip r:embed="rId2" cstate="print">
            <a:lum bright="-10000" contrast="40000"/>
          </a:blip>
          <a:srcRect/>
          <a:stretch>
            <a:fillRect/>
          </a:stretch>
        </p:blipFill>
        <p:spPr bwMode="auto">
          <a:xfrm>
            <a:off x="2819400" y="2362200"/>
            <a:ext cx="3962400" cy="2930525"/>
          </a:xfrm>
          <a:prstGeom prst="ellipse">
            <a:avLst/>
          </a:prstGeom>
          <a:ln>
            <a:noFill/>
          </a:ln>
          <a:effectLst>
            <a:softEdge rad="112500"/>
          </a:effectLst>
        </p:spPr>
      </p:pic>
      <p:pic>
        <p:nvPicPr>
          <p:cNvPr id="97284" name="Picture 4" descr="http://www.siyandasolutions.com/church/wp-content/uploads/2011/05/Junior-Church-Logo.jpg"/>
          <p:cNvPicPr>
            <a:picLocks noChangeAspect="1" noChangeArrowheads="1"/>
          </p:cNvPicPr>
          <p:nvPr/>
        </p:nvPicPr>
        <p:blipFill>
          <a:blip r:embed="rId3" cstate="print"/>
          <a:srcRect/>
          <a:stretch>
            <a:fillRect/>
          </a:stretch>
        </p:blipFill>
        <p:spPr bwMode="auto">
          <a:xfrm rot="626822">
            <a:off x="6052356" y="2001314"/>
            <a:ext cx="2930380" cy="2046615"/>
          </a:xfrm>
          <a:prstGeom prst="rect">
            <a:avLst/>
          </a:prstGeom>
          <a:noFill/>
        </p:spPr>
      </p:pic>
      <p:sp>
        <p:nvSpPr>
          <p:cNvPr id="2" name="Title 1"/>
          <p:cNvSpPr>
            <a:spLocks noGrp="1"/>
          </p:cNvSpPr>
          <p:nvPr>
            <p:ph type="title"/>
          </p:nvPr>
        </p:nvSpPr>
        <p:spPr>
          <a:xfrm>
            <a:off x="457200" y="0"/>
            <a:ext cx="8229600" cy="2362200"/>
          </a:xfrm>
        </p:spPr>
        <p:txBody>
          <a:bodyPr>
            <a:normAutofit fontScale="90000"/>
          </a:bodyPr>
          <a:lstStyle/>
          <a:p>
            <a:pPr lvl="0"/>
            <a:r>
              <a:rPr lang="en-US" sz="4000" dirty="0" smtClean="0">
                <a:solidFill>
                  <a:srgbClr val="FFFF00"/>
                </a:solidFill>
              </a:rPr>
              <a:t>The church is </a:t>
            </a:r>
            <a:r>
              <a:rPr lang="en-US" sz="4000" dirty="0">
                <a:solidFill>
                  <a:srgbClr val="FFFF00"/>
                </a:solidFill>
              </a:rPr>
              <a:t>to instruct believers </a:t>
            </a:r>
            <a:r>
              <a:rPr lang="en-US" dirty="0" smtClean="0">
                <a:solidFill>
                  <a:srgbClr val="FFFF00"/>
                </a:solidFill>
              </a:rPr>
              <a:t/>
            </a:r>
            <a:br>
              <a:rPr lang="en-US" dirty="0" smtClean="0">
                <a:solidFill>
                  <a:srgbClr val="FFFF00"/>
                </a:solidFill>
              </a:rPr>
            </a:br>
            <a:r>
              <a:rPr lang="en-US" sz="3600" i="1" dirty="0" smtClean="0">
                <a:solidFill>
                  <a:srgbClr val="FFFF00"/>
                </a:solidFill>
              </a:rPr>
              <a:t>(Matt</a:t>
            </a:r>
            <a:r>
              <a:rPr lang="en-US" sz="3600" i="1" dirty="0">
                <a:solidFill>
                  <a:srgbClr val="FFFF00"/>
                </a:solidFill>
              </a:rPr>
              <a:t>. 28:19; Phil. </a:t>
            </a:r>
            <a:r>
              <a:rPr lang="en-US" sz="3600" i="1" dirty="0" smtClean="0">
                <a:solidFill>
                  <a:srgbClr val="FFFF00"/>
                </a:solidFill>
              </a:rPr>
              <a:t>4:8-9; I </a:t>
            </a:r>
            <a:r>
              <a:rPr lang="en-US" sz="3600" i="1" dirty="0">
                <a:solidFill>
                  <a:srgbClr val="FFFF00"/>
                </a:solidFill>
              </a:rPr>
              <a:t>Tim. 4:6; </a:t>
            </a:r>
            <a:r>
              <a:rPr lang="en-US" sz="3600" i="1" dirty="0" smtClean="0">
                <a:solidFill>
                  <a:srgbClr val="FFFF00"/>
                </a:solidFill>
              </a:rPr>
              <a:t/>
            </a:r>
            <a:br>
              <a:rPr lang="en-US" sz="3600" i="1" dirty="0" smtClean="0">
                <a:solidFill>
                  <a:srgbClr val="FFFF00"/>
                </a:solidFill>
              </a:rPr>
            </a:br>
            <a:r>
              <a:rPr lang="en-US" sz="3600" i="1" dirty="0" smtClean="0">
                <a:solidFill>
                  <a:srgbClr val="FFFF00"/>
                </a:solidFill>
              </a:rPr>
              <a:t>5:17</a:t>
            </a:r>
            <a:r>
              <a:rPr lang="en-US" sz="3600" i="1" dirty="0">
                <a:solidFill>
                  <a:srgbClr val="FFFF00"/>
                </a:solidFill>
              </a:rPr>
              <a:t>; </a:t>
            </a:r>
            <a:r>
              <a:rPr lang="en-US" sz="3600" i="1" dirty="0" smtClean="0">
                <a:solidFill>
                  <a:srgbClr val="FFFF00"/>
                </a:solidFill>
              </a:rPr>
              <a:t>II </a:t>
            </a:r>
            <a:r>
              <a:rPr lang="en-US" sz="3600" i="1" dirty="0">
                <a:solidFill>
                  <a:srgbClr val="FFFF00"/>
                </a:solidFill>
              </a:rPr>
              <a:t>Tim. 2:2, </a:t>
            </a:r>
            <a:r>
              <a:rPr lang="en-US" sz="3600" i="1" dirty="0" smtClean="0">
                <a:solidFill>
                  <a:srgbClr val="FFFF00"/>
                </a:solidFill>
              </a:rPr>
              <a:t>24-25) </a:t>
            </a:r>
            <a:r>
              <a:rPr lang="en-US" dirty="0">
                <a:solidFill>
                  <a:srgbClr val="FFFF00"/>
                </a:solidFill>
              </a:rPr>
              <a:t/>
            </a:r>
            <a:br>
              <a:rPr lang="en-US" dirty="0">
                <a:solidFill>
                  <a:srgbClr val="FFFF00"/>
                </a:solidFill>
              </a:rPr>
            </a:br>
            <a:endParaRPr lang="en-US" dirty="0">
              <a:solidFill>
                <a:srgbClr val="FFFF00"/>
              </a:solidFill>
            </a:endParaRPr>
          </a:p>
        </p:txBody>
      </p:sp>
      <p:pic>
        <p:nvPicPr>
          <p:cNvPr id="97282" name="Picture 2" descr="http://www.faithchristianhenderson.org/home/180013580/180013580/Images/Childrens%20Sunday%20School.jpg"/>
          <p:cNvPicPr>
            <a:picLocks noChangeAspect="1" noChangeArrowheads="1"/>
          </p:cNvPicPr>
          <p:nvPr/>
        </p:nvPicPr>
        <p:blipFill>
          <a:blip r:embed="rId4" cstate="print"/>
          <a:srcRect/>
          <a:stretch>
            <a:fillRect/>
          </a:stretch>
        </p:blipFill>
        <p:spPr bwMode="auto">
          <a:xfrm rot="21067092">
            <a:off x="134519" y="1793644"/>
            <a:ext cx="2958382" cy="1972254"/>
          </a:xfrm>
          <a:prstGeom prst="rect">
            <a:avLst/>
          </a:prstGeom>
          <a:noFill/>
        </p:spPr>
      </p:pic>
      <p:sp>
        <p:nvSpPr>
          <p:cNvPr id="97286" name="AutoShape 6" descr="data:image/jpeg;base64,/9j/4AAQSkZJRgABAQAAAQABAAD/2wCEAAkGBxQTERUUExMVExQWGBsYGBcXFh8fGxkbHBcXFxgdHxwYICgiGh4lGx0VITEhJSkrLi4uHB8zODMtNygtLisBCgoKDg0OGxAQGysmICQsLzIvNzctLC8zLCwvLS8sNCwuNDAsNCw0LC8sLywsNCwvLywtLCwsLCwsLSwsLCwsLP/AABEIAKsBJgMBIgACEQEDEQH/xAAcAAEAAwEBAQEBAAAAAAAAAAAABQYHBAMIAgH/xABVEAACAQMCAwQFBQsHCAgHAAABAgMABBEFEgYhMQcTQVEiMmFxgRRCUpGhIyQ0NWJydIKSsbMVMzZDc6KyCBZjg8HC0fAlU1R1k6O04SZERVWElNP/xAAaAQEAAwEBAQAAAAAAAAAAAAAAAgMEAQUG/8QAMhEAAgECBAELBAEFAAAAAAAAAAECAxEEITFBURITMmFxgZGhseHwBSJS0cEUFSNCYv/aAAwDAQACEQMRAD8A3GlKUApSlAK/MsYZSrDIIIIPiDyIr9UoDJuyhGtdW1Sxkkdyux4t7lj3YLEet47ZYs1qGpXqwwyTPySJGdvcqlj9grNOMvvPiPTrvOI7pTbSYHVvVXJ97xH9Spjtr1IxaU8aZ7y5dLdAOpLHcw+Kqw+NAdPZHxA17pkckjBpVd45CPMMWX+4yV69rGq/J9JunyQzJ3a4ODukITkfYCT8KrHZXafyfqV/pmSV2x3EWfEbVWQ597IP1TTtk++rvTdNHMTTd7KAeYRfRz+yZz+rQFt7M9Ja20y3VyzSuglkLEltzgNg5+iNq/q1aKrXGHExtO5hgiE93csUgizheQyzufBFHM+J6eZFfutF4gK94upWyyde4WBe7/NDspfHtP2UBotKoHZ5x7JdTS2V9D8nv4c7lHquBjJGScHmDyJBB3A46ePH/El3aapp8cDO8VxuVrdUj9NlPL03XK53KCdwAC588gaLSsu4pttct7aS8GowkxL3j2yW692FHNwruCzYGeuCfMV2aTqWp6rawzW8yachQbnMIkaWTo+xXOEiByASdxOfAAkDRaVnnZzxBete3mn37pNLbbWWVVC7lbB5hQB0KEcs9c5qQ434qmiuLewslRry5yQZPUijGd0jAczyD4H5J68gQLnSs11201iwha7XURfCEb5oJLdIwyDm5Vk5qQMnHsPXobHqOv8Ae6PLe2zmMm1eeM4UlWWMvghgVJDAqevjQFnpWWcG6rq2p2EDR3C2xG/vbp4EZpH71tqxx4CbVTAZyOZ5DoTXrpGu6jZ6vFp99Ml5FcozRTCNUZSqscFUAHVSCOfrKc9RQHj25Zl+Q2kDMLqebC7CQRHja5bb83cUPPwVj4GtUFR0ehwC5a67sG4ZQhkYkkKOiqGJCDrnaBnxzVHvtcv7/UriysJ47OG02iWcxiR2dgeQVuWMgjw9UnPMCgNJpVS4Y07VILgrd3kd5bGM7X7oRyLJuXAIXkVK7ueSc+XjbaAUpSgFKUoBSlKAUpSgFKUoBSlKAUpSgFKUoBSlKAzvt00wyaWZkyJLWRJlI64zsb6t279WorVNRGp6po0ag92sIv5B4AkAxg+0OoGPy603WdPW4t5oH9WWN4z7mUr/ALayL/J70WRXu55gd0e21Td1XaS8i+4Hu+lAWDjofJda0y9GQspazlPh6ee6z+s7H9QVx8N/fvE95ccmjsYxAn5LnKH7flP11YO2DSjPpUxT+cgK3CEdQYzliPbsL1G9hOnMmnNcS5Mt1M8rEjBIB2DP6wdv1qA5ruTPFsIk+bZnus+Z7wnHtx3n1VqFUDtN4XnleDULED5baHkp/rY+pTwzjLcsjIdx1IrksO2Wzxsuori1uByaFoiTu8lxz6/SC0Bx8c24j4k0qZOUkgZHx4qMrn9l2HuArq7Qvx5ov58v+5Xrw7pk2oaoNVuIZLaCGPu7SGUYkOdwaR1zhfWfA8fR8FBPJ2iXCjXdHBPqs272d4yomfLLAj4UBcu0L8VX36NN/DauPso/E9n/AGX+81dPaNIF0q9zyzbyKPeylVHxYgfGuLsilDaPaY+ajKQeoKyOp+0UBB8K/wBJ9V/sof4cNQeotey8U3Isvk4lhtlA+U79mwrCWx3Yzu3Se7rUtwlcqeKNTH0okAPgTGsKuM+YOfqNenG1rPYapHq0ELXELRdzdRxjLhc+uB48gns9DmRuyAOu+suIJYpInbSdsiMjY7/OGUqfDyNf200CWw4bubWZkZ47W7yYySuGWZxgsAfneVeh7XtOZQITPcSnpBFA5kJ8uYC/UaleKbl20W6eZBDI9nKWjznYzxNhM/OYEhc+JoCP7EvxHaf67/1EtRfGX9JNJ/Ml/wAL1J9iR/6Fth4qZQR4g9/If3EH41D8a3CjiTSsnG1Gz5DvO8RPrYYFAalWX8T8K39pqEmpaWVl70Dv7VzjfgAErnAPTd1DA5xkNitQqiXfajaW1zNb3oktmjchHMblJV8Cu0E+w8seR58gO3gTj2HUd8exre6i/nbeT1lwcEjpuAbkcgEHqBkZt1ZVwYjX+tzapFC8NoIe6R3XabhsKN2PFcDr+SnjkDVaAUpSgFKUoBSlKAUpSgFKUoBSlKAUpSgFKV+ZHCgkkAAZJJwAB1JPhQH6pVGve1bT1YpE8t269Vtomf6mOFPvBxXM/aVIwzFpdy3l3jxR/vY4qEqkIdJpd51Rb0RoVKzkcfXx/wDpaL+dej/diNfv/Pq+/wDt0P8A+4f/AONVf1dD814kubnwNDpVFs+P23BLiGGGRvVjW63Ow9gMa58ema/j9opQnvNOuiATziMcgPtA3qeftAPspHFUW7KSDpyWxe6/mKzHiLtntoFQRW88krfMlBhC9PWZwfsBHLmRU/wbx0t43dSwtazkEqhcOrgcztdcZYDmVIBxkjIBI0pNq60K27OzLhVX7ROLG0y1FwIPlA7xUZe82bQwYhs7WzzAGMeNWis47fvxO/8Aax/vNcOniO1aWFVkvtKuraFsYlU94gDY2knaoHXpnPsNaDpGpxXMKTwOJIpBlWHj4HkeYIOQQeYIINcMPdfycvyjb3HyYd5v9XZ3Q3Zz4YzVL/ye7eRdLcuGCPO7RbvFNqKSPZuDD3g0Bd4eJrVrxrJZgblF3tHg8hgH1sbScEHGc/bUPxlxo1jd2VuLcSi8k7sP3u3Yd8aHI2HI9NT1HjSyu9MOrypGg/lIJiQ92+dgVTncRs5qU5jmeQqudrP410L9Jb+Ja0BqIFf2qPd9rOlRytE1ycqxVmWJyoIODzC8xnxGRVxsbyOaNZInWSNxlWU5BHsIoCsaDxi9xqd1Ym2EYthky97u3ZK7PQ2DGVOepxjHOrdWZ8Hf0k1b8yH/AAR1fdb1mC0iM1zKsUY+c3ifIAc2PXkATQHfX8IqnWvabYNKkbPLD3hxG80Loj+5mGPLmcVcqAVA8YcW22nQ97cMeZwiKMu56kKPZ4k4A5c+YqerIeJGWTiyzjuP5tIQYlb1S+JWU4PLO8Dn5oooDrPaxcIyPPo91DbuwUSsTy3EBSQ0YUZyORYewmtTr8SxBlKsAykYIIyCD1BB6iqz2h8Yx6baNKcNMwIhj+k3TJ8kGQSfcOpFAWmlUrgbju2uktrcSyPcmFd+6JwCyxgudxUKeYPjzqZ0fiy2ubma2iZjNBkSqY2AUhtvrMMHn0wefWgJylRfEevwWMPf3DFIgwUsEZsE9MhQSB4Z91dmnXqTRRyxklJFV1JBBKsAVODzGQR1oDoqocd8ZSafJaIlsJ/lUndAmXZtbKBc+g2c7j9VSfEnF9nYgfKrhYieYXmzkdMhEBbHtxisv4042s9QutKW1lLtHfRFlKMpALoAfSGDz8jQG2UqEuuKbaO8js5GZZ5RmMGNtrDBPJ8bfA+PWpugFKrzcZWvyuS0UyPcRDc6JE7YGFOcgYI9JPrpQFhpSlAKiuK/wG6/R5f4bVK1FcV/gN1+jy/w2oD5o4YWSG0WVL/5KJZGTa0W5CwA5k89vLzFd0mj6nP6UeoRyr5xXBA+pQBXJp95DFpcDTwfKE+UONu8rg7evL1uWeRq18J63bScraykiB6usSBfi+7n7utePWnOLlNR3edo2/Zqgk7Jv1KhNwlqvizv/wDkf8Wr96Xw9qkUySGJpAjZ2tcLtOOmfT88GtZpWT+41GrOMfD3LOYjxZll/wAM6nPLJIyohkcNjvF9HGNuCCSNoAx7qsV9o2puYXS5WFu7CyjexUsrMN4UKQdwxnkOdXGum9TAQeIX/n/bR4upUjdpWissuO2Z2NCKu1uZpxDw7cSG1S6vGmWa6ih2rGFC95uBYY6kD2V+rQ3NtcTW0jffVpIGjfwYcnibkeYPo5HirYPjVj4m/nNP/wC8bb97V6dr1uItXtJR/XwPG3vjYsD7/SUfAV7n0eq3BX0btw9DDi4cNjXtH1Bbi3inT1ZY1kHsDKGx7xmqJ2/fid/7WP8AeameyqUtpkQJzsknT4LcShR8FwKhu338Tv8A2sf7zWhqzsRTuR3EnBt/c2cDpd/K4kSNzYyKI0kAVTt3wlS3TkG8ccxVt7O+LIL63xFH8neDEclvjHdYGAAAB6PIgch0IwMVNaNIFtIWYhVEKEknAACAkknoKyrsslFxxBqdzbj71IYZHqs7SIVbH5W2Vs9eftrh0l9GH/xbe/oS/vta5e2a2Emo6LGSwV53UlSQcGS2BwykFTjPMcxXXo39Lb39CX99rXn2s/jXQv0lv4lrQGhS6JbtB8nMERgxt7rYNmPYB094rOuyWJrPUNS0zcWhhZZYgT6obn9ZVo8+0E+NajcTqis7sFRQWZmOAoAySSegArOOypDc3mo6pgiK5kEcBIILRx5Xdg+Bwg94YeFAfzg7+kmrfmQ/4I6i+K9at34jijvJkjtrKLeFkPoGZgGGfM4aMj8z31KcHf0k1b8yH/BHXFBaxpxZcLcKjC6tVaEOoOSBEuBnln7lL9VASXHnFmlXenXMJu7eRjE5jG7n3iqTGRy67sfu8am+yrU2uNItJHJLbChJOSe7dogSfEkKDmp3+RLb/s8P/hL/AMK6bNI1QCIIE54CABepzjHLrmgPaqX2kcBrqUaMj9zdw84ZRnzztbHPGQCCOanmPEG6VzwX0bvJGrqXiIEig81LKHXI8ipBB9/kaAzLhDtCuILldO1hO6n5LHP82TPJd2ORyeQdeWeRAINTfbd+JLr/AFP/AKiKq5/lGpG1pargNcGfEYAy5QowcADmQW7n47anO15XHD0wkOXC24Y+bd9Du+3NAWrhD8AtP0eH+EtUrs9H/Tmtfnxf79XXhD8AtP0eH+EtUns+cDXdZUnmWiIHiQN2T9o+sUBIduX4kuffF/GjqX1PXFsdI+UkA91boVXwLFVVF5dAWKioTt2nVdGmDMAXeJVBPrESq5A8ztVj7ga/HabZvLw64QElYoZCB9FDGzn4KC3woCQ7NNCVbWO8mAlvbpRNLMw9P7oAyoCfUVU2LtGBy6eAgO1uwiF9pEwjUStexqzgYZlDxkAkdcHpnpVu7ONYjutMtZI2B2xJG4HzXRQrgjw5jI9hB8aq/a9KPlejLkbjfIcZ54DxgnHlkigJLtf0F57MXEHK6sm+URMBzwuC4HwAbHiUAqY0ri+GXSxqB5RiIyOB81lBDp7TuBUefLzqxEV8965olxDfPoUXo2l7cR3CH6MXpNIB7F2f+UPpUBoPYzpjm3m1CcffF/IZT15RgtsAz0GSxHsK+Qr+VoFrbrGixooVEUKqjoFUAAD3AClAetKUoBUVxX+A3X6PL/DapWoriv8AAbr9Hl/htQHzloerR22mwPLAs6m4cYbHonGdwyCM/wDOasundoFpJhQJVY8gndkn4CPNVbSprVdLhN3HJInfvgIcc9vj6SnGM9DU9p3G2mxLiJDCPJYsZ95Xr9deJXpKbl9km7vTTXv9DXCTVs0XO3m3qGAYA+DKVP1HmPjXpUbpOri49JIplTweRQob80E7j78Y9tSVeTKLi7M0J3P3AMsvvH769b9sufZyr0gtGDKeRwQTzryvIyHY4OM9a0OE40Xdb/wTs0it8Tfzmn/942372ro7ZpQ+qWMY6xRSSt7FY7R9qGuHjO6SL5FLIdqR30DscZwq72Y4HM4ANQWt30t7eS3AUia7K29rEfWVPVUt9H6beA517/0Zf4k9k7nmYt524mv9kSn+SYWIx3jTSfB55GX6xg138d8JrqVsLd5XiQOHJQAlsBgBz8MnPwFS2i6ctvbwwJ6sUaxj2hVC595xmu2tbdyBmdx2RCVRHcanfzRLgCMyDbgdOTAgeHhV54d0C3soRDbRiOMHJ8SzHqzE82PIcz5AdAKk6VwFWs+DRHqsupd+5eVO7aMqNoXagAB6/MU/XXnxpwSL+a2m+UyQNbEtGY1UkMSjbvS/MXlVtpQFMm4B7/Avb66vIwQe5ZlSJiDkbliVS2Dg8zVvt4FjRURVRFAVVUAKoAwAAOQAHhXFq2vW1sAbi4ihz07xwpPuBOTXVZXscyB4pElQ9GRgyn3FeVAV/RuDxBqNzfCd3a5GGjKgKACuzBHPKhce3Jr14x4Nt9RRBLvjkiO6KaI7ZIzkHkcHlkDl7OWDzqxUoCgns/uZB3dxrF5LD02KFRmHk0gyWz4561d7K1SKNIoxtSNVRV8lUBVH1AV70oBVF4n7NkubtryK7ubS4ZQrNE2AQoCjpgjkBkZxy6VeqUBReHezOCC5F1cTz31yvqSXDZCYzggc+YycZJx1GDzq167pEV3byW867o5BhgDg9QQQfAggEe0Cu+lAVThfg97NkBvrmeGJdsUMm0KoxtXJUAvheQB5Dly5DHhxH2fRXF18shnms7rG1pIWA3jAA3KevIAdR0Gc4FXKlAUHUOzJbiGRLq8uLmVwqrLJt+5Krq7CNQMKXKqGPMkAfG56bZd1BHCzd5sjWMswGWCqFyR0ycc666UBnTdlKRTvNYXtzYd4ctHEQU9wBxy64BzjPLHSva77LYXML/KZ2uIpRMbiUiSR2UgopJ6Ip6KMf7av9KA87mdY0Z3YIiAszMcBVAySSegArPOztWv7651d1Ijf73swf+pRvSf9Zh8CXHSrnxDoUV7D3M+8xEgsiuV34OQGK4JXPhmpC2gWNFRFCIoCqqjAUAYAAHQAeFAelKUoBSs61rtQAd0s4O/2sVM0j7IiVODtwGaQA5GcAcjgmqxd8ZanL1uY4B5QQD/FMXP1Yq6GHqTzSK5VYx1ZtlRPFhxY3X6PL/DasG1fWHXnc6hdnPzTO4B9yRYH2VV9Xnt3jcpDO7beUrbyBz65dj+6pSw7jq0cVVPRMmeH7O2k0qM3bMkSTscr5n0RnAJx7sVbdA0SwUB7ZIXPUOG7wg+9idvwxWbpq8P8kG23fdu93bcHmMjnnGPtqP0jh2WYgrLbp4jdOgP1KSw+qvBqYdyUnKbirvsNsZ2tZXyN5xQCqBo3BbDBmv3YfQikIH7RPMfAVddPt44QAmABg82yTjzZiSfjXk1KcIuylfuNUZN6qx/NVcidyCRzA5exQK6dOmdkk3MWAAAyc8yf/avO47lizNJsYnOdwK/V1rkbWrWFCjXUGS244kGcYAHLr516U6ilCTjnkerVxNJ0LJ52SIXtCse/itYA20y3kUe7GcbxIuceOM1ofBXZ1HZTG5mmN1c4Kq5UKsanqETJwSORbPTyyc5NxpxHZTpFEJO9AlDOFVsbRHIOuBnmV6GufR5YmH3rczx48I7iRSPgTXpfSsPN0LaZ6PI+axNSKnc+maV86Pxpc2owuqzZHzZAkx9x3KW+sj31+ou3e9VWUxQSn5khRk+LKHIPuBFbJ03DJlcZKWh9E1B69xhZWeflF1FGw+Zuy/7C5b7K+ZNf7SNSu8iS6dEPzIvua48jswWH5xNVOqyR9Aa/29wJlbS3eY9N8p2L7wBlmHsO2s61jtR1W8JRZmiB/q7ZSvv9IZk/vVRKt3CVpqaHNqrojEE7wAh9v3Tr+rzqurU5Eb5d7sSirsqs8jMxLksxPMsSST45J55r303VJrd98E0kLfSjcqfjtPMeythu7WIxZ1QWe88ty5U/BmIYn82o/QW0hSRB3JkB9EzZyT4YMo/w1iX1C8W+Q32ZrxLeZz1OLQ+2rUYNonCXSdfTXY5HTkyYHxKmtG0Dtv0+bAnElo/LO4b0yfAMnP4lQKznjAao6le5iaH/AEKiQ4/XG74qorMnQgkEEEHBB6g+NaqFbnY3y7ncrnHks+1dM1WC4TfBNHMvnG4YfHB5H2V2V8R2d5JE4eKR43HRkYqw+K86vmg9smpW+A8iXKDHKZctjx9NcNn2tmryB9QUrJ9A7drOXAuopLVvFh90T61Ab+6ffWjaNxBa3S5triKYeIRwSPevVfiKAkqUpQClKUApSlAKUpQClKUApSlAZ7qvZfHktZy/JwST3TpviGTk7MFWjyfDJA8AKrV5wVqMf/y8c484Zhn6pgmPdk1s9KuhiKkFZMrlSjLVHz7d6dOjAy2N0rDo3ydnwPzogwHTzrhn1OJeUjFPDEiMv2OBX0hXBeaRHJ1Mqf2c0iD6o2APxFXLGzWyIPDxPmmez09+e6FT+TIF+wHH2VzHhyzbms/1SoR+6voO84KDnK3dwvkGSCQf+bCzH66gbvswdjkXVsT/AKXSrR/tVFqLxEXrBHVSa0kzFzwpb+FwfrWn+acH/aPtWr3r+hm3n+So1ndXWzvBDFo0GdvMZLFgq9PPPMcudUDUeI7mFik1hZwPjo+nRKw9uHT/AGVHnqf4eZ3kS/I9RwtbDrcH9pBXhPZ6dD6ztKfJWz9qYH21WLmcuxZgoJ+iiqPgqAAfAV5UdaO0F6jm3vJli/zhji/BrdEPTe/Nv+fiaibzU5ZCSznnyOAACPI7cZ+NcdKrlVlLK5NQSFKUqskK/qn4+yv5SgLno/GVvbp6FhGJR0cMT7+bgsPdmuTVOPbybIEghU+EQx/eOW+2qvSs6wtLlcq1315+pPnJWtc/csrMSzEsx6knJPxNfile9lZSTOEijeVz0VFLMfgoJrQQP3DqUyIUWaRUPVVdgp+AOK5auEfZ7cIA15Lb2CHn98SjvCPHbEm5yfYQK/WdHtvC51OQef3vAfqzKcfD/hxJLQFQhiZ2CqpZjyAAySfYB1q02fZ5eFBJOsdlEf6y7kEQ921vTPwWvSbtDuVUpaRwWCHkRbRBXI8N0rZcn2gioO2s7u+lOxJ7uU4yQGkb2bjzwPaa6Cf+R6Rbfzlxcag4+bAncxZHg0kmXYe1V/8AfU+DdQjt4RPDoaImxDHNDMru5cBu7VpgsjtzAIQsNwYZyDWc2XZXOMG9uILIeKs3eS48xHFnP7QrTuHLpYYoYLZ7q4MAYJLLEHjBbIB27gyBVJUYYYBIwasjSnJXSIucVqy9abxVbSymAv3NyMA282El5ruGFJ9MY8UJFTdZTqETRokdxbgwRmPuxgyxSTu2Jbm6YBWITJkKsApO7LE7dv4h1qSB0a1u98EkpSKIxKyXJTlKLeG2h3RxgjHe7yM5JByGaDVjqaehrNKjtC1dbmPcFeN1O2SKQYeN8AlWHuKkEciCCORqRrh0UpSgFKUoBSlKAUpSgFKUoBSlKAUr8SyBQWY4A5k1w3GrJsHdsHd+SKDzyfMeAHU58qrnVhDpMnGnKWiM84q4Ns7i+mvZy0iqF375e6hjCKqc3GGJ5eBHXoao3GPFMMBxY34vISfTsrqNp415fMlmXmnTkCCPM55btc6EGgSNXeN0O5ZEPpB8EEn6WQWBB8DWb8QcN20k3czLp93OckCKRbe6Y46kIQGOM8iD09ldoUptcqcs3tol2e7OVZxTtFZcePzsMq/lTS7j+ftJbNz1ktH3IT7YZj6K+xXr+f5kib8Avba88oy3cznz+5zYBx+Sxqwav2ZwZxFcyWz+Ed7HgE+OJohjHvQVVtX4Dv7dd5tzLF/1sBEqY88x52j87FWyhKOqK1JPQidV0a4tm23EEsLc8CRCuceRIww9orgqf0njO9t17tLhmiwAYZQJIiPLZKCoHuArv/l7T7j8KsO4Y9ZbF9nu+4y7k+orUSRUaVbTwnBPzsdQglPhDcfe8uT0UbyY3PhycV4L2f6kZe6FlPv89noe/vPUx7d1AVmla3oHYRdyYa6mjtl5Hav3R/aDjCj3hmq56f2caZaHAha8lU8zKTJj3xQjaB/aBR7aA+f9K0ie5bZbwyTNyyI0LYz54HIe01b4uzCWIBr+5t7BSCdrvvmI/JijyW9wOa0TVuKGINvbnGBjuLRSzqQcYEVi3ofG6H5tQDdn+pXe77itrGxJZriRVLZ8TFbjr/a7z+V1oCqyXmjWpxFbz6jIPnzt3UOR4rGnpsM/Ncj/AI8V72hXrIY4XSyhP9VaIIl+tfTOfaxq7RdmWm24PyrUHuH+hbqAM+RPpZ+tal9E4Zto8fJNMEh/669O/Pt2HCA+1QatjQm87FcqsVuY/pHD15etmCCack83Ckrnx3OfRHxNW2y7LinO+vILbzjj+7SjzBCeivv3GtcOi3Ewxc3TbOndxDauPLkAP7pruseH7eL1YlJ829I/byHwxVqowXSd+wqliOCM/wBF4Uskx8m0+S8bwlu29D/w0whHvOat8Ok3bqEedbeIdIbdQqgeXo4H76sUsgVSzEKo6knAHxPSuZb8N/NI83kUXCn2iSQqjfqsT7K65wpq9ku33KuVOeRxWXDFtHz7vefOT0vs9X7Kl1XAwBgDwHQVzSxTBS0kkNsg6nO4489z7Qh/VcVX5NfsGYpGJ9VlGAViQyp15E4At194C1lnj4N/beT6iyOGlvkTv8qRk4QmVgcERKXwfJmX0U/WIqLm4aeSX5RDGunzYI+UKwMhBwSHjT7jIDges7dByrqiGrT4CQ22nR9AZW76UDwISMhF9xc4r0HZ5HLzvrm5vicZV5DHFkeIih2j6yaplUr1MrKK8X+i+FGEc9SS01sXoIcSd9arucYwzQyFd2F5AnvSDj6IHhViqA4W4TisQRHJLJ6Cxr3rKdkakkIoRVAGSSSQST1JwKn6sWmZMUpSugUpSgFKUoBSlKAUpSgFKUoBWTL2jiS7mt4RZae8cjRvJdkliVJVtqxgITuHQyVrNYj2gdjdzc3U11bzxOZXLmJ1KEewMNwY+07a44pu7R27Whcm0Dvhm7vLi9BHqh+5gI9kcGCw/OZqkdP06GBdsEUcK+UaBc+/A5+8186zafq2knJW5tVzkspzESeXMrmNj0658KsOids9ymBcxRzjl6S/c39pOAVPuCiroyijNUpze5uTAEEEAg9QRkH3g8jUa+gQbt0Ye3f6cDlP7vq49gAqu6L2o6fcYBlNux+bMMD9sZX6yKuUEyuoZGV1PRlIIPuI5Groy4MoalHUrGtcHfKM97Fa3+fF17i49gEkZGfiTWf652Z2wPoyXFg30bmPvIifALLGAQPaVNbVXqlwwGOo8jzH21xpPVfx7eRONVr589T5l1Ps5v4lLpELqMf1lswlH7K+mPioraP8nyELpj82L9+4dSfUIC4XHzeXP3sasU2hWjtuCNbyeEkDFCPgvL7K5bi0vIyRBdq+7ALyRASADOPTAO/qeo8ahzSej8fYu55WzLXqAJU5ZEUdWfmMe0ZA+JJ91UrVb7TR6M0kl8RyEecxdcgd2myBseZBNfz/ADY7w7rqeW4byJIUe7mSPhipey0+KL+bjVPaBz+vqamqVNau/kVyrvZEXBrF2yBLOzjtIhyBYAYHhhQAB+ya834ekm53d1JL+QvJfq6fUBU3Ldop2lst12KCz489q5b7K/qd63qRYH0pGx8QF3H4NtpPEU6XCPr+yCVSpxZzWOjwRfzcSg/SIy31tk103FyiY3uq55DcQMnyGep9gqO1jUba2H37fJHyzsU7CR7FUmUn81/hXNZ6zI5P8n6ZM+eRnnAgRh57pB3ko/VPvrJLG8roRcvJeZbHDP8A2diXWd25Rwu3tcbAPeGG/HtCEV437iJd91dRWyewqPhvlzu+Coa8Rw5qNx+E362yHOYrKPB9n3aXJBA+ioqR0zgSxhfvO4E0vjLOxlkyPHdKTg+7FVt4ieslHs9y2NKnHa5W7biC3dgbGzuNQcZ2y7SIwQcHE9yRt5/QJHsqTXTtWuPXmt9PQ49GFe+lx4gvJhAfaFNXQCjMAMk4A6k1FYaF7yzfXmWXeiKnbdndnuD3He30gzhrqQyAZ64j5Rgfq1Y5Hht4skxwxIPYqgfuHuqtanxsCzRWMfyqUD0nziGMebOcAj4ge2qjtku5eedSnB6AlbOD3nl3nwxuH0qvStkjdSwMpfdUyXn7drt1XLja8Um7k7u13Rx5K/KXjJDMATtjU4G7AY5bpj1TkVN6HdtJGS5Virum9BhX2sV3Ac8eRGTzBqF0ng701lu5TcSqMIg9GGMEY2qgwCMHHMYI6irUqgDAGAOQAoVYh0V9tP536vyXUf2lKUMopSlAKUpQClKUApSlAKUpQClKUApSlAfwiqnr/Ztpt3kyWqI5+fF9zbJ8Tt5MfzgattKAwnX+wJhlrO6DeSTjB/bQYP7IqhXnDeraWxfu7iADmZImJjwPFmjJXHsb6q+s6UB8x6J2xXkWBOkdyvmRsf8AaQbf7tX/AETtYsJ8CRntmPhIuV/bTIx7WxV41/gLT7zJmtYy5+eg2PnzLJgt8c1m2v8AYEpy1ndEeSTjI/bQch+qamptFUqUWaPZ3kcqh4pEkQ9GRgw+ta/gulPq5fw9AbgD5Ej0V/WIrGOFODb/AEvUY5bi0mlhG9W+TqJRJujdVBAPIbiDl8AYrWUl1WfHdW8FgnTfcP3su3HIiOIhVPsZzUKleosoR8yKw63ZJrDM3RVjHm53H9lSFPvDn3VC6jr1jC+ya6M0ucCGIl2zjO3u4Bnp4OD767F4CEv4fd3N7kekm/uoT/qocZ/WLVY9K0eC2XbbwRwr5RoFz78Dn8apcas+nPwy89S2MIR0RUrfUL6VdtlpotozzEl4wjAP9hFub2/NrpXg+5mOb3UZnGc91bAQRgY9UsMyOOvzhVypXYUKcc0ibbIbROFLO0529tHG308ZkPvkbLH4mpmlKtOClQ+v8S29oPur+mfVjXm7eWF8PecD21Sdd4guJsCZ2son9W3iG66lB6cvmA/lbfLDUNVDCVKuei+abv5cteucYQwN3UYa5uDyEMXM5/KIzt+0+yqVqt7Ncyd3cs0z/NsLU8h/bSjIXHj6xHI+jUpofCczpt2/yfbnqiHNxKP9JIfVH5I5cyNtXXR9Hhtk2QRrGvjjqfaSebH30NfOUMN0M5fN9F3Xf/RVdM4LeVQLtljhBytpB6MYPm7DnI3Tnnr41c7S1SJAkaKiDoqjAHwFe1KGCriJ1ek8uG3zr1FKUoUilKUApSlAKUpQClKUApSlAKUpQClKUApSlAKUpQClKUApSlAKUpQClKUApSlAKpXGfEMyiYW5CQwbRdXADM8RcqfQRVbf3cZ3yDkQrqQc5xbNSlKwyMpwyoxB8iFJHWoHhDh+3S3jk7oM7/dWaRmkPePzdgZCdpJ5nGM0OxdndFb0rhmdpG7lTAMnfeTkSTyeZjAJVAR87OSMekauWhcMwWuWRS0retNId0jHxyx6Z8hipmlDTWxdSpk8l69v60WyFKUoZRSlKAUpSgFKUoBSlKAUpSgFKUoBSlKA/9k="/>
          <p:cNvSpPr>
            <a:spLocks noChangeAspect="1" noChangeArrowheads="1"/>
          </p:cNvSpPr>
          <p:nvPr/>
        </p:nvSpPr>
        <p:spPr bwMode="auto">
          <a:xfrm>
            <a:off x="155575" y="-2560638"/>
            <a:ext cx="9144000"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7288" name="AutoShape 8" descr="data:image/jpeg;base64,/9j/4AAQSkZJRgABAQAAAQABAAD/2wCEAAkGBxQTERUUExMVExQWGBsYGBcXFh8fGxkbHBcXFxgdHxwYICgiGh4lGx0VITEhJSkrLi4uHB8zODMtNygtLisBCgoKDg0OGxAQGysmICQsLzIvNzctLC8zLCwvLS8sNCwuNDAsNCw0LC8sLywsNCwvLywtLCwsLCwsLSwsLCwsLP/AABEIAKsBJgMBIgACEQEDEQH/xAAcAAEAAwEBAQEBAAAAAAAAAAAABQYHBAMIAgH/xABVEAACAQMCAwQFBQsHCAgHAAABAgMABBEFEgYhMQcTQVEiMmFxgRRCUpGhIyQ0NWJydIKSsbMVMzZDc6KyCBZjg8HC0fAlU1R1k6O04SZERVWElNP/xAAaAQEAAwEBAQAAAAAAAAAAAAAAAgMEAQUG/8QAMhEAAgECBAELBAEFAAAAAAAAAAECAxEEITFBURITMmFxgZGhseHwBSJS0cEUFSNCYv/aAAwDAQACEQMRAD8A3GlKUApSlAK/MsYZSrDIIIIPiDyIr9UoDJuyhGtdW1Sxkkdyux4t7lj3YLEet47ZYs1qGpXqwwyTPySJGdvcqlj9grNOMvvPiPTrvOI7pTbSYHVvVXJ97xH9Spjtr1IxaU8aZ7y5dLdAOpLHcw+Kqw+NAdPZHxA17pkckjBpVd45CPMMWX+4yV69rGq/J9JunyQzJ3a4ODukITkfYCT8KrHZXafyfqV/pmSV2x3EWfEbVWQ597IP1TTtk++rvTdNHMTTd7KAeYRfRz+yZz+rQFt7M9Ja20y3VyzSuglkLEltzgNg5+iNq/q1aKrXGHExtO5hgiE93csUgizheQyzufBFHM+J6eZFfutF4gK94upWyyde4WBe7/NDspfHtP2UBotKoHZ5x7JdTS2V9D8nv4c7lHquBjJGScHmDyJBB3A46ePH/El3aapp8cDO8VxuVrdUj9NlPL03XK53KCdwAC588gaLSsu4pttct7aS8GowkxL3j2yW692FHNwruCzYGeuCfMV2aTqWp6rawzW8yachQbnMIkaWTo+xXOEiByASdxOfAAkDRaVnnZzxBete3mn37pNLbbWWVVC7lbB5hQB0KEcs9c5qQ434qmiuLewslRry5yQZPUijGd0jAczyD4H5J68gQLnSs11201iwha7XURfCEb5oJLdIwyDm5Vk5qQMnHsPXobHqOv8Ae6PLe2zmMm1eeM4UlWWMvghgVJDAqevjQFnpWWcG6rq2p2EDR3C2xG/vbp4EZpH71tqxx4CbVTAZyOZ5DoTXrpGu6jZ6vFp99Ml5FcozRTCNUZSqscFUAHVSCOfrKc9RQHj25Zl+Q2kDMLqebC7CQRHja5bb83cUPPwVj4GtUFR0ehwC5a67sG4ZQhkYkkKOiqGJCDrnaBnxzVHvtcv7/UriysJ47OG02iWcxiR2dgeQVuWMgjw9UnPMCgNJpVS4Y07VILgrd3kd5bGM7X7oRyLJuXAIXkVK7ueSc+XjbaAUpSgFKUoBSlKAUpSgFKUoBSlKAUpSgFKUoBSlKAzvt00wyaWZkyJLWRJlI64zsb6t279WorVNRGp6po0ag92sIv5B4AkAxg+0OoGPy603WdPW4t5oH9WWN4z7mUr/ALayL/J70WRXu55gd0e21Td1XaS8i+4Hu+lAWDjofJda0y9GQspazlPh6ee6z+s7H9QVx8N/fvE95ccmjsYxAn5LnKH7flP11YO2DSjPpUxT+cgK3CEdQYzliPbsL1G9hOnMmnNcS5Mt1M8rEjBIB2DP6wdv1qA5ruTPFsIk+bZnus+Z7wnHtx3n1VqFUDtN4XnleDULED5baHkp/rY+pTwzjLcsjIdx1IrksO2Wzxsuori1uByaFoiTu8lxz6/SC0Bx8c24j4k0qZOUkgZHx4qMrn9l2HuArq7Qvx5ov58v+5Xrw7pk2oaoNVuIZLaCGPu7SGUYkOdwaR1zhfWfA8fR8FBPJ2iXCjXdHBPqs272d4yomfLLAj4UBcu0L8VX36NN/DauPso/E9n/AGX+81dPaNIF0q9zyzbyKPeylVHxYgfGuLsilDaPaY+ajKQeoKyOp+0UBB8K/wBJ9V/sof4cNQeotey8U3Isvk4lhtlA+U79mwrCWx3Yzu3Se7rUtwlcqeKNTH0okAPgTGsKuM+YOfqNenG1rPYapHq0ELXELRdzdRxjLhc+uB48gns9DmRuyAOu+suIJYpInbSdsiMjY7/OGUqfDyNf200CWw4bubWZkZ47W7yYySuGWZxgsAfneVeh7XtOZQITPcSnpBFA5kJ8uYC/UaleKbl20W6eZBDI9nKWjznYzxNhM/OYEhc+JoCP7EvxHaf67/1EtRfGX9JNJ/Ml/wAL1J9iR/6Fth4qZQR4g9/If3EH41D8a3CjiTSsnG1Gz5DvO8RPrYYFAalWX8T8K39pqEmpaWVl70Dv7VzjfgAErnAPTd1DA5xkNitQqiXfajaW1zNb3oktmjchHMblJV8Cu0E+w8seR58gO3gTj2HUd8exre6i/nbeT1lwcEjpuAbkcgEHqBkZt1ZVwYjX+tzapFC8NoIe6R3XabhsKN2PFcDr+SnjkDVaAUpSgFKUoBSlKAUpSgFKUoBSlKAUpSgFKV+ZHCgkkAAZJJwAB1JPhQH6pVGve1bT1YpE8t269Vtomf6mOFPvBxXM/aVIwzFpdy3l3jxR/vY4qEqkIdJpd51Rb0RoVKzkcfXx/wDpaL+dej/diNfv/Pq+/wDt0P8A+4f/AONVf1dD814kubnwNDpVFs+P23BLiGGGRvVjW63Ow9gMa58ema/j9opQnvNOuiATziMcgPtA3qeftAPspHFUW7KSDpyWxe6/mKzHiLtntoFQRW88krfMlBhC9PWZwfsBHLmRU/wbx0t43dSwtazkEqhcOrgcztdcZYDmVIBxkjIBI0pNq60K27OzLhVX7ROLG0y1FwIPlA7xUZe82bQwYhs7WzzAGMeNWis47fvxO/8Aax/vNcOniO1aWFVkvtKuraFsYlU94gDY2knaoHXpnPsNaDpGpxXMKTwOJIpBlWHj4HkeYIOQQeYIINcMPdfycvyjb3HyYd5v9XZ3Q3Zz4YzVL/ye7eRdLcuGCPO7RbvFNqKSPZuDD3g0Bd4eJrVrxrJZgblF3tHg8hgH1sbScEHGc/bUPxlxo1jd2VuLcSi8k7sP3u3Yd8aHI2HI9NT1HjSyu9MOrypGg/lIJiQ92+dgVTncRs5qU5jmeQqudrP410L9Jb+Ja0BqIFf2qPd9rOlRytE1ycqxVmWJyoIODzC8xnxGRVxsbyOaNZInWSNxlWU5BHsIoCsaDxi9xqd1Ym2EYthky97u3ZK7PQ2DGVOepxjHOrdWZ8Hf0k1b8yH/AAR1fdb1mC0iM1zKsUY+c3ifIAc2PXkATQHfX8IqnWvabYNKkbPLD3hxG80Loj+5mGPLmcVcqAVA8YcW22nQ97cMeZwiKMu56kKPZ4k4A5c+YqerIeJGWTiyzjuP5tIQYlb1S+JWU4PLO8Dn5oooDrPaxcIyPPo91DbuwUSsTy3EBSQ0YUZyORYewmtTr8SxBlKsAykYIIyCD1BB6iqz2h8Yx6baNKcNMwIhj+k3TJ8kGQSfcOpFAWmlUrgbju2uktrcSyPcmFd+6JwCyxgudxUKeYPjzqZ0fiy2ubma2iZjNBkSqY2AUhtvrMMHn0wefWgJylRfEevwWMPf3DFIgwUsEZsE9MhQSB4Z91dmnXqTRRyxklJFV1JBBKsAVODzGQR1oDoqocd8ZSafJaIlsJ/lUndAmXZtbKBc+g2c7j9VSfEnF9nYgfKrhYieYXmzkdMhEBbHtxisv4042s9QutKW1lLtHfRFlKMpALoAfSGDz8jQG2UqEuuKbaO8js5GZZ5RmMGNtrDBPJ8bfA+PWpugFKrzcZWvyuS0UyPcRDc6JE7YGFOcgYI9JPrpQFhpSlAKiuK/wG6/R5f4bVK1FcV/gN1+jy/w2oD5o4YWSG0WVL/5KJZGTa0W5CwA5k89vLzFd0mj6nP6UeoRyr5xXBA+pQBXJp95DFpcDTwfKE+UONu8rg7evL1uWeRq18J63bScraykiB6usSBfi+7n7utePWnOLlNR3edo2/Zqgk7Jv1KhNwlqvizv/wDkf8Wr96Xw9qkUySGJpAjZ2tcLtOOmfT88GtZpWT+41GrOMfD3LOYjxZll/wAM6nPLJIyohkcNjvF9HGNuCCSNoAx7qsV9o2puYXS5WFu7CyjexUsrMN4UKQdwxnkOdXGum9TAQeIX/n/bR4upUjdpWissuO2Z2NCKu1uZpxDw7cSG1S6vGmWa6ih2rGFC95uBYY6kD2V+rQ3NtcTW0jffVpIGjfwYcnibkeYPo5HirYPjVj4m/nNP/wC8bb97V6dr1uItXtJR/XwPG3vjYsD7/SUfAV7n0eq3BX0btw9DDi4cNjXtH1Bbi3inT1ZY1kHsDKGx7xmqJ2/fid/7WP8AeameyqUtpkQJzsknT4LcShR8FwKhu338Tv8A2sf7zWhqzsRTuR3EnBt/c2cDpd/K4kSNzYyKI0kAVTt3wlS3TkG8ccxVt7O+LIL63xFH8neDEclvjHdYGAAAB6PIgch0IwMVNaNIFtIWYhVEKEknAACAkknoKyrsslFxxBqdzbj71IYZHqs7SIVbH5W2Vs9eftrh0l9GH/xbe/oS/vta5e2a2Emo6LGSwV53UlSQcGS2BwykFTjPMcxXXo39Lb39CX99rXn2s/jXQv0lv4lrQGhS6JbtB8nMERgxt7rYNmPYB094rOuyWJrPUNS0zcWhhZZYgT6obn9ZVo8+0E+NajcTqis7sFRQWZmOAoAySSegArOOypDc3mo6pgiK5kEcBIILRx5Xdg+Bwg94YeFAfzg7+kmrfmQ/4I6i+K9at34jijvJkjtrKLeFkPoGZgGGfM4aMj8z31KcHf0k1b8yH/BHXFBaxpxZcLcKjC6tVaEOoOSBEuBnln7lL9VASXHnFmlXenXMJu7eRjE5jG7n3iqTGRy67sfu8am+yrU2uNItJHJLbChJOSe7dogSfEkKDmp3+RLb/s8P/hL/AMK6bNI1QCIIE54CABepzjHLrmgPaqX2kcBrqUaMj9zdw84ZRnzztbHPGQCCOanmPEG6VzwX0bvJGrqXiIEig81LKHXI8ipBB9/kaAzLhDtCuILldO1hO6n5LHP82TPJd2ORyeQdeWeRAINTfbd+JLr/AFP/AKiKq5/lGpG1pargNcGfEYAy5QowcADmQW7n47anO15XHD0wkOXC24Y+bd9Du+3NAWrhD8AtP0eH+EtUrs9H/Tmtfnxf79XXhD8AtP0eH+EtUns+cDXdZUnmWiIHiQN2T9o+sUBIduX4kuffF/GjqX1PXFsdI+UkA91boVXwLFVVF5dAWKioTt2nVdGmDMAXeJVBPrESq5A8ztVj7ga/HabZvLw64QElYoZCB9FDGzn4KC3woCQ7NNCVbWO8mAlvbpRNLMw9P7oAyoCfUVU2LtGBy6eAgO1uwiF9pEwjUStexqzgYZlDxkAkdcHpnpVu7ONYjutMtZI2B2xJG4HzXRQrgjw5jI9hB8aq/a9KPlejLkbjfIcZ54DxgnHlkigJLtf0F57MXEHK6sm+URMBzwuC4HwAbHiUAqY0ri+GXSxqB5RiIyOB81lBDp7TuBUefLzqxEV8965olxDfPoUXo2l7cR3CH6MXpNIB7F2f+UPpUBoPYzpjm3m1CcffF/IZT15RgtsAz0GSxHsK+Qr+VoFrbrGixooVEUKqjoFUAAD3AClAetKUoBUVxX+A3X6PL/DapWoriv8AAbr9Hl/htQHzloerR22mwPLAs6m4cYbHonGdwyCM/wDOasundoFpJhQJVY8gndkn4CPNVbSprVdLhN3HJInfvgIcc9vj6SnGM9DU9p3G2mxLiJDCPJYsZ95Xr9deJXpKbl9km7vTTXv9DXCTVs0XO3m3qGAYA+DKVP1HmPjXpUbpOri49JIplTweRQob80E7j78Y9tSVeTKLi7M0J3P3AMsvvH769b9sufZyr0gtGDKeRwQTzryvIyHY4OM9a0OE40Xdb/wTs0it8Tfzmn/942372ro7ZpQ+qWMY6xRSSt7FY7R9qGuHjO6SL5FLIdqR30DscZwq72Y4HM4ANQWt30t7eS3AUia7K29rEfWVPVUt9H6beA517/0Zf4k9k7nmYt524mv9kSn+SYWIx3jTSfB55GX6xg138d8JrqVsLd5XiQOHJQAlsBgBz8MnPwFS2i6ctvbwwJ6sUaxj2hVC595xmu2tbdyBmdx2RCVRHcanfzRLgCMyDbgdOTAgeHhV54d0C3soRDbRiOMHJ8SzHqzE82PIcz5AdAKk6VwFWs+DRHqsupd+5eVO7aMqNoXagAB6/MU/XXnxpwSL+a2m+UyQNbEtGY1UkMSjbvS/MXlVtpQFMm4B7/Avb66vIwQe5ZlSJiDkbliVS2Dg8zVvt4FjRURVRFAVVUAKoAwAAOQAHhXFq2vW1sAbi4ihz07xwpPuBOTXVZXscyB4pElQ9GRgyn3FeVAV/RuDxBqNzfCd3a5GGjKgKACuzBHPKhce3Jr14x4Nt9RRBLvjkiO6KaI7ZIzkHkcHlkDl7OWDzqxUoCgns/uZB3dxrF5LD02KFRmHk0gyWz4561d7K1SKNIoxtSNVRV8lUBVH1AV70oBVF4n7NkubtryK7ubS4ZQrNE2AQoCjpgjkBkZxy6VeqUBReHezOCC5F1cTz31yvqSXDZCYzggc+YycZJx1GDzq167pEV3byW867o5BhgDg9QQQfAggEe0Cu+lAVThfg97NkBvrmeGJdsUMm0KoxtXJUAvheQB5Dly5DHhxH2fRXF18shnms7rG1pIWA3jAA3KevIAdR0Gc4FXKlAUHUOzJbiGRLq8uLmVwqrLJt+5Krq7CNQMKXKqGPMkAfG56bZd1BHCzd5sjWMswGWCqFyR0ycc666UBnTdlKRTvNYXtzYd4ctHEQU9wBxy64BzjPLHSva77LYXML/KZ2uIpRMbiUiSR2UgopJ6Ip6KMf7av9KA87mdY0Z3YIiAszMcBVAySSegArPOztWv7651d1Ijf73swf+pRvSf9Zh8CXHSrnxDoUV7D3M+8xEgsiuV34OQGK4JXPhmpC2gWNFRFCIoCqqjAUAYAAHQAeFAelKUoBSs61rtQAd0s4O/2sVM0j7IiVODtwGaQA5GcAcjgmqxd8ZanL1uY4B5QQD/FMXP1Yq6GHqTzSK5VYx1ZtlRPFhxY3X6PL/DasG1fWHXnc6hdnPzTO4B9yRYH2VV9Xnt3jcpDO7beUrbyBz65dj+6pSw7jq0cVVPRMmeH7O2k0qM3bMkSTscr5n0RnAJx7sVbdA0SwUB7ZIXPUOG7wg+9idvwxWbpq8P8kG23fdu93bcHmMjnnGPtqP0jh2WYgrLbp4jdOgP1KSw+qvBqYdyUnKbirvsNsZ2tZXyN5xQCqBo3BbDBmv3YfQikIH7RPMfAVddPt44QAmABg82yTjzZiSfjXk1KcIuylfuNUZN6qx/NVcidyCRzA5exQK6dOmdkk3MWAAAyc8yf/avO47lizNJsYnOdwK/V1rkbWrWFCjXUGS244kGcYAHLr516U6ilCTjnkerVxNJ0LJ52SIXtCse/itYA20y3kUe7GcbxIuceOM1ofBXZ1HZTG5mmN1c4Kq5UKsanqETJwSORbPTyyc5NxpxHZTpFEJO9AlDOFVsbRHIOuBnmV6GufR5YmH3rczx48I7iRSPgTXpfSsPN0LaZ6PI+axNSKnc+maV86Pxpc2owuqzZHzZAkx9x3KW+sj31+ou3e9VWUxQSn5khRk+LKHIPuBFbJ03DJlcZKWh9E1B69xhZWeflF1FGw+Zuy/7C5b7K+ZNf7SNSu8iS6dEPzIvua48jswWH5xNVOqyR9Aa/29wJlbS3eY9N8p2L7wBlmHsO2s61jtR1W8JRZmiB/q7ZSvv9IZk/vVRKt3CVpqaHNqrojEE7wAh9v3Tr+rzqurU5Eb5d7sSirsqs8jMxLksxPMsSST45J55r303VJrd98E0kLfSjcqfjtPMeythu7WIxZ1QWe88ty5U/BmIYn82o/QW0hSRB3JkB9EzZyT4YMo/w1iX1C8W+Q32ZrxLeZz1OLQ+2rUYNonCXSdfTXY5HTkyYHxKmtG0Dtv0+bAnElo/LO4b0yfAMnP4lQKznjAao6le5iaH/AEKiQ4/XG74qorMnQgkEEEHBB6g+NaqFbnY3y7ncrnHks+1dM1WC4TfBNHMvnG4YfHB5H2V2V8R2d5JE4eKR43HRkYqw+K86vmg9smpW+A8iXKDHKZctjx9NcNn2tmryB9QUrJ9A7drOXAuopLVvFh90T61Ab+6ffWjaNxBa3S5triKYeIRwSPevVfiKAkqUpQClKUApSlAKUpQClKUApSlAZ7qvZfHktZy/JwST3TpviGTk7MFWjyfDJA8AKrV5wVqMf/y8c484Zhn6pgmPdk1s9KuhiKkFZMrlSjLVHz7d6dOjAy2N0rDo3ydnwPzogwHTzrhn1OJeUjFPDEiMv2OBX0hXBeaRHJ1Mqf2c0iD6o2APxFXLGzWyIPDxPmmez09+e6FT+TIF+wHH2VzHhyzbms/1SoR+6voO84KDnK3dwvkGSCQf+bCzH66gbvswdjkXVsT/AKXSrR/tVFqLxEXrBHVSa0kzFzwpb+FwfrWn+acH/aPtWr3r+hm3n+So1ndXWzvBDFo0GdvMZLFgq9PPPMcudUDUeI7mFik1hZwPjo+nRKw9uHT/AGVHnqf4eZ3kS/I9RwtbDrcH9pBXhPZ6dD6ztKfJWz9qYH21WLmcuxZgoJ+iiqPgqAAfAV5UdaO0F6jm3vJli/zhji/BrdEPTe/Nv+fiaibzU5ZCSznnyOAACPI7cZ+NcdKrlVlLK5NQSFKUqskK/qn4+yv5SgLno/GVvbp6FhGJR0cMT7+bgsPdmuTVOPbybIEghU+EQx/eOW+2qvSs6wtLlcq1315+pPnJWtc/csrMSzEsx6knJPxNfile9lZSTOEijeVz0VFLMfgoJrQQP3DqUyIUWaRUPVVdgp+AOK5auEfZ7cIA15Lb2CHn98SjvCPHbEm5yfYQK/WdHtvC51OQef3vAfqzKcfD/hxJLQFQhiZ2CqpZjyAAySfYB1q02fZ5eFBJOsdlEf6y7kEQ921vTPwWvSbtDuVUpaRwWCHkRbRBXI8N0rZcn2gioO2s7u+lOxJ7uU4yQGkb2bjzwPaa6Cf+R6Rbfzlxcag4+bAncxZHg0kmXYe1V/8AfU+DdQjt4RPDoaImxDHNDMru5cBu7VpgsjtzAIQsNwYZyDWc2XZXOMG9uILIeKs3eS48xHFnP7QrTuHLpYYoYLZ7q4MAYJLLEHjBbIB27gyBVJUYYYBIwasjSnJXSIucVqy9abxVbSymAv3NyMA282El5ruGFJ9MY8UJFTdZTqETRokdxbgwRmPuxgyxSTu2Jbm6YBWITJkKsApO7LE7dv4h1qSB0a1u98EkpSKIxKyXJTlKLeG2h3RxgjHe7yM5JByGaDVjqaehrNKjtC1dbmPcFeN1O2SKQYeN8AlWHuKkEciCCORqRrh0UpSgFKUoBSlKAUpSgFKUoBSlKAUr8SyBQWY4A5k1w3GrJsHdsHd+SKDzyfMeAHU58qrnVhDpMnGnKWiM84q4Ns7i+mvZy0iqF375e6hjCKqc3GGJ5eBHXoao3GPFMMBxY34vISfTsrqNp415fMlmXmnTkCCPM55btc6EGgSNXeN0O5ZEPpB8EEn6WQWBB8DWb8QcN20k3czLp93OckCKRbe6Y46kIQGOM8iD09ldoUptcqcs3tol2e7OVZxTtFZcePzsMq/lTS7j+ftJbNz1ktH3IT7YZj6K+xXr+f5kib8Avba88oy3cznz+5zYBx+Sxqwav2ZwZxFcyWz+Ed7HgE+OJohjHvQVVtX4Dv7dd5tzLF/1sBEqY88x52j87FWyhKOqK1JPQidV0a4tm23EEsLc8CRCuceRIww9orgqf0njO9t17tLhmiwAYZQJIiPLZKCoHuArv/l7T7j8KsO4Y9ZbF9nu+4y7k+orUSRUaVbTwnBPzsdQglPhDcfe8uT0UbyY3PhycV4L2f6kZe6FlPv89noe/vPUx7d1AVmla3oHYRdyYa6mjtl5Hav3R/aDjCj3hmq56f2caZaHAha8lU8zKTJj3xQjaB/aBR7aA+f9K0ie5bZbwyTNyyI0LYz54HIe01b4uzCWIBr+5t7BSCdrvvmI/JijyW9wOa0TVuKGINvbnGBjuLRSzqQcYEVi3ofG6H5tQDdn+pXe77itrGxJZriRVLZ8TFbjr/a7z+V1oCqyXmjWpxFbz6jIPnzt3UOR4rGnpsM/Ncj/AI8V72hXrIY4XSyhP9VaIIl+tfTOfaxq7RdmWm24PyrUHuH+hbqAM+RPpZ+tal9E4Zto8fJNMEh/669O/Pt2HCA+1QatjQm87FcqsVuY/pHD15etmCCack83Ckrnx3OfRHxNW2y7LinO+vILbzjj+7SjzBCeivv3GtcOi3Ewxc3TbOndxDauPLkAP7pruseH7eL1YlJ829I/byHwxVqowXSd+wqliOCM/wBF4Uskx8m0+S8bwlu29D/w0whHvOat8Ok3bqEedbeIdIbdQqgeXo4H76sUsgVSzEKo6knAHxPSuZb8N/NI83kUXCn2iSQqjfqsT7K65wpq9ku33KuVOeRxWXDFtHz7vefOT0vs9X7Kl1XAwBgDwHQVzSxTBS0kkNsg6nO4489z7Qh/VcVX5NfsGYpGJ9VlGAViQyp15E4At194C1lnj4N/beT6iyOGlvkTv8qRk4QmVgcERKXwfJmX0U/WIqLm4aeSX5RDGunzYI+UKwMhBwSHjT7jIDges7dByrqiGrT4CQ22nR9AZW76UDwISMhF9xc4r0HZ5HLzvrm5vicZV5DHFkeIih2j6yaplUr1MrKK8X+i+FGEc9SS01sXoIcSd9arucYwzQyFd2F5AnvSDj6IHhViqA4W4TisQRHJLJ6Cxr3rKdkakkIoRVAGSSSQST1JwKn6sWmZMUpSugUpSgFKUoBSlKAUpSgFKUoBWTL2jiS7mt4RZae8cjRvJdkliVJVtqxgITuHQyVrNYj2gdjdzc3U11bzxOZXLmJ1KEewMNwY+07a44pu7R27Whcm0Dvhm7vLi9BHqh+5gI9kcGCw/OZqkdP06GBdsEUcK+UaBc+/A5+8186zafq2knJW5tVzkspzESeXMrmNj0658KsOids9ymBcxRzjl6S/c39pOAVPuCiroyijNUpze5uTAEEEAg9QRkH3g8jUa+gQbt0Ye3f6cDlP7vq49gAqu6L2o6fcYBlNux+bMMD9sZX6yKuUEyuoZGV1PRlIIPuI5Groy4MoalHUrGtcHfKM97Fa3+fF17i49gEkZGfiTWf652Z2wPoyXFg30bmPvIifALLGAQPaVNbVXqlwwGOo8jzH21xpPVfx7eRONVr589T5l1Ps5v4lLpELqMf1lswlH7K+mPioraP8nyELpj82L9+4dSfUIC4XHzeXP3sasU2hWjtuCNbyeEkDFCPgvL7K5bi0vIyRBdq+7ALyRASADOPTAO/qeo8ahzSej8fYu55WzLXqAJU5ZEUdWfmMe0ZA+JJ91UrVb7TR6M0kl8RyEecxdcgd2myBseZBNfz/ADY7w7rqeW4byJIUe7mSPhipey0+KL+bjVPaBz+vqamqVNau/kVyrvZEXBrF2yBLOzjtIhyBYAYHhhQAB+ya834ekm53d1JL+QvJfq6fUBU3Ldop2lst12KCz489q5b7K/qd63qRYH0pGx8QF3H4NtpPEU6XCPr+yCVSpxZzWOjwRfzcSg/SIy31tk103FyiY3uq55DcQMnyGep9gqO1jUba2H37fJHyzsU7CR7FUmUn81/hXNZ6zI5P8n6ZM+eRnnAgRh57pB3ko/VPvrJLG8roRcvJeZbHDP8A2diXWd25Rwu3tcbAPeGG/HtCEV437iJd91dRWyewqPhvlzu+Coa8Rw5qNx+E362yHOYrKPB9n3aXJBA+ioqR0zgSxhfvO4E0vjLOxlkyPHdKTg+7FVt4ieslHs9y2NKnHa5W7biC3dgbGzuNQcZ2y7SIwQcHE9yRt5/QJHsqTXTtWuPXmt9PQ49GFe+lx4gvJhAfaFNXQCjMAMk4A6k1FYaF7yzfXmWXeiKnbdndnuD3He30gzhrqQyAZ64j5Rgfq1Y5Hht4skxwxIPYqgfuHuqtanxsCzRWMfyqUD0nziGMebOcAj4ge2qjtku5eedSnB6AlbOD3nl3nwxuH0qvStkjdSwMpfdUyXn7drt1XLja8Um7k7u13Rx5K/KXjJDMATtjU4G7AY5bpj1TkVN6HdtJGS5Virum9BhX2sV3Ac8eRGTzBqF0ng701lu5TcSqMIg9GGMEY2qgwCMHHMYI6irUqgDAGAOQAoVYh0V9tP536vyXUf2lKUMopSlAKUpQClKUApSlAKUpQClKUApSlAfwiqnr/Ztpt3kyWqI5+fF9zbJ8Tt5MfzgattKAwnX+wJhlrO6DeSTjB/bQYP7IqhXnDeraWxfu7iADmZImJjwPFmjJXHsb6q+s6UB8x6J2xXkWBOkdyvmRsf8AaQbf7tX/AETtYsJ8CRntmPhIuV/bTIx7WxV41/gLT7zJmtYy5+eg2PnzLJgt8c1m2v8AYEpy1ndEeSTjI/bQch+qamptFUqUWaPZ3kcqh4pEkQ9GRgw+ta/gulPq5fw9AbgD5Ej0V/WIrGOFODb/AEvUY5bi0mlhG9W+TqJRJujdVBAPIbiDl8AYrWUl1WfHdW8FgnTfcP3su3HIiOIhVPsZzUKleosoR8yKw63ZJrDM3RVjHm53H9lSFPvDn3VC6jr1jC+ya6M0ucCGIl2zjO3u4Bnp4OD767F4CEv4fd3N7kekm/uoT/qocZ/WLVY9K0eC2XbbwRwr5RoFz78Dn8apcas+nPwy89S2MIR0RUrfUL6VdtlpotozzEl4wjAP9hFub2/NrpXg+5mOb3UZnGc91bAQRgY9UsMyOOvzhVypXYUKcc0ibbIbROFLO0529tHG308ZkPvkbLH4mpmlKtOClQ+v8S29oPur+mfVjXm7eWF8PecD21Sdd4guJsCZ2son9W3iG66lB6cvmA/lbfLDUNVDCVKuei+abv5cteucYQwN3UYa5uDyEMXM5/KIzt+0+yqVqt7Ncyd3cs0z/NsLU8h/bSjIXHj6xHI+jUpofCczpt2/yfbnqiHNxKP9JIfVH5I5cyNtXXR9Hhtk2QRrGvjjqfaSebH30NfOUMN0M5fN9F3Xf/RVdM4LeVQLtljhBytpB6MYPm7DnI3Tnnr41c7S1SJAkaKiDoqjAHwFe1KGCriJ1ek8uG3zr1FKUoUilKUApSlAKUpQClKUApSlAKUpQClKUApSlAKUpQClKUApSlAKUpQClKUApSlAKpXGfEMyiYW5CQwbRdXADM8RcqfQRVbf3cZ3yDkQrqQc5xbNSlKwyMpwyoxB8iFJHWoHhDh+3S3jk7oM7/dWaRmkPePzdgZCdpJ5nGM0OxdndFb0rhmdpG7lTAMnfeTkSTyeZjAJVAR87OSMekauWhcMwWuWRS0retNId0jHxyx6Z8hipmlDTWxdSpk8l69v60WyFKUoZRSlKAUpSgFKUoBSlKAUpSgFKUoBSlKA/9k="/>
          <p:cNvSpPr>
            <a:spLocks noChangeAspect="1" noChangeArrowheads="1"/>
          </p:cNvSpPr>
          <p:nvPr/>
        </p:nvSpPr>
        <p:spPr bwMode="auto">
          <a:xfrm>
            <a:off x="155575" y="-2560638"/>
            <a:ext cx="9144000" cy="5334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7292" name="Picture 12" descr="http://vrumc.org/wp-content/uploads/2012/09/MensBibleStudy.jpg"/>
          <p:cNvPicPr>
            <a:picLocks noChangeAspect="1" noChangeArrowheads="1"/>
          </p:cNvPicPr>
          <p:nvPr/>
        </p:nvPicPr>
        <p:blipFill>
          <a:blip r:embed="rId5" cstate="print"/>
          <a:srcRect/>
          <a:stretch>
            <a:fillRect/>
          </a:stretch>
        </p:blipFill>
        <p:spPr bwMode="auto">
          <a:xfrm rot="21083418">
            <a:off x="5495191" y="4884710"/>
            <a:ext cx="3692358" cy="1706527"/>
          </a:xfrm>
          <a:prstGeom prst="rect">
            <a:avLst/>
          </a:prstGeom>
          <a:noFill/>
        </p:spPr>
      </p:pic>
      <p:sp>
        <p:nvSpPr>
          <p:cNvPr id="97296" name="AutoShape 16" descr="data:image/jpeg;base64,/9j/4AAQSkZJRgABAQAAAQABAAD/2wCEAAkGBxQTEhUUExQVFhUXFxcUGBgYFxcUFRgUFBQXFxUXFRgYHCggGBolHBQUITEhJSkrLi4uFx8zODMsNygtLisBCgoKDg0NFA8PFCwcFBwsLCwsLCwsLCwsLCwsLCssLCwsLCssLCssLCwsMCwsLCwrLCssLCwuLDcrKzcsNysrK//AABEIAMEBBQMBIgACEQEDEQH/xAAcAAABBQEBAQAAAAAAAAAAAAADAAIEBQYBBwj/xABGEAABAwIEAwYDBQUGAgsAAAABAAIRAyEEBRIxQVFhBhMicYGRMqHBQlKx0fAHFBUj4SQzYnKCsmOSFiU1Q1OTosLD0vH/xAAYAQEBAQEBAAAAAAAAAAAAAAAAAQIDBP/EAB0RAQEBAQADAAMAAAAAAAAAAAARAQIDITESE1H/2gAMAwEAAhEDEQA/AINTNixktdN4Agb8ZTB2gcHA7g6ZkQBzuo2GwBOwRX5Wf1stVIK3PX6iJaRNrWjzT8LnhuXlovYDltxUL+EnkmtyongpSLQZxJIBaREzaAeUqPVzsGwPnaVCflRCYzKSSlWLZuatiT6KNXzFwIeHiJ229xxhRDlrtknZWTw2SkGxGeaHCLt48QTzBUdnaCTABDeZdJ9EN+VlMGW9EpFpVzYgAl3hlosQSb7n2SGban+F7uO9ht87qt/hpQ/4d0SkSqOdVNRL5IkCziAOBJP0Qq+dViTE6b7WcADz5oDsA4pOwJ5nkpSJRzx4ghxiIi0k9QQut7Uu1xB4C4946lQXZaY4oIyy83lKRZuz98uDh9q8G3GLxbh8045s7S0z4rjna242ne/RVj8Gb9UE4U7JUixxuYsDmu1ONjMeG33XX34qHiM3J1OkjgOJkbRy4qM/CmPmmnDHj7cEolHtE9p8JkEAXFxz6J9bPXlkh8hsA8CdVp6eyq34W+yEaBBslFrgs1qveA119iTABnnKJTzuoXaDeHHxB0E6SduF1RGkQl4uHkgmY3M6zHkBxEDbwnTPCb8lD/fC6JkGOEz1jkCh924fiU0MM6uKCW/NHajDnQTJaeX3eqnDEFjzDnuIg6ZgA29+Kpn0zMrmk+6C6/6QOa4O8TdgRNi09CFOy7tCXl4LxsS23Ib8lln053uuCmeCtRds7RvvqdbaB9onjt06bof8afqE/CBe4M2iRO3BVBophYlGkw2cuL37RaDz3SVLlw+L0+qSivZsrwbSNlY/uA5KPlTxACuW0XG4a4joCUaVZy4JwysC8K1GFeY8Lv8AlKMMI4XII8wVBnqmWjkEP+HgC4C0FZltlBrbbX5IKx2XDgm/w6VLpzJnZGY1BVvywIf8OEbK3qOQC7koqrdgQg1MCFbuagObKqK12AEWQXYMDgrJ7QENzeKgr3YVAqYNWjmqPVQVlTCIVTBwrRzLIFSkgp6uGTH4dWdVsKNVKIrn0AotSirJ7VHexEVzqUoJoqc9iC4KiIaSaaSO4JjwgH3a4aaLCTggjli5pRnBCJQNIQ6jeiKUJ4KqC4D7Xp9VxdwAu70+q4ivZcoq7QtDlJPf0yHOHigjUdJBB3bMLNZX8I4H3Wkyn+9p/wCcKa0l53Ue7Eub3jw1rWQ1ri0SQZNlYZNiHatBcXtIPxXIIvvyVXm9RoxdXU9rBpp3dYbbSuUs6o0ZLHd9UjwtpyWjq55EBBOrYdrq76QcWxcWkAaQ6N+qpMI2nWeGNe9pM6S6mA1xE2kOJGymdn6rnYjU4y9we53KS3h0Ageii5b4MO2vSHeObYtPhFNxHxO4kIGZdgm1KppOJa4Fw+EObLdwTI5Fdpvo6omrE6dXdiLGJ+PZSOzQPfNLjLiXOcebnAklRmVqQ1j+ZtUguYA0uAcd9XNAOswGY4EiecEifku4zLyykyqdnEtP+H7pPnB+SLl1LW5jYid+gAkn2lTcLQdVNem8Q2sJZceBzBFOL8gPZQUOEouqv0MuYkzYBvFxPAKHiKuH2FSrUjd1OmNEjkXOBcOsK3wdM/ueNgQ8M0O5htw8f7lnYAAAtEWHJUWeFwFJ1Si1tVzhWnSe7gtIOmHgutfkg5jRayo9jSXaCWklukSOVzIS7PuH71RtfvGz7qZm+IoCvWltckPcDAp6Zm8S5AAYCmcM+uXvAY5rC3uwSXOiI8e11Ud3P6ur4PZ/Dq3dipHf0516ZmW7aSbKpon+Y0fC1rXVahMfCJDQeUnUf9ChntDdTuRO2/SdkB6tadHwayIdUJqHmAfgafJob81XVmGUNQqiiVWqdVbyQtMoiDpQnMUyo1RyghuCDUapbmXQXhEQyxAe1S6iAQqgJYUnlGICG5ABzpSc1Pc1DLkDSENxRiUF5QOwIu70+q4iYD7Xp9UlVewZSIAK0WV/31P/ADBZzKeCvcNj+6cCKLnuF51hrfaJUaSc8H9qqWmW07eYshDLav8A4ZjnbZRM0zTvXFzsO5rnNDZ7wFtpgkaeqs8BTFTL61L7kwOlnge4KCHgMfToVZfrJbqbpY3WZI5iyDlNbuA2o0F1J00yC3T3g+0NJ4j81Ep0gAAwATsBzK02Pw7KmFfTYZdh3DVH32gOfHo5yCBlOMpCuCwVS2TpaWQ7Y2kmIHNOqZaGguf3gbc3p8zO2q+6g4ekHCNwYsVNzdw7wM4UWNYOWqJcfPYeiCHUxlPTVaO8Dqh0tApE6aeq7bcSBHqUzDZHVD2PazuyCHAmAbGQIJB6KdnFQ4WkxtOBiK8kviTTY0DVp63A8z0WUr4IG7pe7i5xLnH1KDUZtUqUMQ6vTpP0VBFVj2eAg/F4mki/Xmeao3U8LVeO7dWpkm1N1PVBPAOaYjzUjs/m76DwC4mg4hrmOJcADbU2do5bFF7aZM2lUDmWp1JtwDhuB0IM+6IJl+VOZXZUFLEaWODiSxsvI4NDXGB1JUXOclrVKtR9Om9zXuL4IALZOxGoyrPDf9jvDSRu0XggGqOPqVmsDhjTe11MuY4XkE38+aCfSxFKnhn4Z/etqOe196Lobpixm/A3VXRyOtUDDTZVc6u7USXONMYdm2tote1t/GQtr2506aDiIqGR106ZPoDHuonYd4/eHAcWGb2s5vBNxrnqMW7GVGU6ry2vUPelt6by1gDtAmAA0WLo6qRhcsqlr6pFYtMAamODBEyWy0bzwtbco2cVS6vWJc8/zag+J22s7XsnZXn1fDuDmVHPZ9qm9xc0jjE/CfJSLvWfxUVSFGfThbftzlFJ1JmLoiGv06gLDxjwujgZsVh6gRgKoOSDoRolDcEAHtUerTUtwQnslEQqjEF7FKc2EEtVRG0obgjV2oLmoGaVx1NOa1dIQALOSE9iPCY/igbghd3p9Uk/BG7vT6pKq9Zyx1grhr1SZW6wVqCprR2Im0K47H1/5r6Z+2yeh0n8nFUbndVMybE6a9N23i0n/V4fqgHlrRRdVqPuMNq9XAltMephS+w9QtqOa4z3oJd1qElxPzcn9rmNbUFJn/eP/eKn+kBrB6kOPohYJ4aQ4bggjzCCyweDFOqWnZhLv9DfEPlCr23Ic77TtR/1On6q+zt7e77wb1WtpjyJ1H5Ss9iX2gIJPbikTXpH/huA9HAn8Qs86nO62T4xlBpEd7T3HWIPoRdZ99CCQQR0NigparfqtT2ydOFwoPxFzD7UjP4hQcPlneOHBgu9xs1rR8UnyUbO83GJrBzP7mmCyn/iP2n+VgB5dUFvSaBlb7fa/wDkajUMDSbR/eaDTWIvpeY0xvIAuRyUdzv+qah6k+gqtVH2e7Rfu9WXT3brPHLk4DmPmEQHNcZUquNSq+SRAgQ1reTQrD9ntQnFG4I7t19j8TUPtvkegitSvRqEG2zSb/8AKeCd+zml/anG9qTv9zEGczWv/aK45Van+8oGudla5ngiK9e29Wp53eU7Lez9Ss+ANLB8TzZobxM8Sg0GZOjJWzudAH/myPksC9aHtfnjKxp4fDn+RR+1we8DSI5tAm/ElZ66gGQgwiuCuez/AGWrYi4Gin99wt6DigzppkkAXPTdaXLOwdWo3XWd3QOwjU4+k29VvMn7P0MN8DdVTi91z6clbuZFzurmEeb4f9nrRJq1bcA0QT5zsq7M+wZF6NQO6OEH32XouPffiqZ7+Vj7KweR5hgX0zpqNLT1UMtXreYUWVWltVoI58vyWBz7s4+idTfEznxHn+akRnnhM0oz2QhlEMLVHeyykuJQa2yAeC3d6fVJdwbru9Pquqq9Syw2CtJuqjLSSFaM6qNCPTJ9CL+o2TNZXBKA1Ws99R1So7U90CQIADRAACIytHFQ21E6JKCbWx73BrXO8DJLRF5PM8dygOr9UFxTXIg9PFODg5pLXDZwMH+oU12e4gi7qburqQJVUeqG4kIJGPxNStarULmj7AAZT9Wt39VHBLSC2BG0gEeoNiml6jV3GUFic8xWnSKzdP3e6p6Y8oVPiw97tTiCTyaGCwizWiFKSLkHW5zimM7plQd0BGlzGvF+HiBshZfmmJoeGlU0A3J0Nc4nzI2tsui1+KC510Fv/wBJsVEmqCetNm/sqzM8fXrCK1Z72/d+Fnq1sA+qG4pUcO+q7SxrnE7AXKgjQBYWUrL8orYh2mmwmN3bNHmVscl7EAAPxJ66B/7j+S0Lq7GRTpNDeQAgfJXMFPk/ZGhQAdWIqP5fYB8uPqtCwl21hy4BDw2HJu7fipzWgBaDWsDQoWKqnZExLuv4KvruPE+19+hQRa7jfh87eSr38tjueX5qc94P6/BQsXhhOou0nzufMIIVUCbyRz5dPJLEYcabREeYIRalQAWEna9v/wBVfi65cN/ayDIZ9khbL6Y8PEcuo5hZh7V6cKsWIkLN5/kgM1KQtxaOHUfkpEZB/BDq9Ud8T5KPUUQsE27vT6ri7g93en1XEV6flTlaOHJUmXBWhqGIRoQmFyo8oJdZDdJCIMGpFyDJSklAUVOSXeII6rgkICVHe6am1Hym6kHQmuqDknByG4qKQcmgcUnlceiOOlM7skwLnkrzKeztavBjSz7xt7c1rKeAo4OmXtbreBvuSenL0VVncm7H1Kniqnu2ct3H04LW4dlDDt00gG9eJPUrD5l2xrgtMwZktgRHKFf5dNZrHXhzdU8p3TNxd53FsMe4kCLHYg2UujQm5Q8FhA0ABWLWxstMuAQo+IqRebeX5KUWc1X4rS37R8t0VGqPLh4feb/r2URzdNnO1chxsm4rHEgxaIsNzPkqTEYh0mbD68CfefREWeKe4DwwRNzuRHA2VMfES6eG52n9bJuHxhaSS6+22/mPqi04JtAdfh4TI/V9lBGe+N5n58xKjxJj5Kxt8JEEDb/6nzndRq9NzbjysIj9fVUQ61hI2H6P4KL3hBnnwUrVJ4DmI3Uesyx0yeMojPZxkocDVpi+5b9QsrWpr0fui1tys52gygEGpTN/tD6hNxGYwQu6/L6rifhG3d6fVJRXo2AKsQbqqwDrBWcKNOobzdJ6482QcD+aWpcLbSmhiI7qtIXA+QmuZC5CB2pdKH6puvmgO59rIVQyuOqgDyWQz3tuymSyi0Pd94/AD6fEg3eWZTVrmKbZHE7AeZW3yfsjTpQ6p43/APpHkOK+a8R23xzrfvD2jg1h0NHkApWW9vMfSMtxNQ9HO1D1BVhX1Di3ECGwsjnGaVWsdAF5bwn0kqF2L7U1cRhu9xgbTH2SJBqDmGHYdeKrO1WZsq/CYaFz8ncejxeO+2Vx9Ul+q8z6fJemZX2hwmEwdF2IrMpSyQDd7jx0tF3LxTNc40SNzwWexNV1Q6nuLjEXPDgByHRTx5v3U8vWfMe+u/bJlzTDW13dQxo/3OBU/L/2s5bVMGq6kf8AiMIHuJC+ayI2XAQCuzg+vcPmdLEM1UKzHjmxwd7xsqrF0XgyRbjFwvl/BZjUovD6NR9Nw4scWn5G69K7L/thqshmNZ3rNtbRFQf5hMO+SFejPEievHZB7udyNI/Gdj0upeAxuFxjBUw9QOHKYiebdwUKvQe13h2jY8b9LEKCvqUDMmBq5H52807uABB47EKwpU9UeH03HvwKLRyq8k2PBBXU6Rc0seBA2Ld/bou/w983II58R06q6bQa3b3Nz7qozXtHQoyC7U/7rPE715eqAZy1gvufkoGZVGMbJc1o6kBZ3Nu1VZ8humi33f8AkFksZjwXTLqjubiTdSo0uZZ6zamC+OOzfcqkxGeGLwJ9fxVXXrOduYHIKPptt6m5VqHsqS95jeD+KSHhLl3p9UkV6HlytGOVVl42Vm5Roo6obgn6U1xIQM2TXdEQO5pUygGPNNJRKgQURzXC4Wpwaq7P8d3NCo+bhpjzNh80GP7c9ozJw9M2FnuHH/D+axOpPeSSSbkyT1JQ1UPD1uux/ZUOYMRiBDN6dM71OrhwZ+PlvR9jsqbVqd5VE0mGSD9t3BvlxP8AVbrMM0LiSfltHRY77nrHfxePN978BzXM3kxqsBAGwAHAcgqmrjnAGSm4itN1CeZK5ZjrvSsxtB9V40j6JVMtrAWZ8wr+g5rRKbiMzm0rf578zGP18773fbHVqjwYIhBNQ81c5i4OVK9sLrm+nDrJrrXorKvMqOkrWYu8ozithnipReWnobHz5r2Tsj+0iniAGYiGO21fZJ6/d89l4E1ykUMSWGWn8vJD4+tab2xLYg3kbHqqDN+1lKkS1n8x44N2Hm7YLyDs92kJZoL6g/whx0qTica42A0jkN1mrWizftVVf/eVNA+5Tt7ncrOYnMifgGnrxUItKKGe6iI72lzpJJXBSuVKAhcJ/X9UQHQm1xDSiVG/r9X/AAQKxtCojYMGXen1ST8G67vT6pKq3+XusrNpVZgeCsQ5Rp2U1zknFMQNJScVyy44IHh1lx5XAOq64WQcFRYv9pOMimymD8Rk+Tf6rYlee/tEw7hVY8jwkQD1FyExNY6U1okwjObZWPZbKnYjENa0EhvjdAmwNh5kq7pz7aPBgUqbabTsJJ5uO6Tq0qdmeAcwwWFo6gj8VX1Kdl57XqkwOo8cVXYjERsi4pwAVa+pzXTnHPrp1+KdzQXYkodeoo7n8F0zHOiVa5KjuKUJqrJJJJKBJ7TZMSQWOU1tLweq27aNrLzylNlv8tqF1Js8uPTkBumodH64e/5JPfbb6D8yjto3v7bn8guVQALfrzd9AsiL3fP9enD1TnNH6/P8l3VJA8/L2XTRvMqojVByUPG1A2JO9kbH5gxkgGT+tlUVMO6o4PdYC4HH+ionYQ3d6fVJLBi7vT6pIrfYGIU8uVBhMZCOcfdRVvrCcTZUwxyd/EEVaELkwqh2YdU05iOaC4kJEqjdmHVOZmPVBdBVParANq4ZwJALfECbCR+vmoeN7QspC5k8BxWKzjP31jcw3g0bf1Q3cV4ZG6czGOpmab3MP+Elp+Sj9+gvetMNRlvbrEM8FZxr0vuvu4Do4391cY1rKjO+w5lnEcW+i87Vjk2auoOsfAbObwI5+a59cZvvPrrz3uekvF1DxVdUrK0zqmBFRhljrjoeSpXula5xOtcc9ILmy450rVZclcUjDYKpU+BhPpb3Vthuy1V3xFrfmfkoKFda0na622F7MUW/EXPPUwPYK4w2GpM+BjW+QQYLC5HXfswgc3eEfNRMZhXU3ljtx7ei9P78BY3tpQGttQcRB8xt+uigzgK23ZmvNHnBjl7lYlabsvVIY7aFdRo21OHy4e3H1T6rp3VecUBx9VBx+fNZ4WjU4/q6gtK9ZrLugANVJiM0fW8NIQ2d9lFp0H1XF1Zxj7sqypFrRDQAFQ3C4AMufE7mUWrsmnEBBNZEPwYu70+qSWDfd3p9UkVdYfDvIlMdTfBdFhutfh8ODFtvZSX04Gy1CvP+/PVNOKPWeULeOpjl8k0YRvIewCkKxNEucLEb3m0eaJi8M9uwLoElwuP6LcNwrYiBHkEhRabRurCvPa+prQ7xRxO4nkIUPF4qsGEtpvj71ovbaV6gME3SQRbkgHBNHr5JCvFn06jyXaXEcyiVsIWmX03MBbIuTJ8167XwjXAtc0EH0TW4GnEaQehuOVuSQeNOwrpjSb3HkUSlltV06WOMb22XrFTKqRI8Pw8LfOQmUMBTpiGt5k8TdIV5e3Ja5iKZv1HONpsi1uz9dseCZmACCbb2XpzMJT+6OXK3JN/caYMgEHnxvuFIV5nhqL+7c1zZbe03BG5jkh0cpqHfwjr/AEXpJymmSTG5ngPwCK7Bt3vYR6JCsFhez446nWm1grPDZS1saaQne9z81pjh2xF4SFMTNz5pBTaagtoI9k0uqfdKuntQu6HVSKpzXdJEG264MSTtdW1XDA7oL8C2Z4+3skFX+9lQc5mrTIAJI8Qty3+SvG5e2CL36orcOB+rJEebupEbgq3ysOY0+E3gjqtLiMrpumZMzx5+iY3LmDYHbTczZUUGKc94EAgHfp0Q8NhQ2Lep6rR1ME0CBPUT/RB/cWwBeEERzRptv9EGvTIjiFYnCNvuOG6a6g0XRFdpiUB9VWLqQueKC7CtPNAPL3fF6fVJSsvpNGr0+q6ivT8LsjVNkklpAnbpjdl1JA4bJ1NJJAc8VEr7rqSAIXG7JJIAN3PqmrqSBqc/dJJBwbIVVJJQAO6akkgad0xiSSK7zQ63wriSBrU1+6SSAD9/VI7pJKAJ4obkkkQN2yA76pJIGFCqcEkkV3Cbu9PquJJIj//Z"/>
          <p:cNvSpPr>
            <a:spLocks noChangeAspect="1" noChangeArrowheads="1"/>
          </p:cNvSpPr>
          <p:nvPr/>
        </p:nvSpPr>
        <p:spPr bwMode="auto">
          <a:xfrm>
            <a:off x="155575" y="-1295400"/>
            <a:ext cx="3657600" cy="2705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7298" name="AutoShape 18" descr="data:image/jpeg;base64,/9j/4AAQSkZJRgABAQAAAQABAAD/2wCEAAkGBxQTEhUUExQVFhUXFxcUGBgYFxcUFRgUFBQXFxUXFRgYHCggGBolHBQUITEhJSkrLi4uFx8zODMsNygtLisBCgoKDg0NFA8PFCwcFBwsLCwsLCwsLCwsLCwsLCssLCwsLCssLCssLCwsMCwsLCwrLCssLCwuLDcrKzcsNysrK//AABEIAMEBBQMBIgACEQEDEQH/xAAcAAABBQEBAQAAAAAAAAAAAAADAAIEBQYBBwj/xABGEAABAwIEAwYDBQUGAgsAAAABAAIRAyEEBRIxQVFhBhMicYGRMqHBQlKx0fAHFBUj4SQzYnKCsmOSFiU1Q1OTosLD0vH/xAAYAQEBAQEBAAAAAAAAAAAAAAAAAQIDBP/EAB0RAQEBAQADAAMAAAAAAAAAAAARAQIDITESE1H/2gAMAwEAAhEDEQA/AINTNixktdN4Agb8ZTB2gcHA7g6ZkQBzuo2GwBOwRX5Wf1stVIK3PX6iJaRNrWjzT8LnhuXlovYDltxUL+EnkmtyongpSLQZxJIBaREzaAeUqPVzsGwPnaVCflRCYzKSSlWLZuatiT6KNXzFwIeHiJ229xxhRDlrtknZWTw2SkGxGeaHCLt48QTzBUdnaCTABDeZdJ9EN+VlMGW9EpFpVzYgAl3hlosQSb7n2SGban+F7uO9ht87qt/hpQ/4d0SkSqOdVNRL5IkCziAOBJP0Qq+dViTE6b7WcADz5oDsA4pOwJ5nkpSJRzx4ghxiIi0k9QQut7Uu1xB4C4946lQXZaY4oIyy83lKRZuz98uDh9q8G3GLxbh8045s7S0z4rjna242ne/RVj8Gb9UE4U7JUixxuYsDmu1ONjMeG33XX34qHiM3J1OkjgOJkbRy4qM/CmPmmnDHj7cEolHtE9p8JkEAXFxz6J9bPXlkh8hsA8CdVp6eyq34W+yEaBBslFrgs1qveA119iTABnnKJTzuoXaDeHHxB0E6SduF1RGkQl4uHkgmY3M6zHkBxEDbwnTPCb8lD/fC6JkGOEz1jkCh924fiU0MM6uKCW/NHajDnQTJaeX3eqnDEFjzDnuIg6ZgA29+Kpn0zMrmk+6C6/6QOa4O8TdgRNi09CFOy7tCXl4LxsS23Ib8lln053uuCmeCtRds7RvvqdbaB9onjt06bof8afqE/CBe4M2iRO3BVBophYlGkw2cuL37RaDz3SVLlw+L0+qSivZsrwbSNlY/uA5KPlTxACuW0XG4a4joCUaVZy4JwysC8K1GFeY8Lv8AlKMMI4XII8wVBnqmWjkEP+HgC4C0FZltlBrbbX5IKx2XDgm/w6VLpzJnZGY1BVvywIf8OEbK3qOQC7koqrdgQg1MCFbuagObKqK12AEWQXYMDgrJ7QENzeKgr3YVAqYNWjmqPVQVlTCIVTBwrRzLIFSkgp6uGTH4dWdVsKNVKIrn0AotSirJ7VHexEVzqUoJoqc9iC4KiIaSaaSO4JjwgH3a4aaLCTggjli5pRnBCJQNIQ6jeiKUJ4KqC4D7Xp9VxdwAu70+q4ivZcoq7QtDlJPf0yHOHigjUdJBB3bMLNZX8I4H3Wkyn+9p/wCcKa0l53Ue7Eub3jw1rWQ1ri0SQZNlYZNiHatBcXtIPxXIIvvyVXm9RoxdXU9rBpp3dYbbSuUs6o0ZLHd9UjwtpyWjq55EBBOrYdrq76QcWxcWkAaQ6N+qpMI2nWeGNe9pM6S6mA1xE2kOJGymdn6rnYjU4y9we53KS3h0Ageii5b4MO2vSHeObYtPhFNxHxO4kIGZdgm1KppOJa4Fw+EObLdwTI5Fdpvo6omrE6dXdiLGJ+PZSOzQPfNLjLiXOcebnAklRmVqQ1j+ZtUguYA0uAcd9XNAOswGY4EiecEifku4zLyykyqdnEtP+H7pPnB+SLl1LW5jYid+gAkn2lTcLQdVNem8Q2sJZceBzBFOL8gPZQUOEouqv0MuYkzYBvFxPAKHiKuH2FSrUjd1OmNEjkXOBcOsK3wdM/ueNgQ8M0O5htw8f7lnYAAAtEWHJUWeFwFJ1Si1tVzhWnSe7gtIOmHgutfkg5jRayo9jSXaCWklukSOVzIS7PuH71RtfvGz7qZm+IoCvWltckPcDAp6Zm8S5AAYCmcM+uXvAY5rC3uwSXOiI8e11Ud3P6ur4PZ/Dq3dipHf0516ZmW7aSbKpon+Y0fC1rXVahMfCJDQeUnUf9ChntDdTuRO2/SdkB6tadHwayIdUJqHmAfgafJob81XVmGUNQqiiVWqdVbyQtMoiDpQnMUyo1RyghuCDUapbmXQXhEQyxAe1S6iAQqgJYUnlGICG5ABzpSc1Pc1DLkDSENxRiUF5QOwIu70+q4iYD7Xp9UlVewZSIAK0WV/31P/ADBZzKeCvcNj+6cCKLnuF51hrfaJUaSc8H9qqWmW07eYshDLav8A4ZjnbZRM0zTvXFzsO5rnNDZ7wFtpgkaeqs8BTFTL61L7kwOlnge4KCHgMfToVZfrJbqbpY3WZI5iyDlNbuA2o0F1J00yC3T3g+0NJ4j81Ep0gAAwATsBzK02Pw7KmFfTYZdh3DVH32gOfHo5yCBlOMpCuCwVS2TpaWQ7Y2kmIHNOqZaGguf3gbc3p8zO2q+6g4ekHCNwYsVNzdw7wM4UWNYOWqJcfPYeiCHUxlPTVaO8Dqh0tApE6aeq7bcSBHqUzDZHVD2PazuyCHAmAbGQIJB6KdnFQ4WkxtOBiK8kviTTY0DVp63A8z0WUr4IG7pe7i5xLnH1KDUZtUqUMQ6vTpP0VBFVj2eAg/F4mki/Xmeao3U8LVeO7dWpkm1N1PVBPAOaYjzUjs/m76DwC4mg4hrmOJcADbU2do5bFF7aZM2lUDmWp1JtwDhuB0IM+6IJl+VOZXZUFLEaWODiSxsvI4NDXGB1JUXOclrVKtR9Om9zXuL4IALZOxGoyrPDf9jvDSRu0XggGqOPqVmsDhjTe11MuY4XkE38+aCfSxFKnhn4Z/etqOe196Lobpixm/A3VXRyOtUDDTZVc6u7USXONMYdm2tote1t/GQtr2506aDiIqGR106ZPoDHuonYd4/eHAcWGb2s5vBNxrnqMW7GVGU6ry2vUPelt6by1gDtAmAA0WLo6qRhcsqlr6pFYtMAamODBEyWy0bzwtbco2cVS6vWJc8/zag+J22s7XsnZXn1fDuDmVHPZ9qm9xc0jjE/CfJSLvWfxUVSFGfThbftzlFJ1JmLoiGv06gLDxjwujgZsVh6gRgKoOSDoRolDcEAHtUerTUtwQnslEQqjEF7FKc2EEtVRG0obgjV2oLmoGaVx1NOa1dIQALOSE9iPCY/igbghd3p9Uk/BG7vT6pKq9Zyx1grhr1SZW6wVqCprR2Im0K47H1/5r6Z+2yeh0n8nFUbndVMybE6a9N23i0n/V4fqgHlrRRdVqPuMNq9XAltMephS+w9QtqOa4z3oJd1qElxPzcn9rmNbUFJn/eP/eKn+kBrB6kOPohYJ4aQ4bggjzCCyweDFOqWnZhLv9DfEPlCr23Ic77TtR/1On6q+zt7e77wb1WtpjyJ1H5Ss9iX2gIJPbikTXpH/huA9HAn8Qs86nO62T4xlBpEd7T3HWIPoRdZ99CCQQR0NigparfqtT2ydOFwoPxFzD7UjP4hQcPlneOHBgu9xs1rR8UnyUbO83GJrBzP7mmCyn/iP2n+VgB5dUFvSaBlb7fa/wDkajUMDSbR/eaDTWIvpeY0xvIAuRyUdzv+qah6k+gqtVH2e7Rfu9WXT3brPHLk4DmPmEQHNcZUquNSq+SRAgQ1reTQrD9ntQnFG4I7t19j8TUPtvkegitSvRqEG2zSb/8AKeCd+zml/anG9qTv9zEGczWv/aK45Van+8oGudla5ngiK9e29Wp53eU7Lez9Ss+ANLB8TzZobxM8Sg0GZOjJWzudAH/myPksC9aHtfnjKxp4fDn+RR+1we8DSI5tAm/ElZ66gGQgwiuCuez/AGWrYi4Gin99wt6DigzppkkAXPTdaXLOwdWo3XWd3QOwjU4+k29VvMn7P0MN8DdVTi91z6clbuZFzurmEeb4f9nrRJq1bcA0QT5zsq7M+wZF6NQO6OEH32XouPffiqZ7+Vj7KweR5hgX0zpqNLT1UMtXreYUWVWltVoI58vyWBz7s4+idTfEznxHn+akRnnhM0oz2QhlEMLVHeyykuJQa2yAeC3d6fVJdwbru9Pquqq9Syw2CtJuqjLSSFaM6qNCPTJ9CL+o2TNZXBKA1Ws99R1So7U90CQIADRAACIytHFQ21E6JKCbWx73BrXO8DJLRF5PM8dygOr9UFxTXIg9PFODg5pLXDZwMH+oU12e4gi7qburqQJVUeqG4kIJGPxNStarULmj7AAZT9Wt39VHBLSC2BG0gEeoNiml6jV3GUFic8xWnSKzdP3e6p6Y8oVPiw97tTiCTyaGCwizWiFKSLkHW5zimM7plQd0BGlzGvF+HiBshZfmmJoeGlU0A3J0Nc4nzI2tsui1+KC510Fv/wBJsVEmqCetNm/sqzM8fXrCK1Z72/d+Fnq1sA+qG4pUcO+q7SxrnE7AXKgjQBYWUrL8orYh2mmwmN3bNHmVscl7EAAPxJ66B/7j+S0Lq7GRTpNDeQAgfJXMFPk/ZGhQAdWIqP5fYB8uPqtCwl21hy4BDw2HJu7fipzWgBaDWsDQoWKqnZExLuv4KvruPE+19+hQRa7jfh87eSr38tjueX5qc94P6/BQsXhhOou0nzufMIIVUCbyRz5dPJLEYcabREeYIRalQAWEna9v/wBVfi65cN/ayDIZ9khbL6Y8PEcuo5hZh7V6cKsWIkLN5/kgM1KQtxaOHUfkpEZB/BDq9Ud8T5KPUUQsE27vT6ri7g93en1XEV6flTlaOHJUmXBWhqGIRoQmFyo8oJdZDdJCIMGpFyDJSklAUVOSXeII6rgkICVHe6am1Hym6kHQmuqDknByG4qKQcmgcUnlceiOOlM7skwLnkrzKeztavBjSz7xt7c1rKeAo4OmXtbreBvuSenL0VVncm7H1Kniqnu2ct3H04LW4dlDDt00gG9eJPUrD5l2xrgtMwZktgRHKFf5dNZrHXhzdU8p3TNxd53FsMe4kCLHYg2UujQm5Q8FhA0ABWLWxstMuAQo+IqRebeX5KUWc1X4rS37R8t0VGqPLh4feb/r2URzdNnO1chxsm4rHEgxaIsNzPkqTEYh0mbD68CfefREWeKe4DwwRNzuRHA2VMfES6eG52n9bJuHxhaSS6+22/mPqi04JtAdfh4TI/V9lBGe+N5n58xKjxJj5Kxt8JEEDb/6nzndRq9NzbjysIj9fVUQ61hI2H6P4KL3hBnnwUrVJ4DmI3Uesyx0yeMojPZxkocDVpi+5b9QsrWpr0fui1tys52gygEGpTN/tD6hNxGYwQu6/L6rifhG3d6fVJRXo2AKsQbqqwDrBWcKNOobzdJ6482QcD+aWpcLbSmhiI7qtIXA+QmuZC5CB2pdKH6puvmgO59rIVQyuOqgDyWQz3tuymSyi0Pd94/AD6fEg3eWZTVrmKbZHE7AeZW3yfsjTpQ6p43/APpHkOK+a8R23xzrfvD2jg1h0NHkApWW9vMfSMtxNQ9HO1D1BVhX1Di3ECGwsjnGaVWsdAF5bwn0kqF2L7U1cRhu9xgbTH2SJBqDmGHYdeKrO1WZsq/CYaFz8ncejxeO+2Vx9Ul+q8z6fJemZX2hwmEwdF2IrMpSyQDd7jx0tF3LxTNc40SNzwWexNV1Q6nuLjEXPDgByHRTx5v3U8vWfMe+u/bJlzTDW13dQxo/3OBU/L/2s5bVMGq6kf8AiMIHuJC+ayI2XAQCuzg+vcPmdLEM1UKzHjmxwd7xsqrF0XgyRbjFwvl/BZjUovD6NR9Nw4scWn5G69K7L/thqshmNZ3rNtbRFQf5hMO+SFejPEievHZB7udyNI/Gdj0upeAxuFxjBUw9QOHKYiebdwUKvQe13h2jY8b9LEKCvqUDMmBq5H52807uABB47EKwpU9UeH03HvwKLRyq8k2PBBXU6Rc0seBA2Ld/bou/w983II58R06q6bQa3b3Nz7qozXtHQoyC7U/7rPE715eqAZy1gvufkoGZVGMbJc1o6kBZ3Nu1VZ8humi33f8AkFksZjwXTLqjubiTdSo0uZZ6zamC+OOzfcqkxGeGLwJ9fxVXXrOduYHIKPptt6m5VqHsqS95jeD+KSHhLl3p9UkV6HlytGOVVl42Vm5Roo6obgn6U1xIQM2TXdEQO5pUygGPNNJRKgQURzXC4Wpwaq7P8d3NCo+bhpjzNh80GP7c9ozJw9M2FnuHH/D+axOpPeSSSbkyT1JQ1UPD1uux/ZUOYMRiBDN6dM71OrhwZ+PlvR9jsqbVqd5VE0mGSD9t3BvlxP8AVbrMM0LiSfltHRY77nrHfxePN978BzXM3kxqsBAGwAHAcgqmrjnAGSm4itN1CeZK5ZjrvSsxtB9V40j6JVMtrAWZ8wr+g5rRKbiMzm0rf578zGP18773fbHVqjwYIhBNQ81c5i4OVK9sLrm+nDrJrrXorKvMqOkrWYu8ozithnipReWnobHz5r2Tsj+0iniAGYiGO21fZJ6/d89l4E1ykUMSWGWn8vJD4+tab2xLYg3kbHqqDN+1lKkS1n8x44N2Hm7YLyDs92kJZoL6g/whx0qTica42A0jkN1mrWizftVVf/eVNA+5Tt7ncrOYnMifgGnrxUItKKGe6iI72lzpJJXBSuVKAhcJ/X9UQHQm1xDSiVG/r9X/AAQKxtCojYMGXen1ST8G67vT6pKq3+XusrNpVZgeCsQ5Rp2U1zknFMQNJScVyy44IHh1lx5XAOq64WQcFRYv9pOMimymD8Rk+Tf6rYlee/tEw7hVY8jwkQD1FyExNY6U1okwjObZWPZbKnYjENa0EhvjdAmwNh5kq7pz7aPBgUqbabTsJJ5uO6Tq0qdmeAcwwWFo6gj8VX1Kdl57XqkwOo8cVXYjERsi4pwAVa+pzXTnHPrp1+KdzQXYkodeoo7n8F0zHOiVa5KjuKUJqrJJJJKBJ7TZMSQWOU1tLweq27aNrLzylNlv8tqF1Js8uPTkBumodH64e/5JPfbb6D8yjto3v7bn8guVQALfrzd9AsiL3fP9enD1TnNH6/P8l3VJA8/L2XTRvMqojVByUPG1A2JO9kbH5gxkgGT+tlUVMO6o4PdYC4HH+ionYQ3d6fVJLBi7vT6pIrfYGIU8uVBhMZCOcfdRVvrCcTZUwxyd/EEVaELkwqh2YdU05iOaC4kJEqjdmHVOZmPVBdBVParANq4ZwJALfECbCR+vmoeN7QspC5k8BxWKzjP31jcw3g0bf1Q3cV4ZG6czGOpmab3MP+Elp+Sj9+gvetMNRlvbrEM8FZxr0vuvu4Do4391cY1rKjO+w5lnEcW+i87Vjk2auoOsfAbObwI5+a59cZvvPrrz3uekvF1DxVdUrK0zqmBFRhljrjoeSpXula5xOtcc9ILmy450rVZclcUjDYKpU+BhPpb3Vthuy1V3xFrfmfkoKFda0na622F7MUW/EXPPUwPYK4w2GpM+BjW+QQYLC5HXfswgc3eEfNRMZhXU3ljtx7ei9P78BY3tpQGttQcRB8xt+uigzgK23ZmvNHnBjl7lYlabsvVIY7aFdRo21OHy4e3H1T6rp3VecUBx9VBx+fNZ4WjU4/q6gtK9ZrLugANVJiM0fW8NIQ2d9lFp0H1XF1Zxj7sqypFrRDQAFQ3C4AMufE7mUWrsmnEBBNZEPwYu70+qSWDfd3p9UkVdYfDvIlMdTfBdFhutfh8ODFtvZSX04Gy1CvP+/PVNOKPWeULeOpjl8k0YRvIewCkKxNEucLEb3m0eaJi8M9uwLoElwuP6LcNwrYiBHkEhRabRurCvPa+prQ7xRxO4nkIUPF4qsGEtpvj71ovbaV6gME3SQRbkgHBNHr5JCvFn06jyXaXEcyiVsIWmX03MBbIuTJ8167XwjXAtc0EH0TW4GnEaQehuOVuSQeNOwrpjSb3HkUSlltV06WOMb22XrFTKqRI8Pw8LfOQmUMBTpiGt5k8TdIV5e3Ja5iKZv1HONpsi1uz9dseCZmACCbb2XpzMJT+6OXK3JN/caYMgEHnxvuFIV5nhqL+7c1zZbe03BG5jkh0cpqHfwjr/AEXpJymmSTG5ngPwCK7Bt3vYR6JCsFhez446nWm1grPDZS1saaQne9z81pjh2xF4SFMTNz5pBTaagtoI9k0uqfdKuntQu6HVSKpzXdJEG264MSTtdW1XDA7oL8C2Z4+3skFX+9lQc5mrTIAJI8Qty3+SvG5e2CL36orcOB+rJEebupEbgq3ysOY0+E3gjqtLiMrpumZMzx5+iY3LmDYHbTczZUUGKc94EAgHfp0Q8NhQ2Lep6rR1ME0CBPUT/RB/cWwBeEERzRptv9EGvTIjiFYnCNvuOG6a6g0XRFdpiUB9VWLqQueKC7CtPNAPL3fF6fVJSsvpNGr0+q6ivT8LsjVNkklpAnbpjdl1JA4bJ1NJJAc8VEr7rqSAIXG7JJIAN3PqmrqSBqc/dJJBwbIVVJJQAO6akkgad0xiSSK7zQ63wriSBrU1+6SSAD9/VI7pJKAJ4obkkkQN2yA76pJIGFCqcEkkV3Cbu9PquJJIj//Z"/>
          <p:cNvSpPr>
            <a:spLocks noChangeAspect="1" noChangeArrowheads="1"/>
          </p:cNvSpPr>
          <p:nvPr/>
        </p:nvSpPr>
        <p:spPr bwMode="auto">
          <a:xfrm>
            <a:off x="155575" y="-1295400"/>
            <a:ext cx="3657600" cy="2705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7290" name="Picture 10" descr="http://www.parkerfordchurch.com/blog/wp-content/uploads/2012/01/Womens_Bible_Study_Generic.jpg"/>
          <p:cNvPicPr>
            <a:picLocks noChangeAspect="1" noChangeArrowheads="1"/>
          </p:cNvPicPr>
          <p:nvPr/>
        </p:nvPicPr>
        <p:blipFill>
          <a:blip r:embed="rId6" cstate="print"/>
          <a:srcRect/>
          <a:stretch>
            <a:fillRect/>
          </a:stretch>
        </p:blipFill>
        <p:spPr bwMode="auto">
          <a:xfrm rot="338334">
            <a:off x="692726" y="4858846"/>
            <a:ext cx="3167973" cy="184798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048000"/>
          </a:xfrm>
        </p:spPr>
        <p:txBody>
          <a:bodyPr>
            <a:normAutofit fontScale="90000"/>
          </a:bodyPr>
          <a:lstStyle/>
          <a:p>
            <a:pPr lvl="0"/>
            <a:r>
              <a:rPr lang="en-US" dirty="0" smtClean="0">
                <a:solidFill>
                  <a:srgbClr val="FFFF00"/>
                </a:solidFill>
              </a:rPr>
              <a:t>The church is to </a:t>
            </a:r>
            <a:r>
              <a:rPr lang="en-US" dirty="0">
                <a:solidFill>
                  <a:srgbClr val="FFFF00"/>
                </a:solidFill>
              </a:rPr>
              <a:t>discipline </a:t>
            </a:r>
            <a:r>
              <a:rPr lang="en-US" dirty="0" smtClean="0">
                <a:solidFill>
                  <a:srgbClr val="FFFF00"/>
                </a:solidFill>
              </a:rPr>
              <a:t>members</a:t>
            </a:r>
            <a:br>
              <a:rPr lang="en-US" dirty="0" smtClean="0">
                <a:solidFill>
                  <a:srgbClr val="FFFF00"/>
                </a:solidFill>
              </a:rPr>
            </a:br>
            <a:r>
              <a:rPr lang="en-US" sz="4000" i="1" dirty="0">
                <a:solidFill>
                  <a:srgbClr val="FFFF00"/>
                </a:solidFill>
              </a:rPr>
              <a:t> (</a:t>
            </a:r>
            <a:r>
              <a:rPr lang="en-US" sz="4000" i="1" dirty="0" smtClean="0">
                <a:solidFill>
                  <a:srgbClr val="FFFF00"/>
                </a:solidFill>
              </a:rPr>
              <a:t>Matt</a:t>
            </a:r>
            <a:r>
              <a:rPr lang="en-US" sz="4000" i="1" dirty="0">
                <a:solidFill>
                  <a:srgbClr val="FFFF00"/>
                </a:solidFill>
              </a:rPr>
              <a:t>. 18:17; Rom. 16:17; </a:t>
            </a:r>
            <a:r>
              <a:rPr lang="en-US" sz="4000" i="1" dirty="0" smtClean="0">
                <a:solidFill>
                  <a:srgbClr val="FFFF00"/>
                </a:solidFill>
              </a:rPr>
              <a:t>I </a:t>
            </a:r>
            <a:r>
              <a:rPr lang="en-US" sz="4000" i="1" dirty="0">
                <a:solidFill>
                  <a:srgbClr val="FFFF00"/>
                </a:solidFill>
              </a:rPr>
              <a:t>Cor. 5:1-13; Gal. 6:1; </a:t>
            </a:r>
            <a:r>
              <a:rPr lang="en-US" sz="4000" i="1" dirty="0" smtClean="0">
                <a:solidFill>
                  <a:srgbClr val="FFFF00"/>
                </a:solidFill>
              </a:rPr>
              <a:t>II </a:t>
            </a:r>
            <a:r>
              <a:rPr lang="en-US" sz="4000" i="1" dirty="0">
                <a:solidFill>
                  <a:srgbClr val="FFFF00"/>
                </a:solidFill>
              </a:rPr>
              <a:t>Thess. 3:6, 14; Titus 3:10, 11; </a:t>
            </a:r>
            <a:r>
              <a:rPr lang="en-US" sz="4000" i="1" dirty="0" smtClean="0">
                <a:solidFill>
                  <a:srgbClr val="FFFF00"/>
                </a:solidFill>
              </a:rPr>
              <a:t>II John </a:t>
            </a:r>
            <a:r>
              <a:rPr lang="en-US" sz="4000" i="1" dirty="0">
                <a:solidFill>
                  <a:srgbClr val="FFFF00"/>
                </a:solidFill>
              </a:rPr>
              <a:t>1:10</a:t>
            </a:r>
            <a:r>
              <a:rPr lang="en-US" sz="4000" i="1" dirty="0" smtClean="0">
                <a:solidFill>
                  <a:srgbClr val="FFFF00"/>
                </a:solidFill>
              </a:rPr>
              <a:t>)</a:t>
            </a:r>
            <a:r>
              <a:rPr lang="en-US" dirty="0" smtClean="0">
                <a:solidFill>
                  <a:srgbClr val="FFFF00"/>
                </a:solidFill>
              </a:rPr>
              <a:t/>
            </a:r>
            <a:br>
              <a:rPr lang="en-US" dirty="0" smtClean="0">
                <a:solidFill>
                  <a:srgbClr val="FFFF00"/>
                </a:solidFill>
              </a:rPr>
            </a:br>
            <a:r>
              <a:rPr lang="en-US"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pic>
        <p:nvPicPr>
          <p:cNvPr id="98306" name="Picture 2" descr="http://www.gbcdecatur.org/files/ChurchDisciplinePic.jpg"/>
          <p:cNvPicPr>
            <a:picLocks noChangeAspect="1" noChangeArrowheads="1"/>
          </p:cNvPicPr>
          <p:nvPr/>
        </p:nvPicPr>
        <p:blipFill>
          <a:blip r:embed="rId2" cstate="print"/>
          <a:srcRect/>
          <a:stretch>
            <a:fillRect/>
          </a:stretch>
        </p:blipFill>
        <p:spPr bwMode="auto">
          <a:xfrm>
            <a:off x="1524000" y="2057400"/>
            <a:ext cx="5943600" cy="44558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87562"/>
          </a:xfrm>
        </p:spPr>
        <p:txBody>
          <a:bodyPr>
            <a:noAutofit/>
          </a:bodyPr>
          <a:lstStyle/>
          <a:p>
            <a:pPr lvl="0"/>
            <a:r>
              <a:rPr lang="en-US" sz="3600" dirty="0" smtClean="0">
                <a:solidFill>
                  <a:srgbClr val="FFFF00"/>
                </a:solidFill>
              </a:rPr>
              <a:t/>
            </a:r>
            <a:br>
              <a:rPr lang="en-US" sz="3600" dirty="0" smtClean="0">
                <a:solidFill>
                  <a:srgbClr val="FFFF00"/>
                </a:solidFill>
              </a:rPr>
            </a:br>
            <a:r>
              <a:rPr lang="en-US" sz="3600" dirty="0" smtClean="0">
                <a:solidFill>
                  <a:srgbClr val="FFFF00"/>
                </a:solidFill>
              </a:rPr>
              <a:t>The church is </a:t>
            </a:r>
            <a:r>
              <a:rPr lang="en-US" sz="3600" dirty="0">
                <a:solidFill>
                  <a:srgbClr val="FFFF00"/>
                </a:solidFill>
              </a:rPr>
              <a:t>to provide fellowship for believers </a:t>
            </a:r>
            <a:r>
              <a:rPr lang="en-US" sz="3600" i="1" dirty="0">
                <a:solidFill>
                  <a:srgbClr val="FFFF00"/>
                </a:solidFill>
              </a:rPr>
              <a:t>(Acts 2:42; 1 Cor. 1:9; 2 Cor. 8:4; 13:14; Gal. 2:9; Phil. 1:5; 2:1; </a:t>
            </a:r>
            <a:r>
              <a:rPr lang="en-US" sz="3600" i="1" dirty="0" smtClean="0">
                <a:solidFill>
                  <a:srgbClr val="FFFF00"/>
                </a:solidFill>
              </a:rPr>
              <a:t>I John </a:t>
            </a:r>
            <a:r>
              <a:rPr lang="en-US" sz="3600" i="1" dirty="0">
                <a:solidFill>
                  <a:srgbClr val="FFFF00"/>
                </a:solidFill>
              </a:rPr>
              <a:t>1:3, </a:t>
            </a:r>
            <a:r>
              <a:rPr lang="en-US" sz="3600" i="1" dirty="0" smtClean="0">
                <a:solidFill>
                  <a:srgbClr val="FFFF00"/>
                </a:solidFill>
              </a:rPr>
              <a:t>6-7) </a:t>
            </a:r>
            <a:r>
              <a:rPr lang="en-US" sz="3600" dirty="0">
                <a:solidFill>
                  <a:srgbClr val="FFFF00"/>
                </a:solidFill>
              </a:rPr>
              <a:t/>
            </a:r>
            <a:br>
              <a:rPr lang="en-US" sz="3600" dirty="0">
                <a:solidFill>
                  <a:srgbClr val="FFFF00"/>
                </a:solidFill>
              </a:rPr>
            </a:br>
            <a:endParaRPr lang="en-US" sz="3600" dirty="0">
              <a:solidFill>
                <a:srgbClr val="FFFF00"/>
              </a:solidFill>
            </a:endParaRPr>
          </a:p>
        </p:txBody>
      </p:sp>
      <p:sp>
        <p:nvSpPr>
          <p:cNvPr id="5" name="Content Placeholder 4"/>
          <p:cNvSpPr>
            <a:spLocks noGrp="1"/>
          </p:cNvSpPr>
          <p:nvPr>
            <p:ph idx="1"/>
          </p:nvPr>
        </p:nvSpPr>
        <p:spPr>
          <a:xfrm>
            <a:off x="152400" y="2362200"/>
            <a:ext cx="8839200" cy="4495800"/>
          </a:xfrm>
        </p:spPr>
        <p:txBody>
          <a:bodyPr>
            <a:normAutofit/>
          </a:bodyPr>
          <a:lstStyle/>
          <a:p>
            <a:pPr lvl="0"/>
            <a:r>
              <a:rPr lang="en-US" sz="3600" dirty="0"/>
              <a:t>The basis of Christian fellowship—the Person of Christ </a:t>
            </a:r>
            <a:r>
              <a:rPr lang="en-US" sz="3600" i="1" dirty="0" smtClean="0"/>
              <a:t>(I John </a:t>
            </a:r>
            <a:r>
              <a:rPr lang="en-US" sz="3600" i="1" dirty="0"/>
              <a:t>1:3</a:t>
            </a:r>
            <a:r>
              <a:rPr lang="en-US" sz="3600" i="1" dirty="0" smtClean="0"/>
              <a:t>)</a:t>
            </a:r>
            <a:endParaRPr lang="en-US" sz="3600" i="1" dirty="0"/>
          </a:p>
          <a:p>
            <a:pPr lvl="0"/>
            <a:r>
              <a:rPr lang="en-US" sz="3600" dirty="0"/>
              <a:t>The nature of Christian fellowship—sharing </a:t>
            </a:r>
            <a:r>
              <a:rPr lang="en-US" sz="3600" i="1" dirty="0"/>
              <a:t>(Acts 2:44-47; 4:32, </a:t>
            </a:r>
            <a:r>
              <a:rPr lang="en-US" sz="3600" i="1" dirty="0" smtClean="0"/>
              <a:t>34-35) </a:t>
            </a:r>
            <a:endParaRPr lang="en-US" sz="3600" i="1" dirty="0"/>
          </a:p>
          <a:p>
            <a:pPr lvl="0"/>
            <a:r>
              <a:rPr lang="en-US" sz="3600" dirty="0"/>
              <a:t>The dangers of losing Christian </a:t>
            </a:r>
            <a:r>
              <a:rPr lang="en-US" sz="3600" dirty="0" smtClean="0"/>
              <a:t>fellowship—sin/disunity </a:t>
            </a:r>
            <a:r>
              <a:rPr lang="en-US" sz="3600" i="1" dirty="0" smtClean="0"/>
              <a:t>(I </a:t>
            </a:r>
            <a:r>
              <a:rPr lang="en-US" sz="3600" i="1" dirty="0"/>
              <a:t>Cor. 10:16, 21</a:t>
            </a:r>
            <a:r>
              <a:rPr lang="en-US" sz="3600" i="1" dirty="0" smtClean="0"/>
              <a:t>) </a:t>
            </a:r>
            <a:endParaRPr lang="en-US" sz="3600" i="1" dirty="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ruthpressure.files.wordpress.com/2011/12/one-another.png"/>
          <p:cNvPicPr>
            <a:picLocks noChangeAspect="1" noChangeArrowheads="1"/>
          </p:cNvPicPr>
          <p:nvPr/>
        </p:nvPicPr>
        <p:blipFill>
          <a:blip r:embed="rId2" cstate="print"/>
          <a:srcRect/>
          <a:stretch>
            <a:fillRect/>
          </a:stretch>
        </p:blipFill>
        <p:spPr bwMode="auto">
          <a:xfrm>
            <a:off x="1524000" y="1371600"/>
            <a:ext cx="6045200" cy="4533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0"/>
            <a:ext cx="4495800" cy="6858000"/>
          </a:xfrm>
        </p:spPr>
        <p:txBody>
          <a:bodyPr>
            <a:normAutofit/>
          </a:bodyPr>
          <a:lstStyle/>
          <a:p>
            <a:pPr lvl="0"/>
            <a:r>
              <a:rPr lang="en-US" sz="3200" dirty="0"/>
              <a:t>Confess our faults </a:t>
            </a:r>
            <a:r>
              <a:rPr lang="en-US" sz="3200" dirty="0" smtClean="0"/>
              <a:t>    </a:t>
            </a:r>
            <a:r>
              <a:rPr lang="en-US" sz="3200" i="1" dirty="0" smtClean="0"/>
              <a:t>(</a:t>
            </a:r>
            <a:r>
              <a:rPr lang="en-US" sz="3200" i="1" dirty="0"/>
              <a:t>Jas. 5:16</a:t>
            </a:r>
            <a:r>
              <a:rPr lang="en-US" sz="3200" i="1" dirty="0" smtClean="0"/>
              <a:t>) </a:t>
            </a:r>
            <a:endParaRPr lang="en-US" sz="3200" i="1" dirty="0"/>
          </a:p>
          <a:p>
            <a:pPr lvl="0"/>
            <a:r>
              <a:rPr lang="en-US" sz="3200" dirty="0"/>
              <a:t>Rebuke sin in each other </a:t>
            </a:r>
            <a:r>
              <a:rPr lang="en-US" sz="3200" i="1" dirty="0"/>
              <a:t>(Eph. 5:11; </a:t>
            </a:r>
            <a:r>
              <a:rPr lang="en-US" sz="3200" i="1" dirty="0" smtClean="0"/>
              <a:t>            I </a:t>
            </a:r>
            <a:r>
              <a:rPr lang="en-US" sz="3200" i="1" dirty="0"/>
              <a:t>Tim. 5:20</a:t>
            </a:r>
            <a:r>
              <a:rPr lang="en-US" sz="3200" i="1" dirty="0" smtClean="0"/>
              <a:t>) </a:t>
            </a:r>
            <a:endParaRPr lang="en-US" sz="3200" i="1" dirty="0"/>
          </a:p>
          <a:p>
            <a:pPr lvl="0"/>
            <a:r>
              <a:rPr lang="en-US" sz="3200" dirty="0"/>
              <a:t>Forgive one another </a:t>
            </a:r>
            <a:r>
              <a:rPr lang="en-US" sz="3200" dirty="0" smtClean="0"/>
              <a:t>    </a:t>
            </a:r>
            <a:r>
              <a:rPr lang="en-US" sz="3200" i="1" dirty="0" smtClean="0"/>
              <a:t>(II Cor</a:t>
            </a:r>
            <a:r>
              <a:rPr lang="en-US" sz="3200" i="1" dirty="0"/>
              <a:t>. 2:6, 8; Eph. 4:32; Col. 3:13</a:t>
            </a:r>
            <a:r>
              <a:rPr lang="en-US" sz="3200" i="1" dirty="0" smtClean="0"/>
              <a:t>) </a:t>
            </a:r>
            <a:endParaRPr lang="en-US" sz="3200" i="1" dirty="0"/>
          </a:p>
          <a:p>
            <a:r>
              <a:rPr lang="en-US" sz="3200" dirty="0" smtClean="0"/>
              <a:t>Restore one another </a:t>
            </a:r>
            <a:r>
              <a:rPr lang="en-US" sz="3200" i="1" dirty="0" smtClean="0"/>
              <a:t>(Gal. 6:1) </a:t>
            </a:r>
          </a:p>
          <a:p>
            <a:pPr lvl="0"/>
            <a:r>
              <a:rPr lang="en-US" sz="3200" dirty="0" smtClean="0"/>
              <a:t>Bear </a:t>
            </a:r>
            <a:r>
              <a:rPr lang="en-US" sz="3200" dirty="0"/>
              <a:t>one another’s burdens </a:t>
            </a:r>
            <a:r>
              <a:rPr lang="en-US" sz="3200" i="1" dirty="0"/>
              <a:t>(Gal. 6:2</a:t>
            </a:r>
            <a:r>
              <a:rPr lang="en-US" sz="3200" i="1" dirty="0" smtClean="0"/>
              <a:t>) </a:t>
            </a:r>
            <a:endParaRPr lang="en-US" sz="3200" i="1" dirty="0"/>
          </a:p>
          <a:p>
            <a:endParaRPr lang="en-US" sz="3200" dirty="0"/>
          </a:p>
        </p:txBody>
      </p:sp>
      <p:sp>
        <p:nvSpPr>
          <p:cNvPr id="6" name="Content Placeholder 5"/>
          <p:cNvSpPr>
            <a:spLocks noGrp="1"/>
          </p:cNvSpPr>
          <p:nvPr>
            <p:ph sz="half" idx="2"/>
          </p:nvPr>
        </p:nvSpPr>
        <p:spPr>
          <a:xfrm>
            <a:off x="4648200" y="0"/>
            <a:ext cx="4495800" cy="6858000"/>
          </a:xfrm>
        </p:spPr>
        <p:txBody>
          <a:bodyPr>
            <a:normAutofit/>
          </a:bodyPr>
          <a:lstStyle/>
          <a:p>
            <a:pPr lvl="0"/>
            <a:r>
              <a:rPr lang="en-US" sz="3200" dirty="0"/>
              <a:t>Prefer the weaker brother </a:t>
            </a:r>
            <a:r>
              <a:rPr lang="en-US" sz="3200" i="1" dirty="0"/>
              <a:t>(Rom. 14:13; 15:1</a:t>
            </a:r>
            <a:r>
              <a:rPr lang="en-US" sz="3200" i="1" dirty="0" smtClean="0"/>
              <a:t>) </a:t>
            </a:r>
            <a:endParaRPr lang="en-US" sz="3200" i="1" dirty="0"/>
          </a:p>
          <a:p>
            <a:pPr lvl="0"/>
            <a:r>
              <a:rPr lang="en-US" sz="3200" dirty="0"/>
              <a:t>Comfort and exhort each other </a:t>
            </a:r>
            <a:r>
              <a:rPr lang="en-US" sz="3200" i="1" dirty="0" smtClean="0"/>
              <a:t>(I </a:t>
            </a:r>
            <a:r>
              <a:rPr lang="en-US" sz="3200" i="1" dirty="0"/>
              <a:t>Thess. 4:18; 5:11</a:t>
            </a:r>
            <a:r>
              <a:rPr lang="en-US" sz="3200" i="1" dirty="0" smtClean="0"/>
              <a:t>)</a:t>
            </a:r>
            <a:endParaRPr lang="en-US" sz="3200" i="1" dirty="0"/>
          </a:p>
          <a:p>
            <a:pPr lvl="0"/>
            <a:r>
              <a:rPr lang="en-US" sz="3200" dirty="0"/>
              <a:t>Pray one for another </a:t>
            </a:r>
            <a:r>
              <a:rPr lang="en-US" sz="3200" i="1" dirty="0"/>
              <a:t>(Jas. 5:16</a:t>
            </a:r>
            <a:r>
              <a:rPr lang="en-US" sz="3200" i="1" dirty="0" smtClean="0"/>
              <a:t>) </a:t>
            </a:r>
            <a:endParaRPr lang="en-US" sz="3200" i="1" dirty="0"/>
          </a:p>
          <a:p>
            <a:pPr lvl="0"/>
            <a:r>
              <a:rPr lang="en-US" sz="3200" dirty="0"/>
              <a:t>Edify one another </a:t>
            </a:r>
            <a:r>
              <a:rPr lang="en-US" sz="3200" i="1" dirty="0"/>
              <a:t>(Rom. 14:19; Heb. 10:24</a:t>
            </a:r>
            <a:r>
              <a:rPr lang="en-US" sz="3200" i="1" dirty="0" smtClean="0"/>
              <a:t>) </a:t>
            </a:r>
            <a:endParaRPr lang="en-US" sz="3200" i="1" dirty="0"/>
          </a:p>
          <a:p>
            <a:pPr lvl="0"/>
            <a:r>
              <a:rPr lang="en-US" sz="3200" dirty="0"/>
              <a:t>Admonish one another </a:t>
            </a:r>
            <a:r>
              <a:rPr lang="en-US" sz="3200" i="1" dirty="0"/>
              <a:t>(Rom. 15:14; Col. 3:16</a:t>
            </a:r>
            <a:r>
              <a:rPr lang="en-US" sz="3200" i="1" dirty="0" smtClean="0"/>
              <a:t>) </a:t>
            </a:r>
            <a:endParaRPr lang="en-US" sz="3200" i="1" dirty="0"/>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to="" calcmode="lin" valueType="num">
                                      <p:cBhvr>
                                        <p:cTn id="32" dur="1" fill="hold"/>
                                        <p:tgtEl>
                                          <p:spTgt spid="6">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to="" calcmode="lin" valueType="num">
                                      <p:cBhvr>
                                        <p:cTn id="37" dur="1" fill="hold"/>
                                        <p:tgtEl>
                                          <p:spTgt spid="6">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 to="" calcmode="lin" valueType="num">
                                      <p:cBhvr>
                                        <p:cTn id="42" dur="1" fill="hold"/>
                                        <p:tgtEl>
                                          <p:spTgt spid="6">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to="" calcmode="lin" valueType="num">
                                      <p:cBhvr>
                                        <p:cTn id="47" dur="1" fill="hold"/>
                                        <p:tgtEl>
                                          <p:spTgt spid="6">
                                            <p:txEl>
                                              <p:pRg st="3" end="3"/>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 to="" calcmode="lin" valueType="num">
                                      <p:cBhvr>
                                        <p:cTn id="52"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p:spPr>
        <p:txBody>
          <a:bodyPr>
            <a:normAutofit fontScale="90000"/>
          </a:bodyPr>
          <a:lstStyle/>
          <a:p>
            <a:pPr lvl="0"/>
            <a:r>
              <a:rPr lang="en-US" dirty="0" smtClean="0">
                <a:solidFill>
                  <a:srgbClr val="FFFF00"/>
                </a:solidFill>
              </a:rPr>
              <a:t>The church is </a:t>
            </a:r>
            <a:r>
              <a:rPr lang="en-US" dirty="0">
                <a:solidFill>
                  <a:srgbClr val="FFFF00"/>
                </a:solidFill>
              </a:rPr>
              <a:t>to prepare rulers for </a:t>
            </a:r>
            <a:r>
              <a:rPr lang="en-US" dirty="0" smtClean="0">
                <a:solidFill>
                  <a:srgbClr val="FFFF00"/>
                </a:solidFill>
              </a:rPr>
              <a:t/>
            </a:r>
            <a:br>
              <a:rPr lang="en-US" dirty="0" smtClean="0">
                <a:solidFill>
                  <a:srgbClr val="FFFF00"/>
                </a:solidFill>
              </a:rPr>
            </a:br>
            <a:r>
              <a:rPr lang="en-US" dirty="0" smtClean="0">
                <a:solidFill>
                  <a:srgbClr val="FFFF00"/>
                </a:solidFill>
              </a:rPr>
              <a:t>the </a:t>
            </a:r>
            <a:r>
              <a:rPr lang="en-US" dirty="0">
                <a:solidFill>
                  <a:srgbClr val="FFFF00"/>
                </a:solidFill>
              </a:rPr>
              <a:t>millennial kingdom </a:t>
            </a:r>
            <a:r>
              <a:rPr lang="en-US" dirty="0" smtClean="0">
                <a:solidFill>
                  <a:srgbClr val="FFFF00"/>
                </a:solidFill>
              </a:rPr>
              <a:t/>
            </a:r>
            <a:br>
              <a:rPr lang="en-US" dirty="0" smtClean="0">
                <a:solidFill>
                  <a:srgbClr val="FFFF00"/>
                </a:solidFill>
              </a:rPr>
            </a:br>
            <a:r>
              <a:rPr lang="en-US" sz="4000" i="1" dirty="0" smtClean="0">
                <a:solidFill>
                  <a:srgbClr val="FFFF00"/>
                </a:solidFill>
              </a:rPr>
              <a:t>(</a:t>
            </a:r>
            <a:r>
              <a:rPr lang="en-US" sz="4000" i="1" dirty="0">
                <a:solidFill>
                  <a:srgbClr val="FFFF00"/>
                </a:solidFill>
              </a:rPr>
              <a:t>Rom. 8:17; </a:t>
            </a:r>
            <a:r>
              <a:rPr lang="en-US" sz="4000" i="1" dirty="0" smtClean="0">
                <a:solidFill>
                  <a:srgbClr val="FFFF00"/>
                </a:solidFill>
              </a:rPr>
              <a:t>II Tim</a:t>
            </a:r>
            <a:r>
              <a:rPr lang="en-US" sz="4000" i="1" dirty="0">
                <a:solidFill>
                  <a:srgbClr val="FFFF00"/>
                </a:solidFill>
              </a:rPr>
              <a:t>. 2:12</a:t>
            </a:r>
            <a:r>
              <a:rPr lang="en-US" sz="4000" i="1"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pic>
        <p:nvPicPr>
          <p:cNvPr id="100354" name="Picture 2" descr="http://ubdavid.org/kidsworld/explorers1/graphics/12_lord-reign-forever.jpg"/>
          <p:cNvPicPr>
            <a:picLocks noChangeAspect="1" noChangeArrowheads="1"/>
          </p:cNvPicPr>
          <p:nvPr/>
        </p:nvPicPr>
        <p:blipFill>
          <a:blip r:embed="rId2" cstate="print"/>
          <a:srcRect/>
          <a:stretch>
            <a:fillRect/>
          </a:stretch>
        </p:blipFill>
        <p:spPr bwMode="auto">
          <a:xfrm>
            <a:off x="2590800" y="1905000"/>
            <a:ext cx="3914775" cy="481161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97162"/>
          </a:xfrm>
        </p:spPr>
        <p:txBody>
          <a:bodyPr>
            <a:normAutofit fontScale="90000"/>
          </a:bodyPr>
          <a:lstStyle/>
          <a:p>
            <a:pPr lvl="0"/>
            <a:r>
              <a:rPr lang="en-US" dirty="0" smtClean="0">
                <a:solidFill>
                  <a:srgbClr val="FFFF00"/>
                </a:solidFill>
              </a:rPr>
              <a:t/>
            </a:r>
            <a:br>
              <a:rPr lang="en-US" dirty="0" smtClean="0">
                <a:solidFill>
                  <a:srgbClr val="FFFF00"/>
                </a:solidFill>
              </a:rPr>
            </a:br>
            <a:r>
              <a:rPr lang="en-US" dirty="0" smtClean="0">
                <a:solidFill>
                  <a:srgbClr val="FFFF00"/>
                </a:solidFill>
              </a:rPr>
              <a:t>The church is </a:t>
            </a:r>
            <a:r>
              <a:rPr lang="en-US" dirty="0">
                <a:solidFill>
                  <a:srgbClr val="FFFF00"/>
                </a:solidFill>
              </a:rPr>
              <a:t>to act as a restraining and </a:t>
            </a:r>
            <a:r>
              <a:rPr lang="en-US" dirty="0" smtClean="0">
                <a:solidFill>
                  <a:srgbClr val="FFFF00"/>
                </a:solidFill>
              </a:rPr>
              <a:t/>
            </a:r>
            <a:br>
              <a:rPr lang="en-US" dirty="0" smtClean="0">
                <a:solidFill>
                  <a:srgbClr val="FFFF00"/>
                </a:solidFill>
              </a:rPr>
            </a:br>
            <a:r>
              <a:rPr lang="en-US" dirty="0" smtClean="0">
                <a:solidFill>
                  <a:srgbClr val="FFFF00"/>
                </a:solidFill>
              </a:rPr>
              <a:t>enlightening </a:t>
            </a:r>
            <a:r>
              <a:rPr lang="en-US" dirty="0">
                <a:solidFill>
                  <a:srgbClr val="FFFF00"/>
                </a:solidFill>
              </a:rPr>
              <a:t>force in this present world </a:t>
            </a:r>
            <a:r>
              <a:rPr lang="en-US" dirty="0" smtClean="0">
                <a:solidFill>
                  <a:srgbClr val="FFFF00"/>
                </a:solidFill>
              </a:rPr>
              <a:t/>
            </a:r>
            <a:br>
              <a:rPr lang="en-US" dirty="0" smtClean="0">
                <a:solidFill>
                  <a:srgbClr val="FFFF00"/>
                </a:solidFill>
              </a:rPr>
            </a:br>
            <a:r>
              <a:rPr lang="en-US" sz="4000" i="1" dirty="0" smtClean="0">
                <a:solidFill>
                  <a:srgbClr val="FFFF00"/>
                </a:solidFill>
              </a:rPr>
              <a:t>(Matt</a:t>
            </a:r>
            <a:r>
              <a:rPr lang="en-US" sz="4000" i="1" dirty="0">
                <a:solidFill>
                  <a:srgbClr val="FFFF00"/>
                </a:solidFill>
              </a:rPr>
              <a:t>. 5:13-16; 2 Thess. </a:t>
            </a:r>
            <a:r>
              <a:rPr lang="en-US" sz="4000" i="1" dirty="0" smtClean="0">
                <a:solidFill>
                  <a:srgbClr val="FFFF00"/>
                </a:solidFill>
              </a:rPr>
              <a:t>2:6-7; </a:t>
            </a:r>
            <a:br>
              <a:rPr lang="en-US" sz="4000" i="1" dirty="0" smtClean="0">
                <a:solidFill>
                  <a:srgbClr val="FFFF00"/>
                </a:solidFill>
              </a:rPr>
            </a:br>
            <a:r>
              <a:rPr lang="en-US" sz="4000" i="1" dirty="0" smtClean="0">
                <a:solidFill>
                  <a:srgbClr val="FFFF00"/>
                </a:solidFill>
              </a:rPr>
              <a:t>Gen</a:t>
            </a:r>
            <a:r>
              <a:rPr lang="en-US" sz="4000" i="1" dirty="0">
                <a:solidFill>
                  <a:srgbClr val="FFFF00"/>
                </a:solidFill>
              </a:rPr>
              <a:t>. </a:t>
            </a:r>
            <a:r>
              <a:rPr lang="en-US" sz="4000" i="1" dirty="0" smtClean="0">
                <a:solidFill>
                  <a:srgbClr val="FFFF00"/>
                </a:solidFill>
              </a:rPr>
              <a:t>18:22-23</a:t>
            </a:r>
            <a:r>
              <a:rPr lang="en-US" sz="4000" i="1" dirty="0">
                <a:solidFill>
                  <a:srgbClr val="FFFF00"/>
                </a:solidFill>
              </a:rPr>
              <a:t>; 19:12-25</a:t>
            </a:r>
            <a:r>
              <a:rPr lang="en-US" sz="4000" i="1" dirty="0" smtClean="0">
                <a:solidFill>
                  <a:srgbClr val="FFFF00"/>
                </a:solidFill>
              </a:rPr>
              <a:t>) </a:t>
            </a:r>
            <a:r>
              <a:rPr lang="en-US" dirty="0"/>
              <a:t/>
            </a:r>
            <a:br>
              <a:rPr lang="en-US" dirty="0"/>
            </a:br>
            <a:endParaRPr lang="en-US" dirty="0"/>
          </a:p>
        </p:txBody>
      </p:sp>
      <p:pic>
        <p:nvPicPr>
          <p:cNvPr id="103426" name="Picture 2" descr="http://conniesfriends.files.wordpress.com/2011/08/free-clipart-of-salt-shaker2.jpg"/>
          <p:cNvPicPr>
            <a:picLocks noChangeAspect="1" noChangeArrowheads="1"/>
          </p:cNvPicPr>
          <p:nvPr/>
        </p:nvPicPr>
        <p:blipFill>
          <a:blip r:embed="rId2" cstate="print"/>
          <a:srcRect/>
          <a:stretch>
            <a:fillRect/>
          </a:stretch>
        </p:blipFill>
        <p:spPr bwMode="auto">
          <a:xfrm>
            <a:off x="381000" y="2743200"/>
            <a:ext cx="3733800" cy="3781064"/>
          </a:xfrm>
          <a:prstGeom prst="rect">
            <a:avLst/>
          </a:prstGeom>
          <a:noFill/>
        </p:spPr>
      </p:pic>
      <p:pic>
        <p:nvPicPr>
          <p:cNvPr id="103428" name="Picture 4" descr="http://www.trimelectric.com/Portals/164190/images/light%20bulb-resized-600.jpg"/>
          <p:cNvPicPr>
            <a:picLocks noChangeAspect="1" noChangeArrowheads="1"/>
          </p:cNvPicPr>
          <p:nvPr/>
        </p:nvPicPr>
        <p:blipFill>
          <a:blip r:embed="rId3" cstate="print"/>
          <a:srcRect/>
          <a:stretch>
            <a:fillRect/>
          </a:stretch>
        </p:blipFill>
        <p:spPr bwMode="auto">
          <a:xfrm>
            <a:off x="5257800" y="2590800"/>
            <a:ext cx="3257550" cy="409468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scene3d>
              <a:camera prst="orthographicFront"/>
              <a:lightRig rig="threePt" dir="t"/>
            </a:scene3d>
            <a:sp3d extrusionH="57150">
              <a:bevelT w="38100" h="38100" prst="convex"/>
            </a:sp3d>
          </a:bodyPr>
          <a:lstStyle/>
          <a:p>
            <a:r>
              <a:rPr lang="en-US" dirty="0">
                <a:solidFill>
                  <a:schemeClr val="bg2">
                    <a:lumMod val="20000"/>
                    <a:lumOff val="80000"/>
                  </a:schemeClr>
                </a:solidFill>
              </a:rPr>
              <a:t>The </a:t>
            </a:r>
            <a:r>
              <a:rPr lang="en-US" i="1" dirty="0" err="1">
                <a:solidFill>
                  <a:schemeClr val="bg2">
                    <a:lumMod val="20000"/>
                    <a:lumOff val="80000"/>
                  </a:schemeClr>
                </a:solidFill>
              </a:rPr>
              <a:t>ekklesia</a:t>
            </a:r>
            <a:r>
              <a:rPr lang="en-US" dirty="0">
                <a:solidFill>
                  <a:schemeClr val="bg2">
                    <a:lumMod val="20000"/>
                    <a:lumOff val="80000"/>
                  </a:schemeClr>
                </a:solidFill>
              </a:rPr>
              <a:t> </a:t>
            </a:r>
            <a:r>
              <a:rPr lang="en-US" dirty="0" smtClean="0">
                <a:solidFill>
                  <a:schemeClr val="bg2">
                    <a:lumMod val="20000"/>
                    <a:lumOff val="80000"/>
                  </a:schemeClr>
                </a:solidFill>
              </a:rPr>
              <a:t>(Church)of </a:t>
            </a:r>
            <a:r>
              <a:rPr lang="en-US" dirty="0">
                <a:solidFill>
                  <a:schemeClr val="bg2">
                    <a:lumMod val="20000"/>
                    <a:lumOff val="80000"/>
                  </a:schemeClr>
                </a:solidFill>
              </a:rPr>
              <a:t>the New Testament </a:t>
            </a:r>
            <a:r>
              <a:rPr lang="en-US" dirty="0" smtClean="0">
                <a:solidFill>
                  <a:schemeClr val="bg2">
                    <a:lumMod val="20000"/>
                    <a:lumOff val="80000"/>
                  </a:schemeClr>
                </a:solidFill>
              </a:rPr>
              <a:t>refers </a:t>
            </a:r>
            <a:r>
              <a:rPr lang="en-US" dirty="0">
                <a:solidFill>
                  <a:schemeClr val="bg2">
                    <a:lumMod val="20000"/>
                    <a:lumOff val="80000"/>
                  </a:schemeClr>
                </a:solidFill>
              </a:rPr>
              <a:t>to </a:t>
            </a:r>
            <a:r>
              <a:rPr lang="en-US" dirty="0" smtClean="0">
                <a:solidFill>
                  <a:schemeClr val="bg2">
                    <a:lumMod val="20000"/>
                    <a:lumOff val="80000"/>
                  </a:schemeClr>
                </a:solidFill>
              </a:rPr>
              <a:t>a organize band of </a:t>
            </a:r>
            <a:r>
              <a:rPr lang="en-US" dirty="0">
                <a:solidFill>
                  <a:schemeClr val="bg2">
                    <a:lumMod val="20000"/>
                    <a:lumOff val="80000"/>
                  </a:schemeClr>
                </a:solidFill>
              </a:rPr>
              <a:t>baptized believers who regularly </a:t>
            </a:r>
            <a:r>
              <a:rPr lang="en-US" dirty="0" smtClean="0">
                <a:solidFill>
                  <a:schemeClr val="bg2">
                    <a:lumMod val="20000"/>
                    <a:lumOff val="80000"/>
                  </a:schemeClr>
                </a:solidFill>
              </a:rPr>
              <a:t>assemble for Doctrine, Fellowship, Breaking of Bread, Prayers and Worship. The Church is led </a:t>
            </a:r>
            <a:r>
              <a:rPr lang="en-US" dirty="0">
                <a:solidFill>
                  <a:schemeClr val="bg2">
                    <a:lumMod val="20000"/>
                    <a:lumOff val="80000"/>
                  </a:schemeClr>
                </a:solidFill>
              </a:rPr>
              <a:t>by pastors and </a:t>
            </a:r>
            <a:r>
              <a:rPr lang="en-US" dirty="0" smtClean="0">
                <a:solidFill>
                  <a:schemeClr val="bg2">
                    <a:lumMod val="20000"/>
                    <a:lumOff val="80000"/>
                  </a:schemeClr>
                </a:solidFill>
              </a:rPr>
              <a:t>served by deacons</a:t>
            </a:r>
            <a:r>
              <a:rPr lang="en-US" dirty="0">
                <a:solidFill>
                  <a:schemeClr val="bg2">
                    <a:lumMod val="20000"/>
                    <a:lumOff val="80000"/>
                  </a:schemeClr>
                </a:solidFill>
              </a:rPr>
              <a:t>, for the </a:t>
            </a:r>
            <a:r>
              <a:rPr lang="en-US" dirty="0" smtClean="0">
                <a:solidFill>
                  <a:schemeClr val="bg2">
                    <a:lumMod val="20000"/>
                    <a:lumOff val="80000"/>
                  </a:schemeClr>
                </a:solidFill>
              </a:rPr>
              <a:t>following purpose.</a:t>
            </a:r>
            <a:endParaRPr lang="en-US"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rgbClr val="FFFF00"/>
                </a:solidFill>
              </a:rPr>
              <a:t>What is the </a:t>
            </a:r>
            <a:r>
              <a:rPr lang="en-US" dirty="0" smtClean="0">
                <a:solidFill>
                  <a:srgbClr val="FFFF00"/>
                </a:solidFill>
              </a:rPr>
              <a:t>Main </a:t>
            </a:r>
            <a:br>
              <a:rPr lang="en-US" dirty="0" smtClean="0">
                <a:solidFill>
                  <a:srgbClr val="FFFF00"/>
                </a:solidFill>
              </a:rPr>
            </a:br>
            <a:r>
              <a:rPr lang="en-US" dirty="0" smtClean="0">
                <a:solidFill>
                  <a:srgbClr val="FFFF00"/>
                </a:solidFill>
              </a:rPr>
              <a:t>Purpose </a:t>
            </a:r>
            <a:r>
              <a:rPr lang="en-US" dirty="0" smtClean="0">
                <a:solidFill>
                  <a:srgbClr val="FFFF00"/>
                </a:solidFill>
              </a:rPr>
              <a:t>for the Church</a:t>
            </a:r>
            <a:endParaRPr lang="en-US" dirty="0">
              <a:solidFill>
                <a:srgbClr val="FFFF00"/>
              </a:solidFill>
            </a:endParaRPr>
          </a:p>
        </p:txBody>
      </p:sp>
      <p:pic>
        <p:nvPicPr>
          <p:cNvPr id="104450" name="Picture 2" descr="http://thumbs.dreamstime.com/z/icon-sitting-question-mark-15613891.jpg"/>
          <p:cNvPicPr>
            <a:picLocks noChangeAspect="1" noChangeArrowheads="1"/>
          </p:cNvPicPr>
          <p:nvPr/>
        </p:nvPicPr>
        <p:blipFill>
          <a:blip r:embed="rId2" cstate="print"/>
          <a:srcRect t="-1429" r="8046"/>
          <a:stretch>
            <a:fillRect/>
          </a:stretch>
        </p:blipFill>
        <p:spPr bwMode="auto">
          <a:xfrm>
            <a:off x="2362200" y="1295400"/>
            <a:ext cx="3810000" cy="54102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http://fscj-calendar.s3.amazonaws.com/events/9265/the-main-thing__medium.jpg"/>
          <p:cNvPicPr>
            <a:picLocks noChangeAspect="1" noChangeArrowheads="1"/>
          </p:cNvPicPr>
          <p:nvPr/>
        </p:nvPicPr>
        <p:blipFill>
          <a:blip r:embed="rId2" cstate="print">
            <a:lum contrast="30000"/>
          </a:blip>
          <a:srcRect l="6536" r="7190" b="15686"/>
          <a:stretch>
            <a:fillRect/>
          </a:stretch>
        </p:blipFill>
        <p:spPr bwMode="auto">
          <a:xfrm>
            <a:off x="914400" y="1066800"/>
            <a:ext cx="7485321" cy="4876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572000" cy="6430962"/>
          </a:xfrm>
        </p:spPr>
        <p:txBody>
          <a:bodyPr>
            <a:normAutofit fontScale="90000"/>
          </a:bodyPr>
          <a:lstStyle/>
          <a:p>
            <a:r>
              <a:rPr lang="en-US" i="1" dirty="0" smtClean="0"/>
              <a:t>“Thou art worthy, O Lord, to receive glory and </a:t>
            </a:r>
            <a:r>
              <a:rPr lang="en-US" i="1" dirty="0" err="1" smtClean="0"/>
              <a:t>honour</a:t>
            </a:r>
            <a:r>
              <a:rPr lang="en-US" i="1" dirty="0" smtClean="0"/>
              <a:t> and power: for thou hast created all things, and </a:t>
            </a:r>
            <a:r>
              <a:rPr lang="en-US" i="1" u="sng" dirty="0" smtClean="0"/>
              <a:t>for thy pleasure </a:t>
            </a:r>
            <a:r>
              <a:rPr lang="en-US" i="1" dirty="0" smtClean="0"/>
              <a:t>they are and were created.”  (Rev. 4:11)</a:t>
            </a:r>
            <a:endParaRPr lang="en-US" dirty="0"/>
          </a:p>
        </p:txBody>
      </p:sp>
      <p:pic>
        <p:nvPicPr>
          <p:cNvPr id="106498" name="Picture 2" descr="http://workwithsandi.com/wp-content/uploads/main-thing.png"/>
          <p:cNvPicPr>
            <a:picLocks noChangeAspect="1" noChangeArrowheads="1"/>
          </p:cNvPicPr>
          <p:nvPr/>
        </p:nvPicPr>
        <p:blipFill>
          <a:blip r:embed="rId2" cstate="print"/>
          <a:srcRect/>
          <a:stretch>
            <a:fillRect/>
          </a:stretch>
        </p:blipFill>
        <p:spPr bwMode="auto">
          <a:xfrm>
            <a:off x="304800" y="1828800"/>
            <a:ext cx="3886200" cy="38310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1"/>
            <a:ext cx="5638800" cy="205740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200" i="1" dirty="0" smtClean="0"/>
              <a:t>“Unto him be glory in the church by Christ Jesus throughout all ages, world without end. Amen.” (Eph 3:21) </a:t>
            </a:r>
            <a:endParaRPr lang="en-US" sz="3200" i="1" dirty="0"/>
          </a:p>
        </p:txBody>
      </p:sp>
      <p:sp>
        <p:nvSpPr>
          <p:cNvPr id="3" name="Rectangle 2"/>
          <p:cNvSpPr/>
          <p:nvPr/>
        </p:nvSpPr>
        <p:spPr>
          <a:xfrm>
            <a:off x="2286000" y="3276600"/>
            <a:ext cx="6019800" cy="25545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3200" i="1" dirty="0" smtClean="0"/>
              <a:t>“And he is the head of the body, the church: who is the beginning, the firstborn from the dead; that in all things he might have the preeminence.”  (Col 1:18) </a:t>
            </a:r>
            <a:endParaRPr lang="en-US" sz="32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ghtrendz.com/wp-content/uploads/2013/11/glory-1383845255nk48g.jpg"/>
          <p:cNvPicPr>
            <a:picLocks noChangeAspect="1" noChangeArrowheads="1"/>
          </p:cNvPicPr>
          <p:nvPr/>
        </p:nvPicPr>
        <p:blipFill>
          <a:blip r:embed="rId2" cstate="print"/>
          <a:srcRect/>
          <a:stretch>
            <a:fillRect/>
          </a:stretch>
        </p:blipFill>
        <p:spPr bwMode="auto">
          <a:xfrm>
            <a:off x="-71846" y="838200"/>
            <a:ext cx="9215846" cy="51816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scene3d>
              <a:camera prst="orthographicFront"/>
              <a:lightRig rig="threePt" dir="t"/>
            </a:scene3d>
            <a:sp3d extrusionH="57150">
              <a:bevelT w="38100" h="38100" prst="convex"/>
            </a:sp3d>
          </a:bodyPr>
          <a:lstStyle/>
          <a:p>
            <a:r>
              <a:rPr lang="en-US" sz="5400" dirty="0" smtClean="0">
                <a:solidFill>
                  <a:schemeClr val="accent5">
                    <a:lumMod val="60000"/>
                    <a:lumOff val="40000"/>
                  </a:schemeClr>
                </a:solidFill>
                <a:effectLst>
                  <a:glow rad="63500">
                    <a:schemeClr val="accent5">
                      <a:satMod val="175000"/>
                      <a:alpha val="40000"/>
                    </a:schemeClr>
                  </a:glow>
                </a:effectLst>
              </a:rPr>
              <a:t>The purpose of the Church considered </a:t>
            </a:r>
            <a:r>
              <a:rPr lang="en-US" sz="5400" dirty="0">
                <a:solidFill>
                  <a:schemeClr val="accent5">
                    <a:lumMod val="60000"/>
                    <a:lumOff val="40000"/>
                  </a:schemeClr>
                </a:solidFill>
                <a:effectLst>
                  <a:glow rad="63500">
                    <a:schemeClr val="accent5">
                      <a:satMod val="175000"/>
                      <a:alpha val="40000"/>
                    </a:schemeClr>
                  </a:glow>
                </a:effectLst>
              </a:rPr>
              <a:t>from a negative </a:t>
            </a:r>
            <a:r>
              <a:rPr lang="en-US" sz="5400" dirty="0" smtClean="0">
                <a:solidFill>
                  <a:schemeClr val="accent5">
                    <a:lumMod val="60000"/>
                    <a:lumOff val="40000"/>
                  </a:schemeClr>
                </a:solidFill>
                <a:effectLst>
                  <a:glow rad="63500">
                    <a:schemeClr val="accent5">
                      <a:satMod val="175000"/>
                      <a:alpha val="40000"/>
                    </a:schemeClr>
                  </a:glow>
                </a:effectLst>
              </a:rPr>
              <a:t>viewpoint.</a:t>
            </a:r>
            <a:endParaRPr lang="en-US" sz="5400" dirty="0">
              <a:solidFill>
                <a:schemeClr val="accent5">
                  <a:lumMod val="60000"/>
                  <a:lumOff val="40000"/>
                </a:schemeClr>
              </a:solidFill>
              <a:effectLst>
                <a:glow rad="635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dirty="0" smtClean="0">
                <a:solidFill>
                  <a:srgbClr val="FFFF00"/>
                </a:solidFill>
              </a:rPr>
              <a:t>The main focus or purpose of the Church is not to win souls resulting in the saving of the world.</a:t>
            </a:r>
            <a:br>
              <a:rPr lang="en-US" dirty="0" smtClean="0">
                <a:solidFill>
                  <a:srgbClr val="FFFF00"/>
                </a:solidFill>
              </a:rPr>
            </a:br>
            <a:endParaRPr lang="en-US" dirty="0">
              <a:solidFill>
                <a:srgbClr val="FFFF00"/>
              </a:solidFill>
            </a:endParaRPr>
          </a:p>
        </p:txBody>
      </p:sp>
      <p:sp>
        <p:nvSpPr>
          <p:cNvPr id="4" name="Content Placeholder 2"/>
          <p:cNvSpPr>
            <a:spLocks noGrp="1"/>
          </p:cNvSpPr>
          <p:nvPr>
            <p:ph idx="1"/>
          </p:nvPr>
        </p:nvSpPr>
        <p:spPr>
          <a:xfrm>
            <a:off x="76200" y="2514600"/>
            <a:ext cx="8915400" cy="4343400"/>
          </a:xfrm>
        </p:spPr>
        <p:txBody>
          <a:bodyPr>
            <a:normAutofit/>
          </a:bodyPr>
          <a:lstStyle/>
          <a:p>
            <a:r>
              <a:rPr lang="en-US" dirty="0" smtClean="0"/>
              <a:t>The </a:t>
            </a:r>
            <a:r>
              <a:rPr lang="en-US" dirty="0"/>
              <a:t>leaven of </a:t>
            </a:r>
            <a:r>
              <a:rPr lang="en-US" i="1" dirty="0"/>
              <a:t>Matthew 13:33 </a:t>
            </a:r>
            <a:r>
              <a:rPr lang="en-US" dirty="0"/>
              <a:t>is certainly not a picture of the gospel permeating and purifying society, thus turning it into the golden age of the millennium. </a:t>
            </a:r>
            <a:endParaRPr lang="en-US" dirty="0" smtClean="0"/>
          </a:p>
          <a:p>
            <a:r>
              <a:rPr lang="en-US" dirty="0" smtClean="0"/>
              <a:t>To </a:t>
            </a:r>
            <a:r>
              <a:rPr lang="en-US" dirty="0"/>
              <a:t>the contrary</a:t>
            </a:r>
            <a:r>
              <a:rPr lang="en-US" dirty="0" smtClean="0"/>
              <a:t>, leaven always represents sin –       </a:t>
            </a:r>
            <a:r>
              <a:rPr lang="en-US" i="1" dirty="0" smtClean="0"/>
              <a:t>(I Cor. 5:5-8)</a:t>
            </a:r>
          </a:p>
          <a:p>
            <a:r>
              <a:rPr lang="en-US" dirty="0" smtClean="0"/>
              <a:t>The </a:t>
            </a:r>
            <a:r>
              <a:rPr lang="en-US" dirty="0" smtClean="0"/>
              <a:t>world </a:t>
            </a:r>
            <a:r>
              <a:rPr lang="en-US" dirty="0" smtClean="0"/>
              <a:t>is going to become much </a:t>
            </a:r>
            <a:r>
              <a:rPr lang="en-US" dirty="0"/>
              <a:t>worse before </a:t>
            </a:r>
            <a:r>
              <a:rPr lang="en-US" dirty="0" smtClean="0"/>
              <a:t>it gets better </a:t>
            </a:r>
            <a:r>
              <a:rPr lang="en-US" i="1" dirty="0" smtClean="0"/>
              <a:t>-  (II </a:t>
            </a:r>
            <a:r>
              <a:rPr lang="en-US" i="1" dirty="0"/>
              <a:t>Tim. 3:1-7; </a:t>
            </a:r>
            <a:r>
              <a:rPr lang="en-US" i="1" dirty="0" smtClean="0"/>
              <a:t>II </a:t>
            </a:r>
            <a:r>
              <a:rPr lang="en-US" i="1" dirty="0"/>
              <a:t>Pet. 3:1-5</a:t>
            </a:r>
            <a:r>
              <a:rPr lang="en-US" i="1" dirty="0" smtClean="0"/>
              <a:t>)</a:t>
            </a:r>
            <a:endParaRPr lang="en-US" i="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thisweconfess.files.wordpress.com/2011/07/great-commission1.jpg"/>
          <p:cNvPicPr>
            <a:picLocks noChangeAspect="1" noChangeArrowheads="1"/>
          </p:cNvPicPr>
          <p:nvPr/>
        </p:nvPicPr>
        <p:blipFill>
          <a:blip r:embed="rId2" cstate="print"/>
          <a:srcRect/>
          <a:stretch>
            <a:fillRect/>
          </a:stretch>
        </p:blipFill>
        <p:spPr bwMode="auto">
          <a:xfrm>
            <a:off x="1066800" y="2590800"/>
            <a:ext cx="6830568" cy="4114800"/>
          </a:xfrm>
          <a:prstGeom prst="rect">
            <a:avLst/>
          </a:prstGeom>
          <a:noFill/>
        </p:spPr>
      </p:pic>
      <p:sp>
        <p:nvSpPr>
          <p:cNvPr id="3" name="Title 2"/>
          <p:cNvSpPr>
            <a:spLocks noGrp="1"/>
          </p:cNvSpPr>
          <p:nvPr>
            <p:ph type="title"/>
          </p:nvPr>
        </p:nvSpPr>
        <p:spPr>
          <a:xfrm>
            <a:off x="457200" y="152400"/>
            <a:ext cx="8229600" cy="2209800"/>
          </a:xfrm>
        </p:spPr>
        <p:txBody>
          <a:bodyPr>
            <a:normAutofit/>
            <a:scene3d>
              <a:camera prst="orthographicFront"/>
              <a:lightRig rig="threePt" dir="t"/>
            </a:scene3d>
            <a:sp3d extrusionH="57150">
              <a:bevelT w="38100" h="38100" prst="convex"/>
            </a:sp3d>
          </a:bodyPr>
          <a:lstStyle/>
          <a:p>
            <a:r>
              <a:rPr lang="en-US" dirty="0" smtClean="0">
                <a:solidFill>
                  <a:schemeClr val="bg2">
                    <a:lumMod val="20000"/>
                    <a:lumOff val="80000"/>
                  </a:schemeClr>
                </a:solidFill>
              </a:rPr>
              <a:t>Great Commission is the Mission of the Church but it is not the Main Purpose of the Church</a:t>
            </a:r>
            <a:endParaRPr lang="en-US"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pPr lvl="0"/>
            <a:r>
              <a:rPr lang="en-US" dirty="0" smtClean="0">
                <a:solidFill>
                  <a:srgbClr val="FFFF00"/>
                </a:solidFill>
              </a:rPr>
              <a:t>The main purpose of the church</a:t>
            </a:r>
            <a:br>
              <a:rPr lang="en-US" dirty="0" smtClean="0">
                <a:solidFill>
                  <a:srgbClr val="FFFF00"/>
                </a:solidFill>
              </a:rPr>
            </a:br>
            <a:r>
              <a:rPr lang="en-US" dirty="0" smtClean="0">
                <a:solidFill>
                  <a:srgbClr val="FFFF00"/>
                </a:solidFill>
              </a:rPr>
              <a:t> is not to serve the world. </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0" y="1447800"/>
            <a:ext cx="9144000" cy="5410200"/>
          </a:xfrm>
        </p:spPr>
        <p:txBody>
          <a:bodyPr>
            <a:normAutofit fontScale="92500" lnSpcReduction="10000"/>
          </a:bodyPr>
          <a:lstStyle/>
          <a:p>
            <a:r>
              <a:rPr lang="en-US" dirty="0" smtClean="0"/>
              <a:t>Nowhere </a:t>
            </a:r>
            <a:r>
              <a:rPr lang="en-US" dirty="0"/>
              <a:t>in the New Testament is the </a:t>
            </a:r>
            <a:r>
              <a:rPr lang="en-US" dirty="0" smtClean="0"/>
              <a:t>Church </a:t>
            </a:r>
            <a:r>
              <a:rPr lang="en-US" dirty="0"/>
              <a:t>told to lobby for stronger pollution laws, </a:t>
            </a:r>
            <a:r>
              <a:rPr lang="en-US" dirty="0" smtClean="0"/>
              <a:t>march </a:t>
            </a:r>
            <a:r>
              <a:rPr lang="en-US" dirty="0"/>
              <a:t>for </a:t>
            </a:r>
            <a:r>
              <a:rPr lang="en-US" dirty="0" smtClean="0"/>
              <a:t>civil rights, </a:t>
            </a:r>
            <a:r>
              <a:rPr lang="en-US" dirty="0"/>
              <a:t>stage </a:t>
            </a:r>
            <a:r>
              <a:rPr lang="en-US" dirty="0" smtClean="0"/>
              <a:t>protest against the government and unrighteous laws, or seek to eradicate hunger and poverty, etc. – </a:t>
            </a:r>
            <a:r>
              <a:rPr lang="en-US" i="1" dirty="0" smtClean="0"/>
              <a:t>(Psalm 82:3)</a:t>
            </a:r>
          </a:p>
          <a:p>
            <a:r>
              <a:rPr lang="en-US" dirty="0" smtClean="0"/>
              <a:t>The Church should preach against the sins of society but this is not to be its main focus </a:t>
            </a:r>
            <a:r>
              <a:rPr lang="en-US" i="1" dirty="0" smtClean="0"/>
              <a:t>– (II Tim. 4:1-4)</a:t>
            </a:r>
          </a:p>
          <a:p>
            <a:r>
              <a:rPr lang="en-US" dirty="0" smtClean="0"/>
              <a:t>This </a:t>
            </a:r>
            <a:r>
              <a:rPr lang="en-US" dirty="0"/>
              <a:t>is not, of course, to say that individual believers cannot be involved in social </a:t>
            </a:r>
            <a:r>
              <a:rPr lang="en-US" dirty="0" smtClean="0"/>
              <a:t>action which are supported and encouraged by their Church. </a:t>
            </a:r>
          </a:p>
          <a:p>
            <a:r>
              <a:rPr lang="en-US" dirty="0" smtClean="0"/>
              <a:t>The Church and Believers should be Salt and Light – </a:t>
            </a:r>
            <a:r>
              <a:rPr lang="en-US" i="1" dirty="0" smtClean="0"/>
              <a:t>(Matt. 5:13-14)</a:t>
            </a:r>
            <a:endParaRPr lang="en-US" i="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The </a:t>
            </a:r>
            <a:r>
              <a:rPr lang="en-US" dirty="0" smtClean="0">
                <a:solidFill>
                  <a:srgbClr val="FFFF00"/>
                </a:solidFill>
              </a:rPr>
              <a:t>main purpose </a:t>
            </a:r>
            <a:r>
              <a:rPr lang="en-US" dirty="0">
                <a:solidFill>
                  <a:srgbClr val="FFFF00"/>
                </a:solidFill>
              </a:rPr>
              <a:t>of the </a:t>
            </a:r>
            <a:r>
              <a:rPr lang="en-US" dirty="0" smtClean="0">
                <a:solidFill>
                  <a:srgbClr val="FFFF00"/>
                </a:solidFill>
              </a:rPr>
              <a:t>Church </a:t>
            </a:r>
            <a:br>
              <a:rPr lang="en-US" dirty="0" smtClean="0">
                <a:solidFill>
                  <a:srgbClr val="FFFF00"/>
                </a:solidFill>
              </a:rPr>
            </a:br>
            <a:r>
              <a:rPr lang="en-US" dirty="0" smtClean="0">
                <a:solidFill>
                  <a:srgbClr val="FFFF00"/>
                </a:solidFill>
              </a:rPr>
              <a:t>is </a:t>
            </a:r>
            <a:r>
              <a:rPr lang="en-US" dirty="0">
                <a:solidFill>
                  <a:srgbClr val="FFFF00"/>
                </a:solidFill>
              </a:rPr>
              <a:t>not to fight the </a:t>
            </a:r>
            <a:r>
              <a:rPr lang="en-US" dirty="0" smtClean="0">
                <a:solidFill>
                  <a:srgbClr val="FFFF00"/>
                </a:solidFill>
              </a:rPr>
              <a:t>world.</a:t>
            </a:r>
            <a:endParaRPr lang="en-US" dirty="0">
              <a:solidFill>
                <a:srgbClr val="FFFF0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dirty="0" smtClean="0"/>
              <a:t>There </a:t>
            </a:r>
            <a:r>
              <a:rPr lang="en-US" dirty="0"/>
              <a:t>are </a:t>
            </a:r>
            <a:r>
              <a:rPr lang="en-US" dirty="0" smtClean="0"/>
              <a:t>occasions </a:t>
            </a:r>
            <a:r>
              <a:rPr lang="en-US" dirty="0"/>
              <a:t>when local </a:t>
            </a:r>
            <a:r>
              <a:rPr lang="en-US" dirty="0" smtClean="0"/>
              <a:t>Churches </a:t>
            </a:r>
            <a:r>
              <a:rPr lang="en-US" dirty="0"/>
              <a:t>simply must stand up and thunder out against immorality and </a:t>
            </a:r>
            <a:r>
              <a:rPr lang="en-US" dirty="0" smtClean="0"/>
              <a:t>sin </a:t>
            </a:r>
            <a:r>
              <a:rPr lang="en-US" i="1" dirty="0" smtClean="0"/>
              <a:t>(Prophets).</a:t>
            </a:r>
            <a:endParaRPr lang="en-US" dirty="0" smtClean="0"/>
          </a:p>
          <a:p>
            <a:r>
              <a:rPr lang="en-US" dirty="0" smtClean="0"/>
              <a:t>The Church’s main ministry is </a:t>
            </a:r>
            <a:r>
              <a:rPr lang="en-US" dirty="0"/>
              <a:t>not to expend all its energies and resources fighting </a:t>
            </a:r>
            <a:r>
              <a:rPr lang="en-US" dirty="0" smtClean="0"/>
              <a:t>all the ills of the world –  </a:t>
            </a:r>
            <a:r>
              <a:rPr lang="en-US" i="1" dirty="0" smtClean="0"/>
              <a:t>(Eph. 6:10-18)</a:t>
            </a:r>
          </a:p>
          <a:p>
            <a:r>
              <a:rPr lang="en-US" i="1" dirty="0" smtClean="0"/>
              <a:t>I Tim. 6:12 “Fight the good fight of faith, lay hold on eternal life, whereunto thou art also called, and hast professed a good profession before many witnesses.”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ww.settingcaptivesfree.com/static/uploads/courses/header_images/onward-christian-soldiers.gif"/>
          <p:cNvPicPr>
            <a:picLocks noChangeAspect="1" noChangeArrowheads="1"/>
          </p:cNvPicPr>
          <p:nvPr/>
        </p:nvPicPr>
        <p:blipFill>
          <a:blip r:embed="rId2" cstate="print">
            <a:lum contrast="40000"/>
          </a:blip>
          <a:srcRect/>
          <a:stretch>
            <a:fillRect/>
          </a:stretch>
        </p:blipFill>
        <p:spPr bwMode="auto">
          <a:xfrm>
            <a:off x="1828800" y="152400"/>
            <a:ext cx="5776109" cy="6629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1215</Words>
  <Application>Microsoft Office PowerPoint</Application>
  <PresentationFormat>On-screen Show (4:3)</PresentationFormat>
  <Paragraphs>63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The Doctrine of the Church </vt:lpstr>
      <vt:lpstr>Slide 2</vt:lpstr>
      <vt:lpstr>The ekklesia (Church)of the New Testament refers to a organize band of baptized believers who regularly assemble for Doctrine, Fellowship, Breaking of Bread, Prayers and Worship. The Church is led by pastors and served by deacons, for the following purpose.</vt:lpstr>
      <vt:lpstr>The purpose of the Church considered from a negative viewpoint.</vt:lpstr>
      <vt:lpstr>The main focus or purpose of the Church is not to win souls resulting in the saving of the world. </vt:lpstr>
      <vt:lpstr>Great Commission is the Mission of the Church but it is not the Main Purpose of the Church</vt:lpstr>
      <vt:lpstr>The main purpose of the church  is not to serve the world.  </vt:lpstr>
      <vt:lpstr>The main purpose of the Church  is not to fight the world.</vt:lpstr>
      <vt:lpstr>Slide 9</vt:lpstr>
      <vt:lpstr>The main purpose of the Church  is not to imitate the world.</vt:lpstr>
      <vt:lpstr>Slide 11</vt:lpstr>
      <vt:lpstr>The purpose of the Church is not to isolate itself from the world.</vt:lpstr>
      <vt:lpstr>Slide 13</vt:lpstr>
      <vt:lpstr>The purpose of the Church considered from a positive viewpoint.</vt:lpstr>
      <vt:lpstr>The Passion of the Apostle Paul “Planting Local Churches”</vt:lpstr>
      <vt:lpstr>Slide 16</vt:lpstr>
      <vt:lpstr>The facts are that Christ has literally loaded down His Church with many responsibilities and tasks.</vt:lpstr>
      <vt:lpstr>The church is to love the Lord  with all our heart     </vt:lpstr>
      <vt:lpstr>The church is to display God’s wisdom   to angels and His grace to the lost   (Eph. 2:7; 3:10; I Pet. 2:9) </vt:lpstr>
      <vt:lpstr>Slide 20</vt:lpstr>
      <vt:lpstr>The church is to evangelize the world  (Matt. 28:19, 20; Mark 16:15; Luke 24:47; John 20:21; Acts 1:8)</vt:lpstr>
      <vt:lpstr>The church is to Baptize believers  (Matt. 28:19)  </vt:lpstr>
      <vt:lpstr>The church is to instruct believers  (Matt. 28:19; Phil. 4:8-9; I Tim. 4:6;  5:17; II Tim. 2:2, 24-25)  </vt:lpstr>
      <vt:lpstr>The church is to discipline members  (Matt. 18:17; Rom. 16:17; I Cor. 5:1-13; Gal. 6:1; II Thess. 3:6, 14; Titus 3:10, 11; II John 1:10)   </vt:lpstr>
      <vt:lpstr> The church is to provide fellowship for believers (Acts 2:42; 1 Cor. 1:9; 2 Cor. 8:4; 13:14; Gal. 2:9; Phil. 1:5; 2:1; I John 1:3, 6-7)  </vt:lpstr>
      <vt:lpstr>Slide 26</vt:lpstr>
      <vt:lpstr>Slide 27</vt:lpstr>
      <vt:lpstr>The church is to prepare rulers for  the millennial kingdom  (Rom. 8:17; II Tim. 2:12)  </vt:lpstr>
      <vt:lpstr> The church is to act as a restraining and  enlightening force in this present world  (Matt. 5:13-16; 2 Thess. 2:6-7;  Gen. 18:22-23; 19:12-25)  </vt:lpstr>
      <vt:lpstr>What is the Main  Purpose for the Church</vt:lpstr>
      <vt:lpstr>Slide 31</vt:lpstr>
      <vt:lpstr>“Thou art worthy, O Lord, to receive glory and honour and power: for thou hast created all things, and for thy pleasure they are and were created.”  (Rev. 4:11)</vt:lpstr>
      <vt:lpstr>Slide 33</vt:lpstr>
      <vt:lpstr>Slide 34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4)</dc:title>
  <dc:creator>Pastor Daniel White</dc:creator>
  <cp:lastModifiedBy>Pastor Daniel White</cp:lastModifiedBy>
  <cp:revision>55</cp:revision>
  <dcterms:created xsi:type="dcterms:W3CDTF">2014-02-08T13:20:07Z</dcterms:created>
  <dcterms:modified xsi:type="dcterms:W3CDTF">2014-03-04T00:15:37Z</dcterms:modified>
</cp:coreProperties>
</file>