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06" r:id="rId3"/>
    <p:sldId id="307" r:id="rId4"/>
    <p:sldId id="308" r:id="rId5"/>
    <p:sldId id="310" r:id="rId6"/>
    <p:sldId id="309"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6" r:id="rId22"/>
    <p:sldId id="325"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21FE9-4D9D-4646-A61A-680627B2C666}" type="datetimeFigureOut">
              <a:rPr lang="en-US" smtClean="0"/>
              <a:pPr/>
              <a:t>3/3/2014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0C4CE-A4FD-46A0-8251-E4EBC4FD204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483D-584E-4954-8DBA-31B905C07A7E}"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7C7A3-93AC-4AF3-9B89-AB27150345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D483D-584E-4954-8DBA-31B905C07A7E}" type="datetimeFigureOut">
              <a:rPr lang="en-US" smtClean="0"/>
              <a:pPr/>
              <a:t>3/3/2014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7C7A3-93AC-4AF3-9B89-AB271503454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62000" y="5562600"/>
            <a:ext cx="7848600" cy="646331"/>
          </a:xfrm>
          <a:prstGeom prst="rect">
            <a:avLst/>
          </a:prstGeom>
        </p:spPr>
        <p:txBody>
          <a:bodyPr wrap="square">
            <a:spAutoFit/>
          </a:bodyPr>
          <a:lstStyle/>
          <a:p>
            <a:pPr algn="ctr"/>
            <a:r>
              <a:rPr lang="en-US" sz="3600" b="1" dirty="0">
                <a:effectLst>
                  <a:reflection blurRad="6350" stA="55000" endA="300" endPos="45500" dir="5400000" sy="-100000" algn="bl" rotWithShape="0"/>
                </a:effectLst>
                <a:latin typeface="Times New Roman" pitchFamily="18" charset="0"/>
                <a:cs typeface="Times New Roman" pitchFamily="18" charset="0"/>
              </a:rPr>
              <a:t>The Government of the Church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858000"/>
          </a:xfrm>
        </p:spPr>
        <p:txBody>
          <a:bodyPr>
            <a:normAutofit/>
          </a:bodyPr>
          <a:lstStyle/>
          <a:p>
            <a:r>
              <a:rPr lang="en-US" dirty="0" smtClean="0"/>
              <a:t>Argument </a:t>
            </a:r>
            <a:r>
              <a:rPr lang="en-US" dirty="0"/>
              <a:t>in support of the federal type </a:t>
            </a:r>
            <a:r>
              <a:rPr lang="en-US" dirty="0" smtClean="0"/>
              <a:t>of government is </a:t>
            </a:r>
            <a:r>
              <a:rPr lang="en-US" dirty="0"/>
              <a:t>the fact that elders were appointed by the apostles </a:t>
            </a:r>
            <a:r>
              <a:rPr lang="en-US" i="1" dirty="0"/>
              <a:t>(Acts 14:23; Titus 1:5</a:t>
            </a:r>
            <a:r>
              <a:rPr lang="en-US" i="1" dirty="0" smtClean="0"/>
              <a:t>), </a:t>
            </a:r>
            <a:r>
              <a:rPr lang="en-US" dirty="0" smtClean="0"/>
              <a:t>and were </a:t>
            </a:r>
            <a:r>
              <a:rPr lang="en-US" dirty="0"/>
              <a:t>obviously rulers over the churches</a:t>
            </a:r>
            <a:r>
              <a:rPr lang="en-US" i="1" dirty="0"/>
              <a:t> </a:t>
            </a:r>
            <a:r>
              <a:rPr lang="en-US" i="1" dirty="0" smtClean="0"/>
              <a:t>(</a:t>
            </a:r>
            <a:r>
              <a:rPr lang="en-US" i="1" dirty="0"/>
              <a:t>Heb. 13:7, 17</a:t>
            </a:r>
            <a:r>
              <a:rPr lang="en-US" i="1" dirty="0" smtClean="0"/>
              <a:t>) </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a:t>
            </a:r>
            <a:r>
              <a:rPr lang="en-US" dirty="0" smtClean="0">
                <a:solidFill>
                  <a:srgbClr val="FFFF00"/>
                </a:solidFill>
              </a:rPr>
              <a:t>congregational or democratic </a:t>
            </a:r>
            <a:br>
              <a:rPr lang="en-US" dirty="0" smtClean="0">
                <a:solidFill>
                  <a:srgbClr val="FFFF00"/>
                </a:solidFill>
              </a:rPr>
            </a:br>
            <a:r>
              <a:rPr lang="en-US" dirty="0" smtClean="0">
                <a:solidFill>
                  <a:srgbClr val="FFFF00"/>
                </a:solidFill>
              </a:rPr>
              <a:t>form of church government</a:t>
            </a:r>
            <a:endParaRPr lang="en-US" dirty="0">
              <a:solidFill>
                <a:srgbClr val="FFFF00"/>
              </a:solidFill>
            </a:endParaRPr>
          </a:p>
        </p:txBody>
      </p:sp>
      <p:sp>
        <p:nvSpPr>
          <p:cNvPr id="3" name="Content Placeholder 2"/>
          <p:cNvSpPr>
            <a:spLocks noGrp="1"/>
          </p:cNvSpPr>
          <p:nvPr>
            <p:ph idx="1"/>
          </p:nvPr>
        </p:nvSpPr>
        <p:spPr>
          <a:xfrm>
            <a:off x="0" y="1752600"/>
            <a:ext cx="9144000" cy="5105400"/>
          </a:xfrm>
        </p:spPr>
        <p:txBody>
          <a:bodyPr>
            <a:normAutofit lnSpcReduction="10000"/>
          </a:bodyPr>
          <a:lstStyle/>
          <a:p>
            <a:r>
              <a:rPr lang="en-US" dirty="0"/>
              <a:t>This type of government is clearly seen in Baptist, Congregational, Evangelical </a:t>
            </a:r>
            <a:r>
              <a:rPr lang="en-US" dirty="0" smtClean="0"/>
              <a:t>Free, </a:t>
            </a:r>
            <a:r>
              <a:rPr lang="en-US" dirty="0" smtClean="0"/>
              <a:t>Independent </a:t>
            </a:r>
            <a:r>
              <a:rPr lang="en-US" dirty="0"/>
              <a:t>Bible </a:t>
            </a:r>
            <a:r>
              <a:rPr lang="en-US" dirty="0" smtClean="0"/>
              <a:t>churches, etc.</a:t>
            </a:r>
          </a:p>
          <a:p>
            <a:r>
              <a:rPr lang="en-US" dirty="0"/>
              <a:t>Followers of this form believe no outside man or group of men should exercise authority over a local </a:t>
            </a:r>
            <a:r>
              <a:rPr lang="en-US" dirty="0" smtClean="0"/>
              <a:t>assembly.</a:t>
            </a:r>
          </a:p>
          <a:p>
            <a:r>
              <a:rPr lang="en-US" dirty="0"/>
              <a:t>Therefore, the government should be in the hands of the members </a:t>
            </a:r>
            <a:r>
              <a:rPr lang="en-US" dirty="0" smtClean="0"/>
              <a:t>themselves.</a:t>
            </a:r>
          </a:p>
          <a:p>
            <a:r>
              <a:rPr lang="en-US" dirty="0"/>
              <a:t>The pastor is considered to be the </a:t>
            </a:r>
            <a:r>
              <a:rPr lang="en-US" dirty="0" smtClean="0"/>
              <a:t>head elder or bishop in </a:t>
            </a:r>
            <a:r>
              <a:rPr lang="en-US" dirty="0"/>
              <a:t>the church.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Deacons are then chosen to assist him in shepherding the flock. </a:t>
            </a:r>
            <a:endParaRPr lang="en-US" dirty="0" smtClean="0"/>
          </a:p>
          <a:p>
            <a:r>
              <a:rPr lang="en-US" dirty="0" smtClean="0"/>
              <a:t>Pastors and Deacons are </a:t>
            </a:r>
            <a:r>
              <a:rPr lang="en-US" dirty="0"/>
              <a:t>elected by the church </a:t>
            </a:r>
            <a:r>
              <a:rPr lang="en-US" dirty="0" smtClean="0"/>
              <a:t>congregation.</a:t>
            </a:r>
          </a:p>
          <a:p>
            <a:r>
              <a:rPr lang="en-US" dirty="0" smtClean="0"/>
              <a:t>Church is controlled by the majority vote of its members.</a:t>
            </a:r>
          </a:p>
          <a:p>
            <a:r>
              <a:rPr lang="en-US" dirty="0" smtClean="0"/>
              <a:t>In this form of government the Deacon Board has more power and influence over the congregation then the Pastor. </a:t>
            </a:r>
          </a:p>
          <a:p>
            <a:r>
              <a:rPr lang="en-US" dirty="0" smtClean="0"/>
              <a:t>Deacon board only allows what they decided to be important to be brought before the church body and be voted upon.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rmAutofit/>
          </a:bodyPr>
          <a:lstStyle/>
          <a:p>
            <a:r>
              <a:rPr lang="en-US" dirty="0" smtClean="0"/>
              <a:t>Arguments </a:t>
            </a:r>
            <a:r>
              <a:rPr lang="en-US" dirty="0"/>
              <a:t>in favor of this form of government include the </a:t>
            </a:r>
            <a:r>
              <a:rPr lang="en-US" dirty="0" smtClean="0"/>
              <a:t>following –</a:t>
            </a:r>
          </a:p>
          <a:p>
            <a:r>
              <a:rPr lang="en-US" dirty="0"/>
              <a:t>P</a:t>
            </a:r>
            <a:r>
              <a:rPr lang="en-US" dirty="0" smtClean="0"/>
              <a:t>assages </a:t>
            </a:r>
            <a:r>
              <a:rPr lang="en-US" dirty="0"/>
              <a:t>that speak of the responsibilities of the entire church </a:t>
            </a:r>
            <a:r>
              <a:rPr lang="en-US" i="1" dirty="0" smtClean="0"/>
              <a:t>(I </a:t>
            </a:r>
            <a:r>
              <a:rPr lang="en-US" i="1" dirty="0"/>
              <a:t>Cor. 1:10; Phil. 1:26</a:t>
            </a:r>
            <a:r>
              <a:rPr lang="en-US" i="1" dirty="0" smtClean="0"/>
              <a:t>) </a:t>
            </a:r>
          </a:p>
          <a:p>
            <a:r>
              <a:rPr lang="en-US" dirty="0"/>
              <a:t>T</a:t>
            </a:r>
            <a:r>
              <a:rPr lang="en-US" dirty="0" smtClean="0"/>
              <a:t>he </a:t>
            </a:r>
            <a:r>
              <a:rPr lang="en-US" dirty="0"/>
              <a:t>apparent involvement of the whole church in choosing leaders </a:t>
            </a:r>
            <a:r>
              <a:rPr lang="en-US" i="1" dirty="0"/>
              <a:t>(Acts 6:3, 5; 15:2, 30; </a:t>
            </a:r>
            <a:r>
              <a:rPr lang="en-US" i="1" dirty="0" smtClean="0"/>
              <a:t>II Cor</a:t>
            </a:r>
            <a:r>
              <a:rPr lang="en-US" i="1" dirty="0"/>
              <a:t>. </a:t>
            </a:r>
            <a:r>
              <a:rPr lang="en-US" i="1" dirty="0" smtClean="0"/>
              <a:t>8:19)</a:t>
            </a:r>
          </a:p>
          <a:p>
            <a:r>
              <a:rPr lang="en-US" dirty="0"/>
              <a:t>T</a:t>
            </a:r>
            <a:r>
              <a:rPr lang="en-US" dirty="0" smtClean="0"/>
              <a:t>he </a:t>
            </a:r>
            <a:r>
              <a:rPr lang="en-US" dirty="0"/>
              <a:t>fact that the whole church was involved in exercising discipline </a:t>
            </a:r>
            <a:r>
              <a:rPr lang="en-US" i="1" dirty="0"/>
              <a:t>(</a:t>
            </a:r>
            <a:r>
              <a:rPr lang="en-US" i="1" dirty="0" smtClean="0"/>
              <a:t>Matt</a:t>
            </a:r>
            <a:r>
              <a:rPr lang="en-US" i="1" dirty="0"/>
              <a:t>. 18:17; </a:t>
            </a:r>
            <a:r>
              <a:rPr lang="en-US" i="1" dirty="0" smtClean="0"/>
              <a:t>I </a:t>
            </a:r>
            <a:r>
              <a:rPr lang="en-US" i="1" dirty="0"/>
              <a:t>Cor. 5; </a:t>
            </a:r>
            <a:r>
              <a:rPr lang="en-US" i="1" dirty="0" smtClean="0"/>
              <a:t>II </a:t>
            </a:r>
            <a:r>
              <a:rPr lang="en-US" i="1" dirty="0"/>
              <a:t>Thess. </a:t>
            </a:r>
            <a:r>
              <a:rPr lang="en-US" i="1" dirty="0" smtClean="0"/>
              <a:t>3:14)</a:t>
            </a:r>
          </a:p>
          <a:p>
            <a:r>
              <a:rPr lang="en-US" dirty="0" smtClean="0"/>
              <a:t>It is a really stretch of Scripture to basis a congregational form of government on these verses.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2239962"/>
          </a:xfrm>
        </p:spPr>
        <p:txBody>
          <a:bodyPr>
            <a:normAutofit fontScale="90000"/>
          </a:bodyPr>
          <a:lstStyle/>
          <a:p>
            <a:r>
              <a:rPr lang="en-US" dirty="0" smtClean="0">
                <a:solidFill>
                  <a:srgbClr val="FFFF00"/>
                </a:solidFill>
              </a:rPr>
              <a:t>The following passage </a:t>
            </a:r>
            <a:r>
              <a:rPr lang="en-US" dirty="0" smtClean="0">
                <a:solidFill>
                  <a:srgbClr val="FFFF00"/>
                </a:solidFill>
              </a:rPr>
              <a:t>sets </a:t>
            </a:r>
            <a:r>
              <a:rPr lang="en-US" dirty="0" smtClean="0">
                <a:solidFill>
                  <a:srgbClr val="FFFF00"/>
                </a:solidFill>
              </a:rPr>
              <a:t>forth the clear teachings of Scripture on who should rule, lead, and oversee the local church and its ministry.</a:t>
            </a:r>
            <a:endParaRPr lang="en-US" dirty="0">
              <a:solidFill>
                <a:srgbClr val="FFFF00"/>
              </a:solidFill>
            </a:endParaRPr>
          </a:p>
        </p:txBody>
      </p:sp>
      <p:sp>
        <p:nvSpPr>
          <p:cNvPr id="3" name="Content Placeholder 2"/>
          <p:cNvSpPr>
            <a:spLocks noGrp="1"/>
          </p:cNvSpPr>
          <p:nvPr>
            <p:ph idx="1"/>
          </p:nvPr>
        </p:nvSpPr>
        <p:spPr>
          <a:xfrm>
            <a:off x="0" y="2819400"/>
            <a:ext cx="9144000" cy="4038600"/>
          </a:xfrm>
        </p:spPr>
        <p:txBody>
          <a:bodyPr>
            <a:normAutofit lnSpcReduction="10000"/>
          </a:bodyPr>
          <a:lstStyle/>
          <a:p>
            <a:pPr marL="514350" indent="-514350">
              <a:buAutoNum type="arabicPeriod"/>
            </a:pPr>
            <a:r>
              <a:rPr lang="en-US" dirty="0" smtClean="0"/>
              <a:t>Jesus Christ is the Chief Shepherd and the Head of the church.</a:t>
            </a:r>
          </a:p>
          <a:p>
            <a:pPr marL="514350" indent="-514350">
              <a:buAutoNum type="arabicPeriod"/>
            </a:pPr>
            <a:r>
              <a:rPr lang="en-US" dirty="0" smtClean="0"/>
              <a:t>He is the final authority for the church and we have no option but to obey our head.</a:t>
            </a:r>
          </a:p>
          <a:p>
            <a:pPr marL="514350" indent="-514350">
              <a:buAutoNum type="arabicPeriod"/>
            </a:pPr>
            <a:r>
              <a:rPr lang="en-US" dirty="0" smtClean="0"/>
              <a:t>In His Word, He has revealed to His church exactly how He wants His church to operate.</a:t>
            </a:r>
          </a:p>
          <a:p>
            <a:pPr marL="514350" indent="-514350">
              <a:buAutoNum type="arabicPeriod"/>
            </a:pPr>
            <a:r>
              <a:rPr lang="en-US" dirty="0" smtClean="0"/>
              <a:t>The Bible is sufficient to be our guide for all matters of church operation.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0"/>
            <a:ext cx="9144000" cy="3048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52400"/>
            <a:ext cx="9144000" cy="3581400"/>
          </a:xfrm>
        </p:spPr>
        <p:txBody>
          <a:bodyPr>
            <a:normAutofit/>
          </a:bodyPr>
          <a:lstStyle/>
          <a:p>
            <a:pPr>
              <a:buNone/>
            </a:pPr>
            <a:r>
              <a:rPr lang="en-US" dirty="0" smtClean="0"/>
              <a:t>5. We do not need to turn to the state or the business world for ideas on how the church should be run.</a:t>
            </a:r>
          </a:p>
          <a:p>
            <a:pPr>
              <a:buNone/>
            </a:pPr>
            <a:r>
              <a:rPr lang="en-US" dirty="0" smtClean="0"/>
              <a:t>6. Boards, business meetings, committees, voting, constitutions and by-laws.</a:t>
            </a:r>
          </a:p>
          <a:p>
            <a:pPr>
              <a:buNone/>
            </a:pPr>
            <a:r>
              <a:rPr lang="en-US" dirty="0"/>
              <a:t>7</a:t>
            </a:r>
            <a:r>
              <a:rPr lang="en-US" dirty="0" smtClean="0"/>
              <a:t>. </a:t>
            </a:r>
            <a:r>
              <a:rPr lang="en-US" dirty="0" smtClean="0"/>
              <a:t>To </a:t>
            </a:r>
            <a:r>
              <a:rPr lang="en-US" dirty="0" smtClean="0"/>
              <a:t>receive the full blessing of God the church must follow His expressed will for His church.</a:t>
            </a:r>
            <a:endParaRPr lang="en-US" dirty="0"/>
          </a:p>
        </p:txBody>
      </p:sp>
      <p:pic>
        <p:nvPicPr>
          <p:cNvPr id="67586" name="Picture 2" descr="http://3.bp.blogspot.com/-dwOdLiImdfs/UVJwk8R8rDI/AAAAAAAABi8/4wDJeWHlzyE/s1600/March%2B27%2B-%2BIsaiah%2B55_8.png"/>
          <p:cNvPicPr>
            <a:picLocks noChangeAspect="1" noChangeArrowheads="1"/>
          </p:cNvPicPr>
          <p:nvPr/>
        </p:nvPicPr>
        <p:blipFill>
          <a:blip r:embed="rId2" cstate="print"/>
          <a:srcRect/>
          <a:stretch>
            <a:fillRect/>
          </a:stretch>
        </p:blipFill>
        <p:spPr bwMode="auto">
          <a:xfrm>
            <a:off x="0" y="3810000"/>
            <a:ext cx="91440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685800"/>
            <a:ext cx="7620000" cy="1754326"/>
          </a:xfrm>
          <a:prstGeom prst="rect">
            <a:avLst/>
          </a:prstGeom>
        </p:spPr>
        <p:txBody>
          <a:bodyPr wrap="square">
            <a:spAutoFit/>
          </a:bodyPr>
          <a:lstStyle/>
          <a:p>
            <a:r>
              <a:rPr lang="en-US" sz="3600" dirty="0" smtClean="0"/>
              <a:t>(I Peter 5:4) “And when the chief Shepherd shall appear, ye shall receive a crown of glory that </a:t>
            </a:r>
            <a:r>
              <a:rPr lang="en-US" sz="3600" dirty="0" err="1" smtClean="0"/>
              <a:t>fadeth</a:t>
            </a:r>
            <a:r>
              <a:rPr lang="en-US" sz="3600" dirty="0" smtClean="0"/>
              <a:t> not away.”</a:t>
            </a:r>
            <a:endParaRPr lang="en-US" sz="3600" dirty="0"/>
          </a:p>
        </p:txBody>
      </p:sp>
      <p:sp>
        <p:nvSpPr>
          <p:cNvPr id="5" name="Rectangle 4"/>
          <p:cNvSpPr/>
          <p:nvPr/>
        </p:nvSpPr>
        <p:spPr>
          <a:xfrm>
            <a:off x="533400" y="3048000"/>
            <a:ext cx="8001000" cy="3416320"/>
          </a:xfrm>
          <a:prstGeom prst="rect">
            <a:avLst/>
          </a:prstGeom>
        </p:spPr>
        <p:txBody>
          <a:bodyPr wrap="square">
            <a:spAutoFit/>
          </a:bodyPr>
          <a:lstStyle/>
          <a:p>
            <a:r>
              <a:rPr lang="en-US" sz="3600" dirty="0" smtClean="0"/>
              <a:t>(Ephesians 5:23-24) “For the husband is the head of the wife, even as Christ is the head of the church: and he is the </a:t>
            </a:r>
            <a:r>
              <a:rPr lang="en-US" sz="3600" dirty="0" err="1" smtClean="0"/>
              <a:t>saviour</a:t>
            </a:r>
            <a:r>
              <a:rPr lang="en-US" sz="3600" dirty="0" smtClean="0"/>
              <a:t> of the body. Therefore as the church is subject unto Christ, so let the wives be to their own husbands in every thing.”</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239000" cy="6858000"/>
          </a:xfrm>
        </p:spPr>
        <p:txBody>
          <a:bodyPr>
            <a:normAutofit/>
          </a:bodyPr>
          <a:lstStyle/>
          <a:p>
            <a:r>
              <a:rPr lang="en-US" sz="4800" dirty="0" smtClean="0">
                <a:solidFill>
                  <a:srgbClr val="FFFF00"/>
                </a:solidFill>
              </a:rPr>
              <a:t>Elders, Pastors (Shepherd) and Bishop (Overseer) all refer to the same office. The Following passages use these terms interchangeably for the same office.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(Titus 1:5) “For this cause left I thee in Crete, that thou </a:t>
            </a:r>
            <a:r>
              <a:rPr lang="en-US" i="1" dirty="0" err="1" smtClean="0"/>
              <a:t>shouldest</a:t>
            </a:r>
            <a:r>
              <a:rPr lang="en-US" i="1" dirty="0" smtClean="0"/>
              <a:t> set in order the things that are wanting, and ordain elders in every city, as I had appointed thee”</a:t>
            </a:r>
          </a:p>
          <a:p>
            <a:r>
              <a:rPr lang="en-US" i="1" dirty="0" smtClean="0"/>
              <a:t>(Titus 1:7) “For a bishop must be blameless, as the steward of God; not </a:t>
            </a:r>
            <a:r>
              <a:rPr lang="en-US" i="1" dirty="0" err="1" smtClean="0"/>
              <a:t>selfwilled</a:t>
            </a:r>
            <a:r>
              <a:rPr lang="en-US" i="1" dirty="0" smtClean="0"/>
              <a:t>, not soon angry, not given to wine, no striker, not given to filthy lucre.”</a:t>
            </a:r>
          </a:p>
          <a:p>
            <a:r>
              <a:rPr lang="en-US" i="1" dirty="0" smtClean="0"/>
              <a:t>(Acts 20:17) “And from Miletus he sent to Ephesus, and called the elders of the church.”</a:t>
            </a:r>
          </a:p>
          <a:p>
            <a:r>
              <a:rPr lang="en-US" i="1" dirty="0" smtClean="0"/>
              <a:t>(Acts 20:28) “Take heed therefore unto yourselves, and to all the flock, over the which the Holy Ghost hath made you overseers, to feed the church of God, which he hath purchased with his own blood.”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4267200"/>
          </a:xfrm>
        </p:spPr>
        <p:txBody>
          <a:bodyPr/>
          <a:lstStyle/>
          <a:p>
            <a:r>
              <a:rPr lang="en-US" i="1" dirty="0" smtClean="0"/>
              <a:t>(I Peter 5:1) “The elders which are among you I exhort, who am also an elder, and a witness of the sufferings of Christ, and also a partaker of the glory that shall be revealed.” </a:t>
            </a:r>
          </a:p>
          <a:p>
            <a:r>
              <a:rPr lang="en-US" i="1" dirty="0" smtClean="0"/>
              <a:t>(I Peter 5:2) “Feed the flock of God which is among you, taking the oversight thereof, not by constraint, but willingly; not for filthy lucre, but of a ready mind.” </a:t>
            </a:r>
          </a:p>
          <a:p>
            <a:endParaRPr lang="en-US" i="1" dirty="0"/>
          </a:p>
        </p:txBody>
      </p:sp>
      <p:pic>
        <p:nvPicPr>
          <p:cNvPr id="76802" name="Picture 2" descr="http://fbcclarklake.org/wp-content/uploads/2011/08/Fellowship-Baptist-Church-VBS-2011-51.jpg"/>
          <p:cNvPicPr>
            <a:picLocks noChangeAspect="1" noChangeArrowheads="1"/>
          </p:cNvPicPr>
          <p:nvPr/>
        </p:nvPicPr>
        <p:blipFill>
          <a:blip r:embed="rId2" cstate="print"/>
          <a:srcRect b="11700"/>
          <a:stretch>
            <a:fillRect/>
          </a:stretch>
        </p:blipFill>
        <p:spPr bwMode="auto">
          <a:xfrm>
            <a:off x="4191000" y="3962400"/>
            <a:ext cx="3962400" cy="264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646331"/>
          </a:xfrm>
          <a:prstGeom prst="rect">
            <a:avLst/>
          </a:prstGeom>
        </p:spPr>
        <p:txBody>
          <a:bodyPr wrap="square">
            <a:spAutoFit/>
          </a:bodyPr>
          <a:lstStyle/>
          <a:p>
            <a:pPr algn="ctr"/>
            <a:r>
              <a:rPr lang="en-US" sz="3600" b="1" dirty="0">
                <a:effectLst>
                  <a:reflection blurRad="6350" stA="55000" endA="300" endPos="45500" dir="5400000" sy="-100000" algn="bl" rotWithShape="0"/>
                </a:effectLst>
                <a:latin typeface="Times New Roman" pitchFamily="18" charset="0"/>
                <a:cs typeface="Times New Roman" pitchFamily="18" charset="0"/>
              </a:rPr>
              <a:t>The Government </a:t>
            </a:r>
            <a:r>
              <a:rPr lang="en-US" sz="3600" b="1" dirty="0" smtClean="0">
                <a:effectLst>
                  <a:reflection blurRad="6350" stA="55000" endA="300" endPos="45500" dir="5400000" sy="-100000" algn="bl" rotWithShape="0"/>
                </a:effectLst>
                <a:latin typeface="Times New Roman" pitchFamily="18" charset="0"/>
                <a:cs typeface="Times New Roman" pitchFamily="18" charset="0"/>
              </a:rPr>
              <a:t>(Polity) of </a:t>
            </a:r>
            <a:r>
              <a:rPr lang="en-US" sz="3600" b="1" dirty="0">
                <a:effectLst>
                  <a:reflection blurRad="6350" stA="55000" endA="300" endPos="45500" dir="5400000" sy="-100000" algn="bl" rotWithShape="0"/>
                </a:effectLst>
                <a:latin typeface="Times New Roman" pitchFamily="18" charset="0"/>
                <a:cs typeface="Times New Roman" pitchFamily="18" charset="0"/>
              </a:rPr>
              <a:t>the Church</a:t>
            </a:r>
          </a:p>
        </p:txBody>
      </p:sp>
      <p:pic>
        <p:nvPicPr>
          <p:cNvPr id="1026" name="Picture 2" descr="http://baltimorebiblechurch.org/wp-content/uploads/2013/04/image-608x227.jpeg"/>
          <p:cNvPicPr>
            <a:picLocks noChangeAspect="1" noChangeArrowheads="1"/>
          </p:cNvPicPr>
          <p:nvPr/>
        </p:nvPicPr>
        <p:blipFill>
          <a:blip r:embed="rId2" cstate="print"/>
          <a:srcRect/>
          <a:stretch>
            <a:fillRect/>
          </a:stretch>
        </p:blipFill>
        <p:spPr bwMode="auto">
          <a:xfrm>
            <a:off x="302116" y="2286000"/>
            <a:ext cx="8571992" cy="32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7010400"/>
          </a:xfrm>
        </p:spPr>
        <p:txBody>
          <a:bodyPr>
            <a:normAutofit fontScale="90000"/>
          </a:bodyPr>
          <a:lstStyle/>
          <a:p>
            <a:r>
              <a:rPr lang="en-US" dirty="0" smtClean="0">
                <a:solidFill>
                  <a:srgbClr val="FFFF00"/>
                </a:solidFill>
              </a:rPr>
              <a:t>Revelation chapter two and three is proof that God holds the pastor accountable for the church as a whole.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John’s letters to the churches were addressed to the pastors.</a:t>
            </a:r>
            <a:endParaRPr lang="en-US" dirty="0">
              <a:solidFill>
                <a:srgbClr val="FFFF00"/>
              </a:solidFill>
            </a:endParaRPr>
          </a:p>
        </p:txBody>
      </p:sp>
      <p:pic>
        <p:nvPicPr>
          <p:cNvPr id="80898" name="Picture 2" descr="http://propheticverses.com/images/img00/img0110/menorah.jpg"/>
          <p:cNvPicPr>
            <a:picLocks noChangeAspect="1" noChangeArrowheads="1"/>
          </p:cNvPicPr>
          <p:nvPr/>
        </p:nvPicPr>
        <p:blipFill>
          <a:blip r:embed="rId2" cstate="print"/>
          <a:srcRect/>
          <a:stretch>
            <a:fillRect/>
          </a:stretch>
        </p:blipFill>
        <p:spPr bwMode="auto">
          <a:xfrm>
            <a:off x="4800601" y="220220"/>
            <a:ext cx="4170662" cy="64853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solidFill>
                  <a:srgbClr val="FFFF00"/>
                </a:solidFill>
              </a:rPr>
              <a:t>The authority to oversee the </a:t>
            </a:r>
            <a:r>
              <a:rPr lang="en-US" dirty="0" smtClean="0">
                <a:solidFill>
                  <a:srgbClr val="FFFF00"/>
                </a:solidFill>
              </a:rPr>
              <a:t/>
            </a:r>
            <a:br>
              <a:rPr lang="en-US" dirty="0" smtClean="0">
                <a:solidFill>
                  <a:srgbClr val="FFFF00"/>
                </a:solidFill>
              </a:rPr>
            </a:br>
            <a:r>
              <a:rPr lang="en-US" dirty="0" smtClean="0">
                <a:solidFill>
                  <a:srgbClr val="FFFF00"/>
                </a:solidFill>
              </a:rPr>
              <a:t>church </a:t>
            </a:r>
            <a:r>
              <a:rPr lang="en-US" dirty="0" smtClean="0">
                <a:solidFill>
                  <a:srgbClr val="FFFF00"/>
                </a:solidFill>
              </a:rPr>
              <a:t>is given to Pastors by God, </a:t>
            </a:r>
            <a:r>
              <a:rPr lang="en-US" dirty="0" smtClean="0">
                <a:solidFill>
                  <a:srgbClr val="FFFF00"/>
                </a:solidFill>
              </a:rPr>
              <a:t/>
            </a:r>
            <a:br>
              <a:rPr lang="en-US" dirty="0" smtClean="0">
                <a:solidFill>
                  <a:srgbClr val="FFFF00"/>
                </a:solidFill>
              </a:rPr>
            </a:br>
            <a:r>
              <a:rPr lang="en-US" dirty="0" smtClean="0">
                <a:solidFill>
                  <a:srgbClr val="FFFF00"/>
                </a:solidFill>
              </a:rPr>
              <a:t>specifically </a:t>
            </a:r>
            <a:r>
              <a:rPr lang="en-US" dirty="0" smtClean="0">
                <a:solidFill>
                  <a:srgbClr val="FFFF00"/>
                </a:solidFill>
              </a:rPr>
              <a:t>the Holy Spirit</a:t>
            </a:r>
            <a:endParaRPr lang="en-US" dirty="0">
              <a:solidFill>
                <a:srgbClr val="FFFF00"/>
              </a:solidFill>
            </a:endParaRPr>
          </a:p>
        </p:txBody>
      </p:sp>
      <p:sp>
        <p:nvSpPr>
          <p:cNvPr id="3" name="Content Placeholder 2"/>
          <p:cNvSpPr>
            <a:spLocks noGrp="1"/>
          </p:cNvSpPr>
          <p:nvPr>
            <p:ph idx="1"/>
          </p:nvPr>
        </p:nvSpPr>
        <p:spPr>
          <a:xfrm>
            <a:off x="0" y="2438400"/>
            <a:ext cx="4648200" cy="4419600"/>
          </a:xfrm>
        </p:spPr>
        <p:txBody>
          <a:bodyPr>
            <a:normAutofit lnSpcReduction="10000"/>
          </a:bodyPr>
          <a:lstStyle/>
          <a:p>
            <a:pPr algn="ctr">
              <a:buNone/>
            </a:pPr>
            <a:r>
              <a:rPr lang="en-US" i="1" dirty="0" smtClean="0"/>
              <a:t>    “Take heed therefore unto yourselves, and to all the flock, over the which the </a:t>
            </a:r>
            <a:r>
              <a:rPr lang="en-US" i="1" u="sng" dirty="0" smtClean="0"/>
              <a:t>Holy Ghost </a:t>
            </a:r>
            <a:r>
              <a:rPr lang="en-US" i="1" dirty="0" smtClean="0"/>
              <a:t>hath made you </a:t>
            </a:r>
            <a:r>
              <a:rPr lang="en-US" i="1" u="sng" dirty="0" smtClean="0"/>
              <a:t>overseers</a:t>
            </a:r>
            <a:r>
              <a:rPr lang="en-US" i="1" dirty="0" smtClean="0"/>
              <a:t>, to feed the church of God, which he hath purchased with his own blood.” (Acts 20:28) </a:t>
            </a:r>
            <a:endParaRPr lang="en-US" i="1" dirty="0"/>
          </a:p>
        </p:txBody>
      </p:sp>
      <p:pic>
        <p:nvPicPr>
          <p:cNvPr id="1026" name="Picture 2" descr="http://2.bp.blogspot.com/-bb6qL21myAk/UYEwBXU_eNI/AAAAAAAAB_A/cYd0tMKNswY/s1600/pour_out_Holy_Spirit_portioned.jpg"/>
          <p:cNvPicPr>
            <a:picLocks noChangeAspect="1" noChangeArrowheads="1"/>
          </p:cNvPicPr>
          <p:nvPr/>
        </p:nvPicPr>
        <p:blipFill>
          <a:blip r:embed="rId2" cstate="print"/>
          <a:srcRect r="-719" b="10433"/>
          <a:stretch>
            <a:fillRect/>
          </a:stretch>
        </p:blipFill>
        <p:spPr bwMode="auto">
          <a:xfrm>
            <a:off x="5628409" y="2209800"/>
            <a:ext cx="3515591" cy="4419600"/>
          </a:xfrm>
          <a:prstGeom prst="rect">
            <a:avLst/>
          </a:prstGeom>
          <a:ln>
            <a:noFill/>
          </a:ln>
          <a:effectLst>
            <a:softEdge rad="112500"/>
          </a:effectLst>
        </p:spPr>
      </p:pic>
      <p:pic>
        <p:nvPicPr>
          <p:cNvPr id="1028" name="Picture 4" descr="http://homiletix.com/wp-content/uploads/2012/04/2012-04-30-Preaching-is-Pastoral1.jpg"/>
          <p:cNvPicPr>
            <a:picLocks noChangeAspect="1" noChangeArrowheads="1"/>
          </p:cNvPicPr>
          <p:nvPr/>
        </p:nvPicPr>
        <p:blipFill>
          <a:blip r:embed="rId3" cstate="print">
            <a:duotone>
              <a:prstClr val="black"/>
              <a:schemeClr val="accent1">
                <a:tint val="45000"/>
                <a:satMod val="400000"/>
              </a:schemeClr>
            </a:duotone>
          </a:blip>
          <a:srcRect l="5926" r="6667" b="20000"/>
          <a:stretch>
            <a:fillRect/>
          </a:stretch>
        </p:blipFill>
        <p:spPr bwMode="auto">
          <a:xfrm>
            <a:off x="6324600" y="5029200"/>
            <a:ext cx="2305538"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Pastors are over the church                   by the Lord’s appointment</a:t>
            </a:r>
            <a:endParaRPr lang="en-US" dirty="0">
              <a:solidFill>
                <a:srgbClr val="FFFF00"/>
              </a:solidFill>
            </a:endParaRPr>
          </a:p>
        </p:txBody>
      </p:sp>
      <p:sp>
        <p:nvSpPr>
          <p:cNvPr id="3" name="Content Placeholder 2"/>
          <p:cNvSpPr>
            <a:spLocks noGrp="1"/>
          </p:cNvSpPr>
          <p:nvPr>
            <p:ph idx="1"/>
          </p:nvPr>
        </p:nvSpPr>
        <p:spPr>
          <a:xfrm>
            <a:off x="4724400" y="1905000"/>
            <a:ext cx="3962400" cy="4800600"/>
          </a:xfrm>
        </p:spPr>
        <p:txBody>
          <a:bodyPr>
            <a:normAutofit fontScale="92500" lnSpcReduction="20000"/>
          </a:bodyPr>
          <a:lstStyle/>
          <a:p>
            <a:pPr algn="ctr">
              <a:buNone/>
            </a:pPr>
            <a:r>
              <a:rPr lang="en-US" i="1" dirty="0" smtClean="0"/>
              <a:t>    “And we beseech you, brethren, to know them which </a:t>
            </a:r>
            <a:r>
              <a:rPr lang="en-US" i="1" dirty="0" err="1" smtClean="0"/>
              <a:t>labour</a:t>
            </a:r>
            <a:r>
              <a:rPr lang="en-US" i="1" dirty="0" smtClean="0"/>
              <a:t> among you, and are </a:t>
            </a:r>
            <a:r>
              <a:rPr lang="en-US" i="1" u="sng" dirty="0" smtClean="0"/>
              <a:t>over you in the Lord</a:t>
            </a:r>
            <a:r>
              <a:rPr lang="en-US" i="1" dirty="0" smtClean="0"/>
              <a:t>, and admonish you; And to esteem them very highly in love for their work's sake. And be at peace among yourselves.” </a:t>
            </a:r>
          </a:p>
          <a:p>
            <a:pPr algn="ctr">
              <a:buNone/>
            </a:pPr>
            <a:r>
              <a:rPr lang="en-US" i="1" dirty="0" smtClean="0"/>
              <a:t>(I Thess. 5:12-13) </a:t>
            </a:r>
            <a:endParaRPr lang="en-US" i="1" dirty="0"/>
          </a:p>
        </p:txBody>
      </p:sp>
      <p:pic>
        <p:nvPicPr>
          <p:cNvPr id="2050" name="Picture 2" descr="http://fbcclarklake.org/wp-content/uploads/2011/08/Pastor-White.jpg"/>
          <p:cNvPicPr>
            <a:picLocks noChangeAspect="1" noChangeArrowheads="1"/>
          </p:cNvPicPr>
          <p:nvPr/>
        </p:nvPicPr>
        <p:blipFill>
          <a:blip r:embed="rId2" cstate="print"/>
          <a:srcRect/>
          <a:stretch>
            <a:fillRect/>
          </a:stretch>
        </p:blipFill>
        <p:spPr bwMode="auto">
          <a:xfrm rot="21248337">
            <a:off x="381000" y="2667000"/>
            <a:ext cx="4114800" cy="27757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2362200"/>
          </a:xfrm>
        </p:spPr>
        <p:txBody>
          <a:bodyPr>
            <a:normAutofit/>
          </a:bodyPr>
          <a:lstStyle/>
          <a:p>
            <a:r>
              <a:rPr lang="en-US" dirty="0" smtClean="0">
                <a:solidFill>
                  <a:srgbClr val="FFFF00"/>
                </a:solidFill>
              </a:rPr>
              <a:t>The Apostle Paul likens the operation of the church to the operation of the family.</a:t>
            </a:r>
            <a:endParaRPr lang="en-US" dirty="0">
              <a:solidFill>
                <a:srgbClr val="FFFF00"/>
              </a:solidFill>
            </a:endParaRPr>
          </a:p>
        </p:txBody>
      </p:sp>
      <p:sp>
        <p:nvSpPr>
          <p:cNvPr id="3" name="Content Placeholder 2"/>
          <p:cNvSpPr>
            <a:spLocks noGrp="1"/>
          </p:cNvSpPr>
          <p:nvPr>
            <p:ph idx="1"/>
          </p:nvPr>
        </p:nvSpPr>
        <p:spPr>
          <a:xfrm>
            <a:off x="0" y="2590800"/>
            <a:ext cx="8991600" cy="1828800"/>
          </a:xfrm>
        </p:spPr>
        <p:txBody>
          <a:bodyPr/>
          <a:lstStyle/>
          <a:p>
            <a:pPr algn="ctr">
              <a:buNone/>
            </a:pPr>
            <a:r>
              <a:rPr lang="en-US" i="1" dirty="0" smtClean="0"/>
              <a:t>   (I Timothy 3:5) </a:t>
            </a:r>
          </a:p>
          <a:p>
            <a:pPr algn="ctr">
              <a:buNone/>
            </a:pPr>
            <a:r>
              <a:rPr lang="en-US" i="1" dirty="0" smtClean="0"/>
              <a:t>  “For if a man know not how to rule his own house, how shall he take care of the church of God?”</a:t>
            </a:r>
            <a:endParaRPr lang="en-US" i="1" dirty="0"/>
          </a:p>
        </p:txBody>
      </p:sp>
      <p:pic>
        <p:nvPicPr>
          <p:cNvPr id="83970" name="Picture 2" descr="http://www.linworthbaptist.org/monkimage.php%3FmediaDirectory%3Dmediafiles%26mediaId%3D1590115%26fileName%3Dthechurchthefamilyofgod002-0-0-691-0.jpg"/>
          <p:cNvPicPr>
            <a:picLocks noChangeAspect="1" noChangeArrowheads="1"/>
          </p:cNvPicPr>
          <p:nvPr/>
        </p:nvPicPr>
        <p:blipFill>
          <a:blip r:embed="rId2" cstate="print"/>
          <a:srcRect r="-724" b="16452"/>
          <a:stretch>
            <a:fillRect/>
          </a:stretch>
        </p:blipFill>
        <p:spPr bwMode="auto">
          <a:xfrm>
            <a:off x="2133600" y="4580759"/>
            <a:ext cx="4876800" cy="22772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3970"/>
                                        </p:tgtEl>
                                        <p:attrNameLst>
                                          <p:attrName>style.visibility</p:attrName>
                                        </p:attrNameLst>
                                      </p:cBhvr>
                                      <p:to>
                                        <p:strVal val="visible"/>
                                      </p:to>
                                    </p:set>
                                    <p:anim to="" calcmode="lin" valueType="num">
                                      <p:cBhvr>
                                        <p:cTn id="17" dur="1" fill="hold"/>
                                        <p:tgtEl>
                                          <p:spTgt spid="839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52400"/>
            <a:ext cx="1905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Pastor</a:t>
            </a:r>
          </a:p>
          <a:p>
            <a:pPr algn="ctr"/>
            <a:r>
              <a:rPr lang="en-US" sz="3600" dirty="0" smtClean="0"/>
              <a:t>“Father”</a:t>
            </a:r>
            <a:endParaRPr lang="en-US" sz="3600" dirty="0"/>
          </a:p>
        </p:txBody>
      </p:sp>
      <p:sp>
        <p:nvSpPr>
          <p:cNvPr id="3" name="Down Arrow 2"/>
          <p:cNvSpPr/>
          <p:nvPr/>
        </p:nvSpPr>
        <p:spPr>
          <a:xfrm>
            <a:off x="4267200" y="1600200"/>
            <a:ext cx="484632" cy="978408"/>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2895600"/>
            <a:ext cx="213360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Deacon</a:t>
            </a:r>
          </a:p>
          <a:p>
            <a:pPr algn="ctr"/>
            <a:r>
              <a:rPr lang="en-US" sz="3600" dirty="0" smtClean="0"/>
              <a:t>“Mother”</a:t>
            </a:r>
            <a:endParaRPr lang="en-US" sz="3600" dirty="0"/>
          </a:p>
        </p:txBody>
      </p:sp>
      <p:sp>
        <p:nvSpPr>
          <p:cNvPr id="5" name="Rectangle 4"/>
          <p:cNvSpPr/>
          <p:nvPr/>
        </p:nvSpPr>
        <p:spPr>
          <a:xfrm>
            <a:off x="3429000" y="2895600"/>
            <a:ext cx="21336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Deacon</a:t>
            </a:r>
          </a:p>
          <a:p>
            <a:pPr algn="ctr"/>
            <a:r>
              <a:rPr lang="en-US" sz="3600" dirty="0" smtClean="0"/>
              <a:t>“Mother”</a:t>
            </a:r>
            <a:endParaRPr lang="en-US" sz="3600" dirty="0"/>
          </a:p>
        </p:txBody>
      </p:sp>
      <p:sp>
        <p:nvSpPr>
          <p:cNvPr id="6" name="Rectangle 5"/>
          <p:cNvSpPr/>
          <p:nvPr/>
        </p:nvSpPr>
        <p:spPr>
          <a:xfrm>
            <a:off x="6248400" y="2895600"/>
            <a:ext cx="2286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Deacon</a:t>
            </a:r>
          </a:p>
          <a:p>
            <a:pPr algn="ctr"/>
            <a:r>
              <a:rPr lang="en-US" sz="3600" dirty="0" smtClean="0"/>
              <a:t>“Mother”</a:t>
            </a:r>
            <a:endParaRPr lang="en-US" sz="3600" dirty="0"/>
          </a:p>
        </p:txBody>
      </p:sp>
      <p:sp>
        <p:nvSpPr>
          <p:cNvPr id="7" name="Down Arrow 6"/>
          <p:cNvSpPr/>
          <p:nvPr/>
        </p:nvSpPr>
        <p:spPr>
          <a:xfrm>
            <a:off x="1371600" y="4343400"/>
            <a:ext cx="484632" cy="978408"/>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91000" y="4419600"/>
            <a:ext cx="484632" cy="978408"/>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162800" y="4419600"/>
            <a:ext cx="484632" cy="978408"/>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5867400"/>
            <a:ext cx="7924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Members – “Children”</a:t>
            </a:r>
            <a:endParaRPr lang="en-US" sz="3600" dirty="0"/>
          </a:p>
        </p:txBody>
      </p:sp>
      <p:sp>
        <p:nvSpPr>
          <p:cNvPr id="11" name="Rectangle 10"/>
          <p:cNvSpPr/>
          <p:nvPr/>
        </p:nvSpPr>
        <p:spPr>
          <a:xfrm>
            <a:off x="5791200" y="381000"/>
            <a:ext cx="3352800" cy="1938992"/>
          </a:xfrm>
          <a:prstGeom prst="rect">
            <a:avLst/>
          </a:prstGeom>
        </p:spPr>
        <p:txBody>
          <a:bodyPr wrap="square">
            <a:spAutoFit/>
          </a:bodyPr>
          <a:lstStyle/>
          <a:p>
            <a:pPr algn="ctr"/>
            <a:r>
              <a:rPr lang="en-US" sz="2400" dirty="0" smtClean="0"/>
              <a:t>Deacon </a:t>
            </a:r>
          </a:p>
          <a:p>
            <a:pPr algn="ctr"/>
            <a:r>
              <a:rPr lang="en-US" sz="2400" i="1" dirty="0" smtClean="0"/>
              <a:t>(</a:t>
            </a:r>
            <a:r>
              <a:rPr lang="en-US" sz="2400" i="1" dirty="0" err="1" smtClean="0"/>
              <a:t>diakonos</a:t>
            </a:r>
            <a:r>
              <a:rPr lang="en-US" sz="2400" i="1" dirty="0" smtClean="0"/>
              <a:t>) </a:t>
            </a:r>
            <a:r>
              <a:rPr lang="en-US" sz="2400" dirty="0" smtClean="0"/>
              <a:t>literally means </a:t>
            </a:r>
          </a:p>
          <a:p>
            <a:pPr algn="ctr"/>
            <a:r>
              <a:rPr lang="en-US" sz="2400" dirty="0" smtClean="0"/>
              <a:t>"to run errands, and attendant, a waiter, servant"</a:t>
            </a:r>
            <a:endParaRPr lang="en-US" sz="2400" dirty="0"/>
          </a:p>
        </p:txBody>
      </p:sp>
      <p:sp>
        <p:nvSpPr>
          <p:cNvPr id="12" name="Rectangle 11"/>
          <p:cNvSpPr/>
          <p:nvPr/>
        </p:nvSpPr>
        <p:spPr>
          <a:xfrm>
            <a:off x="0" y="381000"/>
            <a:ext cx="3581400" cy="1569660"/>
          </a:xfrm>
          <a:prstGeom prst="rect">
            <a:avLst/>
          </a:prstGeom>
        </p:spPr>
        <p:txBody>
          <a:bodyPr wrap="square">
            <a:spAutoFit/>
          </a:bodyPr>
          <a:lstStyle/>
          <a:p>
            <a:pPr algn="ctr"/>
            <a:r>
              <a:rPr lang="en-US" sz="2400" dirty="0" smtClean="0"/>
              <a:t>Pastor</a:t>
            </a:r>
          </a:p>
          <a:p>
            <a:pPr algn="ctr"/>
            <a:r>
              <a:rPr lang="en-US" sz="2400" i="1" dirty="0" smtClean="0"/>
              <a:t>“shepherd, bishop, elder,</a:t>
            </a:r>
          </a:p>
          <a:p>
            <a:pPr algn="ctr"/>
            <a:r>
              <a:rPr lang="en-US" sz="2400" i="1" dirty="0" smtClean="0"/>
              <a:t>overseer, oversight, ruler,</a:t>
            </a:r>
          </a:p>
          <a:p>
            <a:pPr algn="ctr"/>
            <a:r>
              <a:rPr lang="en-US" sz="2400" i="1" dirty="0" smtClean="0"/>
              <a:t>over you in the Lord”</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257800" cy="6430962"/>
          </a:xfrm>
        </p:spPr>
        <p:txBody>
          <a:bodyPr>
            <a:noAutofit/>
          </a:bodyPr>
          <a:lstStyle/>
          <a:p>
            <a:r>
              <a:rPr lang="en-US" sz="3600" dirty="0" smtClean="0"/>
              <a:t>The pastor is to the church what the husband is to his wife and children. The husband is the final authority in all matters of the home but he loves his wife and children, listens to their advise and then makes the best decision he feels the Lord would have him to make for his family. </a:t>
            </a:r>
            <a:endParaRPr lang="en-US" sz="3600" dirty="0"/>
          </a:p>
        </p:txBody>
      </p:sp>
      <p:pic>
        <p:nvPicPr>
          <p:cNvPr id="84994" name="Picture 2" descr="http://holycowplumbing.com/wp-content/uploads/2013/10/denver-drain-sewer-plumbing.jpg"/>
          <p:cNvPicPr>
            <a:picLocks noChangeAspect="1" noChangeArrowheads="1"/>
          </p:cNvPicPr>
          <p:nvPr/>
        </p:nvPicPr>
        <p:blipFill>
          <a:blip r:embed="rId2" cstate="print"/>
          <a:srcRect/>
          <a:stretch>
            <a:fillRect/>
          </a:stretch>
        </p:blipFill>
        <p:spPr bwMode="auto">
          <a:xfrm>
            <a:off x="5562599" y="762000"/>
            <a:ext cx="3543299" cy="2362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rPr>
              <a:t>The elder position is a ruling position but the main ministry of the pastor is the ministry of the Word</a:t>
            </a:r>
            <a:endParaRPr lang="en-US" dirty="0">
              <a:solidFill>
                <a:srgbClr val="FFFF00"/>
              </a:solidFill>
            </a:endParaRPr>
          </a:p>
        </p:txBody>
      </p:sp>
      <p:sp>
        <p:nvSpPr>
          <p:cNvPr id="3" name="Content Placeholder 2"/>
          <p:cNvSpPr>
            <a:spLocks noGrp="1"/>
          </p:cNvSpPr>
          <p:nvPr>
            <p:ph idx="1"/>
          </p:nvPr>
        </p:nvSpPr>
        <p:spPr>
          <a:xfrm>
            <a:off x="0" y="2209800"/>
            <a:ext cx="9067800" cy="1752600"/>
          </a:xfrm>
        </p:spPr>
        <p:txBody>
          <a:bodyPr>
            <a:normAutofit/>
          </a:bodyPr>
          <a:lstStyle/>
          <a:p>
            <a:pPr algn="ctr">
              <a:buNone/>
            </a:pPr>
            <a:r>
              <a:rPr lang="en-US" i="1" dirty="0" smtClean="0"/>
              <a:t>    “Let the elders that rule well be counted worthy of double </a:t>
            </a:r>
            <a:r>
              <a:rPr lang="en-US" i="1" dirty="0" err="1" smtClean="0"/>
              <a:t>honour</a:t>
            </a:r>
            <a:r>
              <a:rPr lang="en-US" i="1" dirty="0" smtClean="0"/>
              <a:t>, especially they who </a:t>
            </a:r>
            <a:r>
              <a:rPr lang="en-US" i="1" dirty="0" err="1" smtClean="0"/>
              <a:t>labour</a:t>
            </a:r>
            <a:r>
              <a:rPr lang="en-US" i="1" dirty="0" smtClean="0"/>
              <a:t> in the word and doctrine.” (I Timothy 5:17) </a:t>
            </a:r>
            <a:endParaRPr lang="en-US" i="1" dirty="0"/>
          </a:p>
        </p:txBody>
      </p:sp>
      <p:pic>
        <p:nvPicPr>
          <p:cNvPr id="1026" name="Picture 2" descr="http://calvarybucyrus.org/Pastor_office.jpg"/>
          <p:cNvPicPr>
            <a:picLocks noChangeAspect="1" noChangeArrowheads="1"/>
          </p:cNvPicPr>
          <p:nvPr/>
        </p:nvPicPr>
        <p:blipFill>
          <a:blip r:embed="rId2" cstate="print"/>
          <a:srcRect/>
          <a:stretch>
            <a:fillRect/>
          </a:stretch>
        </p:blipFill>
        <p:spPr bwMode="auto">
          <a:xfrm>
            <a:off x="2590800" y="4056383"/>
            <a:ext cx="3733800" cy="2801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505200"/>
          </a:xfrm>
        </p:spPr>
        <p:txBody>
          <a:bodyPr>
            <a:normAutofit fontScale="90000"/>
          </a:bodyPr>
          <a:lstStyle/>
          <a:p>
            <a:r>
              <a:rPr lang="en-US" dirty="0" smtClean="0">
                <a:solidFill>
                  <a:srgbClr val="FFFF00"/>
                </a:solidFill>
              </a:rPr>
              <a:t>The author of Hebrews acknowledged that pastors have the ruling position over the church. This is clearly not the deacons or the members for he explains that the rulers are the one who have spoken the Word of God unto them.</a:t>
            </a:r>
            <a:endParaRPr lang="en-US" dirty="0">
              <a:solidFill>
                <a:srgbClr val="FFFF00"/>
              </a:solidFill>
            </a:endParaRPr>
          </a:p>
        </p:txBody>
      </p:sp>
      <p:pic>
        <p:nvPicPr>
          <p:cNvPr id="91138" name="Picture 2" descr="http://www.faithmountainbaptist.org/wp-content/uploads/2012/03/church-and-blue-ridge-081.jpg"/>
          <p:cNvPicPr>
            <a:picLocks noChangeAspect="1" noChangeArrowheads="1"/>
          </p:cNvPicPr>
          <p:nvPr/>
        </p:nvPicPr>
        <p:blipFill>
          <a:blip r:embed="rId2" cstate="print"/>
          <a:srcRect/>
          <a:stretch>
            <a:fillRect/>
          </a:stretch>
        </p:blipFill>
        <p:spPr bwMode="auto">
          <a:xfrm>
            <a:off x="990600" y="3809999"/>
            <a:ext cx="6858000" cy="30480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6705600"/>
          </a:xfrm>
        </p:spPr>
        <p:txBody>
          <a:bodyPr>
            <a:normAutofit fontScale="90000"/>
          </a:bodyPr>
          <a:lstStyle/>
          <a:p>
            <a:r>
              <a:rPr lang="en-US" i="1" dirty="0" smtClean="0"/>
              <a:t>“Remember them which have the rule over you, who have spoken unto you the word of God: whose faith follow, considering the end of their conversation…Obey them that have the rule over you, and submit yourselves: for they watch for your souls, as they that must give account, that they may do it with joy, and not with grief: for that is unprofitable for you.” (Hebrews 13:7, 17) </a:t>
            </a:r>
            <a:endParaRPr lang="en-US"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895600"/>
          </a:xfrm>
        </p:spPr>
        <p:txBody>
          <a:bodyPr>
            <a:normAutofit fontScale="90000"/>
          </a:bodyPr>
          <a:lstStyle/>
          <a:p>
            <a:r>
              <a:rPr lang="en-US" dirty="0" smtClean="0">
                <a:solidFill>
                  <a:srgbClr val="FFFF00"/>
                </a:solidFill>
              </a:rPr>
              <a:t>Peter charged the pastors to feed the flock and take the oversight of the church with a willing spirit and a ready mind. To rule in a spirit of servitude and humility as they take the oversight of the church.</a:t>
            </a:r>
            <a:endParaRPr lang="en-US" dirty="0">
              <a:solidFill>
                <a:srgbClr val="FFFF00"/>
              </a:solidFill>
            </a:endParaRPr>
          </a:p>
        </p:txBody>
      </p:sp>
      <p:pic>
        <p:nvPicPr>
          <p:cNvPr id="89090" name="Picture 2" descr="http://upload.wikimedia.org/wikipedia/commons/3/39/Rosa_Bonheur_-_The_Highland_Shepherd.jpg"/>
          <p:cNvPicPr>
            <a:picLocks noChangeAspect="1" noChangeArrowheads="1"/>
          </p:cNvPicPr>
          <p:nvPr/>
        </p:nvPicPr>
        <p:blipFill>
          <a:blip r:embed="rId2" cstate="print"/>
          <a:srcRect/>
          <a:stretch>
            <a:fillRect/>
          </a:stretch>
        </p:blipFill>
        <p:spPr bwMode="auto">
          <a:xfrm>
            <a:off x="2438400" y="3352800"/>
            <a:ext cx="4556759" cy="3505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a:t>Within the confines of organized Christianity today </a:t>
            </a:r>
            <a:r>
              <a:rPr lang="en-US" dirty="0" smtClean="0"/>
              <a:t>four </a:t>
            </a:r>
            <a:r>
              <a:rPr lang="en-US" dirty="0"/>
              <a:t>separate church systems of government exist. </a:t>
            </a:r>
          </a:p>
        </p:txBody>
      </p:sp>
      <p:pic>
        <p:nvPicPr>
          <p:cNvPr id="64514" name="Picture 2" descr="http://www.cathnewsusa.com/wp-content/uploads/2013/11/vatican-priests-roman-catholic.jpg"/>
          <p:cNvPicPr>
            <a:picLocks noChangeAspect="1" noChangeArrowheads="1"/>
          </p:cNvPicPr>
          <p:nvPr/>
        </p:nvPicPr>
        <p:blipFill>
          <a:blip r:embed="rId2" cstate="print"/>
          <a:srcRect t="2174" r="21981"/>
          <a:stretch>
            <a:fillRect/>
          </a:stretch>
        </p:blipFill>
        <p:spPr bwMode="auto">
          <a:xfrm rot="21142864">
            <a:off x="295711" y="2506711"/>
            <a:ext cx="2762822" cy="2345793"/>
          </a:xfrm>
          <a:prstGeom prst="rect">
            <a:avLst/>
          </a:prstGeom>
          <a:noFill/>
        </p:spPr>
      </p:pic>
      <p:pic>
        <p:nvPicPr>
          <p:cNvPr id="64516" name="Picture 4" descr="http://i.telegraph.co.uk/multimedia/archive/02147/catholics_2147825b.jpg"/>
          <p:cNvPicPr>
            <a:picLocks noChangeAspect="1" noChangeArrowheads="1"/>
          </p:cNvPicPr>
          <p:nvPr/>
        </p:nvPicPr>
        <p:blipFill>
          <a:blip r:embed="rId3" cstate="print"/>
          <a:srcRect/>
          <a:stretch>
            <a:fillRect/>
          </a:stretch>
        </p:blipFill>
        <p:spPr bwMode="auto">
          <a:xfrm rot="718955">
            <a:off x="5562945" y="2537965"/>
            <a:ext cx="3390900" cy="2187677"/>
          </a:xfrm>
          <a:prstGeom prst="rect">
            <a:avLst/>
          </a:prstGeom>
          <a:noFill/>
        </p:spPr>
      </p:pic>
      <p:pic>
        <p:nvPicPr>
          <p:cNvPr id="64518" name="Picture 6" descr="http://s.b5z.net/i/u/10083847/i/Updated_Deacons1.jpg"/>
          <p:cNvPicPr>
            <a:picLocks noChangeAspect="1" noChangeArrowheads="1"/>
          </p:cNvPicPr>
          <p:nvPr/>
        </p:nvPicPr>
        <p:blipFill>
          <a:blip r:embed="rId4" cstate="print"/>
          <a:srcRect l="4796" t="7905" r="5995" b="13043"/>
          <a:stretch>
            <a:fillRect/>
          </a:stretch>
        </p:blipFill>
        <p:spPr bwMode="auto">
          <a:xfrm rot="21348197">
            <a:off x="5322056" y="4697731"/>
            <a:ext cx="3505200" cy="1884516"/>
          </a:xfrm>
          <a:prstGeom prst="rect">
            <a:avLst/>
          </a:prstGeom>
          <a:noFill/>
        </p:spPr>
      </p:pic>
      <p:pic>
        <p:nvPicPr>
          <p:cNvPr id="64520" name="Picture 8" descr="http://baylyblog.com/files/old/a/6a00d83451d09d69e20134873cddd5970c-320wi.jpg"/>
          <p:cNvPicPr>
            <a:picLocks noChangeAspect="1" noChangeArrowheads="1"/>
          </p:cNvPicPr>
          <p:nvPr/>
        </p:nvPicPr>
        <p:blipFill>
          <a:blip r:embed="rId5" cstate="print"/>
          <a:srcRect/>
          <a:stretch>
            <a:fillRect/>
          </a:stretch>
        </p:blipFill>
        <p:spPr bwMode="auto">
          <a:xfrm rot="324771">
            <a:off x="2915034" y="2196319"/>
            <a:ext cx="3048000" cy="2171701"/>
          </a:xfrm>
          <a:prstGeom prst="rect">
            <a:avLst/>
          </a:prstGeom>
          <a:noFill/>
        </p:spPr>
      </p:pic>
      <p:pic>
        <p:nvPicPr>
          <p:cNvPr id="64522" name="Picture 10" descr="http://www.pulsetoday.co.uk/Pictures/web/j/l/q/voting_BMA_SRM_meeting.jpg"/>
          <p:cNvPicPr>
            <a:picLocks noChangeAspect="1" noChangeArrowheads="1"/>
          </p:cNvPicPr>
          <p:nvPr/>
        </p:nvPicPr>
        <p:blipFill>
          <a:blip r:embed="rId6" cstate="print"/>
          <a:srcRect/>
          <a:stretch>
            <a:fillRect/>
          </a:stretch>
        </p:blipFill>
        <p:spPr bwMode="auto">
          <a:xfrm rot="354192">
            <a:off x="440483" y="3941661"/>
            <a:ext cx="2769414" cy="2781300"/>
          </a:xfrm>
          <a:prstGeom prst="rect">
            <a:avLst/>
          </a:prstGeom>
          <a:noFill/>
        </p:spPr>
      </p:pic>
      <p:pic>
        <p:nvPicPr>
          <p:cNvPr id="64524" name="Picture 12" descr="http://media4.s-nbcnews.com/j/msnbc/Components/Photos/070622/070622_pastor_vmed_245a.grid-6x2.jpg"/>
          <p:cNvPicPr>
            <a:picLocks noChangeAspect="1" noChangeArrowheads="1"/>
          </p:cNvPicPr>
          <p:nvPr/>
        </p:nvPicPr>
        <p:blipFill>
          <a:blip r:embed="rId7" cstate="print"/>
          <a:srcRect/>
          <a:stretch>
            <a:fillRect/>
          </a:stretch>
        </p:blipFill>
        <p:spPr bwMode="auto">
          <a:xfrm>
            <a:off x="3048000" y="4343400"/>
            <a:ext cx="2556353" cy="2362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581400"/>
          </a:xfrm>
        </p:spPr>
        <p:txBody>
          <a:bodyPr>
            <a:normAutofit/>
          </a:bodyPr>
          <a:lstStyle/>
          <a:p>
            <a:r>
              <a:rPr lang="en-US" sz="3600" i="1" dirty="0" smtClean="0"/>
              <a:t>(I Peter 5:2-3) </a:t>
            </a:r>
            <a:br>
              <a:rPr lang="en-US" sz="3600" i="1" dirty="0" smtClean="0"/>
            </a:br>
            <a:r>
              <a:rPr lang="en-US" sz="3600" i="1" dirty="0" smtClean="0"/>
              <a:t>“Feed the flock of God which is among you, taking the oversight thereof, not by constraint, but willingly; not for filthy lucre, but of a ready mind; Neither as being lords over God's heritage, but being ensamples to the flock.”</a:t>
            </a:r>
            <a:endParaRPr lang="en-US" sz="3600" i="1" dirty="0"/>
          </a:p>
        </p:txBody>
      </p:sp>
      <p:pic>
        <p:nvPicPr>
          <p:cNvPr id="88066" name="Picture 2" descr="http://4.bp.blogspot.com/-06WhoE7cyVM/Tvxv_cCQtQI/AAAAAAAAAic/hi6widhk2sY/s1600/shepherd%2Bwith%2Bsheep.jpg"/>
          <p:cNvPicPr>
            <a:picLocks noChangeAspect="1" noChangeArrowheads="1"/>
          </p:cNvPicPr>
          <p:nvPr/>
        </p:nvPicPr>
        <p:blipFill>
          <a:blip r:embed="rId2" cstate="print"/>
          <a:srcRect/>
          <a:stretch>
            <a:fillRect/>
          </a:stretch>
        </p:blipFill>
        <p:spPr bwMode="auto">
          <a:xfrm>
            <a:off x="4648200" y="3581400"/>
            <a:ext cx="4102100" cy="3076575"/>
          </a:xfrm>
          <a:prstGeom prst="rect">
            <a:avLst/>
          </a:prstGeom>
          <a:noFill/>
        </p:spPr>
      </p:pic>
      <p:pic>
        <p:nvPicPr>
          <p:cNvPr id="88068" name="Picture 4" descr="http://malyonleadership.org/wp-content/uploads/2012/03/shepard.jpg"/>
          <p:cNvPicPr>
            <a:picLocks noChangeAspect="1" noChangeArrowheads="1"/>
          </p:cNvPicPr>
          <p:nvPr/>
        </p:nvPicPr>
        <p:blipFill>
          <a:blip r:embed="rId3" cstate="print"/>
          <a:srcRect/>
          <a:stretch>
            <a:fillRect/>
          </a:stretch>
        </p:blipFill>
        <p:spPr bwMode="auto">
          <a:xfrm>
            <a:off x="76200" y="3886200"/>
            <a:ext cx="4267200" cy="268732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solidFill>
                  <a:srgbClr val="FFFF00"/>
                </a:solidFill>
              </a:rPr>
              <a:t>Pastors are a gift from God to the church for the perfecting of the members so that they can do </a:t>
            </a:r>
            <a:br>
              <a:rPr lang="en-US" dirty="0" smtClean="0">
                <a:solidFill>
                  <a:srgbClr val="FFFF00"/>
                </a:solidFill>
              </a:rPr>
            </a:br>
            <a:r>
              <a:rPr lang="en-US" dirty="0" smtClean="0">
                <a:solidFill>
                  <a:srgbClr val="FFFF00"/>
                </a:solidFill>
              </a:rPr>
              <a:t>the work of the ministry.</a:t>
            </a:r>
            <a:endParaRPr lang="en-US" dirty="0">
              <a:solidFill>
                <a:srgbClr val="FFFF00"/>
              </a:solidFill>
            </a:endParaRPr>
          </a:p>
        </p:txBody>
      </p:sp>
      <p:sp>
        <p:nvSpPr>
          <p:cNvPr id="3" name="Content Placeholder 2"/>
          <p:cNvSpPr>
            <a:spLocks noGrp="1"/>
          </p:cNvSpPr>
          <p:nvPr>
            <p:ph idx="1"/>
          </p:nvPr>
        </p:nvSpPr>
        <p:spPr>
          <a:xfrm>
            <a:off x="0" y="2895600"/>
            <a:ext cx="9067800" cy="3962400"/>
          </a:xfrm>
        </p:spPr>
        <p:txBody>
          <a:bodyPr>
            <a:normAutofit lnSpcReduction="10000"/>
          </a:bodyPr>
          <a:lstStyle/>
          <a:p>
            <a:pPr>
              <a:buNone/>
            </a:pPr>
            <a:r>
              <a:rPr lang="en-US" i="1" dirty="0" smtClean="0"/>
              <a:t>   “And I will give you pastors according to mine heart, which shall feed you with knowledge and understanding.” (Jer. 3:15) </a:t>
            </a:r>
          </a:p>
          <a:p>
            <a:pPr>
              <a:buNone/>
            </a:pPr>
            <a:r>
              <a:rPr lang="en-US" i="1" dirty="0" smtClean="0"/>
              <a:t>    “And he gave some, apostles; and some, prophets; and some, evangelists; and some, pastors and teachers; For the perfecting of the saints, for the work of the ministry, for the edifying of the body of Christ.” (Eph. 4:11-12)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data:image/jpeg;base64,/9j/4AAQSkZJRgABAQAAAQABAAD/2wCEAAkGBxQQEhUQEBIPFBASEBAUDxAVFA8QEBUQFBQWFhUUFBYYHSggGBolGxQVITEhJikrLi4uFx81ODMsNygwLisBCgoKDg0OGxAQGzAkICYsLCwsLC8sLSwsLCwtLC00LS00LCwtLCwsLCwsLCwsLywsKywsLCwsLCwsLCwsLCwsLP/AABEIAM0A9gMBEQACEQEDEQH/xAAcAAEAAQUBAQAAAAAAAAAAAAAABAIDBQYHAQj/xAA/EAABAwICBQoEBAUDBQAAAAABAAIDBBESIQUGMVFhByJBUnGBkaGxwRMyQpIjYsLRM3KisuEUY4IVc6PS8P/EABoBAQACAwEAAAAAAAAAAAAAAAADBAECBQb/xAAzEQEAAgEBBQUIAgEFAQAAAAAAAQIDEQQFEiExMkFRYbEicYGRocHR8CPhExQkQlLxM//aAAwDAQACEQMRAD8A7igICAgICAgICAgICAgICAgICAgICAgICAgICAgICAgICAgICAgICAgIMDpzXCjonfDnnaJbA/BaHSSZ5i4aDhy32Wlsla9VnBsebN2I9I9WqaQ5V2jKmpXu/NK9sY7cLcV/EKGdpjuh1MW4sk9u0R7uf4YB/KVXF2IGmaL/AMMROLbcSXYvAhR/6iy/XcmzxGkzPz/p0LU3W+PSDS0t+HUMF3xXuCOuw9I4bR4E2MeWL+9xNv3dfZZ161nv+0/vNsylc4QY/T2l46OB9RL8rBk0WxOecmsbxJWtrRWNZTbPgtnyRjr3uOVev9e+QyNn+GCebExkLo2jdzmku7T5KnOa8zrq9TTdWyxXhmuvnrP2lPpOU6sZ87aaQcWPY7xa63kto2i3ehvuTBPZmY+U/vzZeDlejbY1VO6MXtiZIJL9jS1p9VJXPr3KG0bn/wAUa/5I+PL01dGoKxk8bJonB0cjGvjcOlrhcHgp4nWNXHvSaWms9YX1lqICAgICAgICAgICAgICAgICAg8ebAnbYHJB8eaWrHzzPnlJMksjnud+ZxvluAUVejoZomt9PDlHwZbROkCbRyuaXfQbgk8HcVXy49OdXb3dvCbfxZZ590+Pkyyru0n6J0iad4kYS17XYmvG0cDw25cU5xOsNb0pkpNLxrEumaC1tdUi7ZfxAOfHZviARsXQxZIvHm8Xt+w32W/jWek/b3s23T7mi7xGQBcnNlhvJ2KVRiJnlDmGv2tf/UJGsjuKeK+EbcchyMnZbIdp35Us2TinSOj1e7NhnBTiv2p+keH5arZQunoE2zOQAuTuG9CZ0jWWs1Uzp5C5oJaMmCxyb/nardYildJeYz5cm15ZtWJ06R5R/bu3JPrLBDQRU1TPHHMx8oDHnDzHSOc3nHL6t62pkrEaaodo2LaLTxRSZ5R05ulAqZzXqAgICAgICAgICAgICAgICAgwGt2nZKWHFTRCecvDRHf5W2JL3AG5Ata28haXmYjkn2bHjvfTJbSHHtO666RlJbJNLDfL4bGOph3O+Y/cq9rZO928ODY/+Gkz59fl/TWhQxnNzQSdpOeah47dzqf6TBbtV1lZk0LGdmJp4E+62jNaEN914Lc66x7pT4WuAAcS4j6ukjio5015Ohii9a8Np183pfusewg+iaE5I7nkc7mkOaS1w2OaS1w7CFmOSK88ccNo1hLq9MzzNwSSuczdzRf+awGLvW9r2tGkyq4tkw4rcdK6T+/JDa5RrkW7lqprGx/Mc93Stq1m3RHm2nHh7UrDqxjxYglp+bpAH5icu5bcE1Vo2vHmiazE8Pf4Mto+iY9ocHDD0ADO3sorWnXmv48dOGJr0ZSKNrPlA7dp8Vpqm4XQuT/WHmOp5S44LGI7SGHIt7AbW7eCubNk1jhl5nfmyRS0Zqx15T7/AB+P2bpHXxu2PHfzfVW3ASAb7EHqAgICAgICAgICAg8c4DMkAbzkgiS6SY3YS48Bfz2IIc2lnH5WgcTziggzTvf8znHhew8AgiuiRlquv5wUpPS6SNt+/EfJpHeocvZdDdvPPGvdrLmzZFU0emi6sSLGjeLoOm6wtZgaSC/aRtwjo7/ZSYqazrKjvLaZpj4KzpM+n9tehrDGbi9x0hWprFo5vPY9otitrVm6XTUbhz3Fjum4Jaf2Ve2G0dHcw70w2j250n6Lk2lmAcxwedzQ6/osRit38kmTeOKI9ieKfLVjZtNSHJrQ3ibkqWMNe9zsm9M3StdEASuJxOJJ4qXSIjSHP/y3tbitzlk6TSGEgua1wB2Elp7AR8vco+BcrtMzGmuk+P8A70+GjZqTTsMhY2OF0LwHfE5wexwysb2Bv+/BQ56xMaw6W6s9q3tS06xPPn4pM2kgMm5nj+yrxR2b7RWrctQtGyhzqmYFoLMETTlcEgudbdzQB3q3gx8POXmt7bdGWIx1589Z/fi3VrVacNcYLbCR2ZIJEdVINjj32PqglQ17zkWg9lwfdBPjffaLHpF72QVoCAgICAgIMZpSscxwaNhbe4te9+Pcgx+MPObrn817+aD0xoPC1BQ4II8zrIy1vWgxywujnOFhscdw0tcMw4E5LS0RMc02C98d4tTq4/pKoZC+zJRM3rBj2279h7ioP8fhLrxt8x266KYNItd05rSaTC1j2zHfpKNpYY3gjZhFvNSY5isKm3Utly6x00hGbo47TYDecgtv8nggjYJ01tOkJEGjASA1rnuOwWI8rYj4DtWOO09G87Nhxxrb68vp2p+XxZQ6o1BFzEGttsya7wFz4lbxEq98uOZ0iOXly/v5ygSaGmacIEhI+nKTyOZ7lr17vskmNI1i06eccUflEfE4ZOY2+4Xjd9rk6eTMRxd0W906T8pW3BvSHN7Wn2usxxd3NpauL/lrX3x+F2nnEfyXcSLA5gDxWtom3Xklw5a4p/j1tPyZPQtZPFIJWfDLhsxsD2jiL5g8QVrxVr0Txgz5+3OkeEN/0br9I2wnha7e6Nxae5rr+qzGfxhrbc//AFt84/fRs9BrxSSWDnPiJ6JGG33NuB3lbxmrKpk3VtFeka+6fzpLZKCrjnGKGSOQb2Oa/wBFJFonoo5MV8c6XiY98Mkyltm824fUtka4ZLZNFh5nvQSKIZE8UEhAQEBAQEBBidPMya7iR42PsgxCCtkhGwns2jwQXm1PWHeMvJBG0vpWKmhfPIThYBzQOeS4hoAB4kLW9uGNZTYMNs2SMdesueaV16mluIGMib1j+JJ2580eBVW2ee56DBubHXneeL6R+fRqtVK+Z2KVznne4l1uzd3KKbzPV0sez0pyrEQjS0LXbQEi8wzfZa26wgz6Dac724lSRnmFLJumlufRO0PqtPL/AAfiub1rYY+0Pd+m6k9q3cozbFs/KMk28o6fP8Ny0VydAEOneXHc248XnnHust4xx3qd9stPZ5fWfnPP5aNw0dq/HCLRxtb2CxPadpW6pNpmdWR/0A2W/ZZa6sRpfVVkou0WdtBGRB4FazGqTHlmk6w1+SnbGfhV0YdGTZs2G9twePfs25211mvVPOOuXnj5T4fhfm5O6eUB0RLQ4Xa6N12EHpAN2rM1iUdc+XHy1n98pYup5MpWZwvhfua9pjd9zbjyWk4tekrmLePD2qxP0Yis1fqaf+LTSgD62D4rP6bnxAUNsNnVw7z2a3Xl72OuHbOjI777iotJjq6UWpkiJpOsJMVMLYnmw3fUVrxeCTg06th1HqCK6FsQwjE/Efqc0RuJBO7JS4e3ChvTT/SX18vWHXyV0Hi3iCfTCzQguoCAgICAgIIOmGXjvuIPt7oMAg9QCgwWuceKjm4NDvtc0+yjy9iV3d86bTT3/ZydUXrFTXlNG8XnvbDq1q6+uJwPYxjSA5ziS4utezWjbkekjb0rbHimyttu8q7PEREa2l0LRWoVPBZz2maQfVJzgDva35R4K3XHFejzm0bZlz9u3Lw7vl+WwCkA2AcFuqTKoU4RhV8FIhiZBEtmj34axozE6I1doxkrSHAG4WEkTp0alJQVGjnY6b8SEkl9M42ab7TG76HeR9I+GY7PyXIy0yxw5evdb8+Pq2fQOl4qxp+ESJG/xYXDDLGdzm+4uDvW1bRKHLgvi5z0npMdJZptOALm1uOxb6IJv4NM5Sqan/0crxFH8UYcMuEB4N/pO1R5KxNVrYc165q6T15S5IzYqMvZV6Nt5NIsVaD1IZXeOFv6lLs/bczfNtNm08Zj7z9nWleeSCgyLBYAbgEFSAgICAgICCzWMxMcPym3b0INZQEBBjNYosdNM3fBLbtwla3jWsrGy24c9J849XHVz3sRBv3Jo/mSt/3GnxaB7K1g6PPb5/8ArX3feW+xVDm7CezaFYcdLj0h1294WNGdZSopWO2EdhyTRnVcLFlqYEDCg9DVjRmJemmDhmBbimjOrVNNaOZG81FLYTQtu454SXXEbdosMQNzstcWzy0tTvjqs4do0jgv2Z6/f6fXSe5noQZ2iQPuDfIi1iDYjLsUio1/X3QlRUUhip4xI8vjJaHsacIcCfnIGxaXiZidFjZb1rlrNp0jVzGp1cq4f4lLUDiI3Pb9zLjzVG1LR3PYY9rwXj2bx89PXRtPJXD+NO4ixZExpvkRicTs/wCCl2aOcuXvy38VI8ZmflH9ukl1tquPNr1CA4kkZC1kE5AQEBAQEBAQEGD1gjwlrmgZ4sWW0i1vVBi2zb8vRBcugsVceJjm72uHiLLEtqzpMS4i3Z3LnPcS9RhufJq/nzDhGf7grWDo89viP5a+77y6CFYcd6g9BQX4atzdhQTItJA/MO9BMika7YUFT5Wt4lBEqagkEnZuQYzVl/xH1BdYgmMWOYsA/LzQbBGwNFmgADYALBBUg9QUOaDtAQY98fON87HLsQT6Jtm96CQgICAgICAgICDHabZdgO5w8wR+yDAliC2Y7ZjJB4ZT0jvCDjmkoDHLIwgjDI8DsubHwsufaNJmHtMF4vjraO+IRlqlbVydSWqJG74m+TirODpLg75j2qz5OlNVlxHqAgICC9S/MEGSwoMdpeazSEFrU5thKd7mehQbGgICDxBFlGZQTacc0ILiAgICAgICAgII2km3jd2X8Df2Qa6gpIQUOag51ygx4Zo3ADnxkHta79nBVc8e1q9DuidcVo8J9f8Axqtx2Ku67N6l1jIqtvxHNaHsc0EkAF2RAvvOasYJ6uLviszFLe/7OsNVpwXqAgIPUF6l+YIMi4oMNpXNBY0RVmFxyu11sQ2HLYR4lBnmaVjO3EO0X9LoI9LrPRyktZVU5cCQWmRrXXBsRZ1iteOuumqaNnyzXjis6eOk6MpHIHC7SCN4II8lshmNOqpBGl2lBOYLADgEFSAgICAgICAgIKZW3BG8EeIQasgIKXINE5SosoX7jI3xDT+kqttEdJdzc1ud6+6fVo9lWd1S4bOD2H+oKTHPtQqbdXXZ7e52TRzSGNwnLCMujYr0PJSmNn6w7wjC81wOxBUgIL1J8wQT5CgxVY26CIxm7xQSSzCxx3NJ8kZhw+E3Lz1pZD4vJXPzdqXsd3V4dnq2TUeO9bCBkMbi62Vw1jnZ+Cxh7cM7zn/a3mfD7w7K07ifErovGKmi5HEhBkUBAQEBAQEBAQEBBrFU2z3Dc53hdBbug8KDT+UaK8DHdWdt+wsePWygzx7LrbntpmmPGPvDniqPSLc3yngL+C2p2oQbTGuG8eU+js+iDeJh/I30V+HjZTSxZYWzFuQeiUjbn5FBdZKD27kEqk+ZBIqZgMtp3IMdIC7M+HQgqjjQeaTdhgkdujf6FYlmOrhuj/kB3gHxzXOyTraXt9krw4KR5R6Nz5N4r1gPVikd/a39S32ePbU98W02bTxmP36Orq+8muwDnBBOQEBAQEBAQEBAQEGvaWbaU8bHy/wgh3QEGt6+R3o3nquiP/kaPdRZuw6G6502mvx9JcxVJ6pRKMj2H0WY6tMka1mPJ2DVl+KmiP8Att9F0IeJllgssPbIKSxBbdFdBeo2G+ROxBMMaC2WIKmsQYzW+XBRVDt0L/RYlmHGaRtmgbgFzLdXvaRpWIb/AMlsV5Zn9WJjfudf9CsbNHOXF35b+Okec/SP7dIVx5tfpBzu5BMQEBAQEBAQEBAQEGE083nNO9pHgf8AKDGXQLoMRrUy9JPwheftGL2WmTsytbDOm0U98OSqg9g8cssOqakvvRxH8gXQh4i0aTo2ELLUQEBBJohmexBIcEFFkFQag1rlHfh0fN+YBv3Gy1t0S4I4slY849XKYhkubL3UdHSeS2K0cz98jG/a0n9St7NHKZed35b26V8pn9+Tebqy4SVRDaexBKQEBAQEBAQEBAQEGL0+zmNdudbxH+EGDugXQRtIx443t60bx4tIWLc4SY7cN4nwmHF2nIdi5z209XpQdM5Pn3pGcC4eBXQp0eL2iNMlo859W0hbIRAQe2QSaPaexBJKCkBBVZBpvKrJaiw9aaEf1BR5J9mVrYq8WekecOaxhc57Z1Xk4iw0mLrzSHwDW/pV7Z49l5TfFtdo08Ij8tpup3KTqIc3tJQSEBAQEBAQEBAQEBBD0uy8LuAB8CCg1e6D26DxyDi08eBzmdV7m/aSPZc6Y0l7eluKsW8YiVCw2dE5N33piN0sn9yvY59mHkNsjTPf3y3AKRVeoCD0IJVH0oJKAgINA5W5fwoGdaf+1pPsoc3Zl0N2RrtNfj6S0JioPXy6/qVHgooRva533PcfQhdDDGlIeP3lbi2q/wAvlDNtNzYZk7ApVBlYGYWgeKC4gICAgICAgICAgILdRHia5vWa4eIsg06eJ0ZwvBB8jxB6UFIcgOKMuRacjwVMzf8AekP3OLvdULx7UvX7LbiwUnyj6IS0WW+cmr/w5G7pT5i6u4uzDym8Y02i373Q3cFSqStGBB6EEqj6UElAQeIOa8rMl5KZn/cd5YfdV8/ZdbdEf7j4T9mmgqk9Q7ToKItp4IwLuEMQtxwC66WONKw8TtVuLNe3nPq2OkpgwZ5uO0+wW6ukICAgICAgICAgICAgILVRTtkGF7QR/wDZg9CDXNI6EfHzo7vZu+sf+yDFB6DmOtzMNXL+bA4d7G+4KpZe1L1O77a7PX4+ssQCo16JbpyayZzD87T/AEhW8XZea3nGmefg35pUznKwUYVIPQglUfSgkoPFgUuKNocq5T5b1cTerA/+pw/ZV9onk7W5a/yWny/fRrUbC4ho2uIaBxJsFU6vQ2tFY1l9E6PohE0Da6wBPAdA4LqQ8HM6zqlowICAgICAgICAgICAgICAgxuk9DMm5w5knWHT/MOn1QcV5RtHvgqwJABihaWuBuHWc4EjyVTNHtPR7qvE4Zjwn8NXBULptr5OpLTSt3tYfUeytYey8/vWP5onyj1l0ZrlM5S4CsisFGFQQS6PpQSCgpcVhlaeVhlyDX+XFXv/ACwxDvu4/sq2eej0G5q6Ra3u/fq2Dk61NdO5lZUAtgY5r4GZh0rmm7XndGCP+XZtxhxa+1LbeW8IpE4qdek+Xl7/AE9/TrquPNiAgICAgICAgICAgICAgICAg1nXXU6PSTWlz3RzRhwikHObZ1rte3pFwNljxUd8cWW9l2u2zzOkaxPWHFdYtXKigfhqWWaTZkzbuhf/ACu6DwNjwVW1Jr1ehwbTjzRrSfh3peokuGqcOtF6H/Kmw97m72j2qz5S6bG5TOPK80rLC40rLCsIJdF0oJBQUOKwytOBcbNFydgRnVgWcnIkrXVdVK2SJ2FwgDSLuAAwvcTzmZbLC/TlcGKcXFbWV/Ft84sM48caTPf+97fWi2QyA2DospnOeoCAgICAgICAgICAgICAgICAgILVVTMlYY5WNfG4WcxwDmkbiCkxqzW01nWJ0lqFHya0kM7qiN1Q27XBkWMFjCbXIuMR2bCTtPdHXHFZ1hazbZky0it9OXf3rlbouSDM85nXA2fzDo9Fvoq6o7HrIvtcjC60oJlHsKC+4oLZBJsMydgQZSjpRGN7jtPsOCCSgICAgICAgICAgICAgICAgICAgICAgICDEV+g2v50VmO3fQe7o7kGDlidGcLwWnyPYelBXG5BkKPYUFw3JsMydgQZSkpQwb3HafYcEEhAQEBAQEBAQEBAQEBAQEBAQEBAQEBAQEBAQW54GyDC8Ajj7bkGCrNDuZzo7ub1frH7oKaG5yAzvayDN0tMGDe47T7DggkICAgICAgICAgICAgICAgICAgICAgICAgICAgICCkMANwBc7TbNBUgICAgICAgICAgIC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64" name="Picture 4" descr="http://virtualmarketingofficer.com/wp-content/uploads/2012/11/Gift-Box.jpg"/>
          <p:cNvPicPr>
            <a:picLocks noChangeAspect="1" noChangeArrowheads="1"/>
          </p:cNvPicPr>
          <p:nvPr/>
        </p:nvPicPr>
        <p:blipFill>
          <a:blip r:embed="rId2" cstate="print"/>
          <a:srcRect/>
          <a:stretch>
            <a:fillRect/>
          </a:stretch>
        </p:blipFill>
        <p:spPr bwMode="auto">
          <a:xfrm>
            <a:off x="0" y="-381001"/>
            <a:ext cx="9144000" cy="7239001"/>
          </a:xfrm>
          <a:prstGeom prst="rect">
            <a:avLst/>
          </a:prstGeom>
          <a:noFill/>
        </p:spPr>
      </p:pic>
      <p:sp>
        <p:nvSpPr>
          <p:cNvPr id="4" name="Rectangle 3"/>
          <p:cNvSpPr/>
          <p:nvPr/>
        </p:nvSpPr>
        <p:spPr>
          <a:xfrm rot="486979">
            <a:off x="5868489" y="2260456"/>
            <a:ext cx="1293182" cy="584775"/>
          </a:xfrm>
          <a:prstGeom prst="rect">
            <a:avLst/>
          </a:prstGeom>
        </p:spPr>
        <p:txBody>
          <a:bodyPr wrap="square">
            <a:spAutoFit/>
          </a:bodyPr>
          <a:lstStyle/>
          <a:p>
            <a:pPr algn="ctr"/>
            <a:r>
              <a:rPr lang="en-US" sz="3200" b="1" dirty="0" smtClean="0">
                <a:solidFill>
                  <a:schemeClr val="bg1"/>
                </a:solidFill>
              </a:rPr>
              <a:t>Pastor</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normAutofit/>
          </a:bodyPr>
          <a:lstStyle/>
          <a:p>
            <a:r>
              <a:rPr lang="en-US" sz="4800" dirty="0" smtClean="0">
                <a:solidFill>
                  <a:srgbClr val="FFFF00"/>
                </a:solidFill>
              </a:rPr>
              <a:t>The apostles (where were the first pastors of the church) were the ones who made the final decision as to where the money of the church was spent.</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dirty="0" smtClean="0">
                <a:solidFill>
                  <a:srgbClr val="FFFF00"/>
                </a:solidFill>
              </a:rPr>
              <a:t>These verses prove that a pastors authority in not just over spiritual matters but over the financial matters of the church also.</a:t>
            </a:r>
            <a:endParaRPr lang="en-US" dirty="0">
              <a:solidFill>
                <a:srgbClr val="FFFF00"/>
              </a:solidFill>
            </a:endParaRPr>
          </a:p>
        </p:txBody>
      </p:sp>
      <p:sp>
        <p:nvSpPr>
          <p:cNvPr id="3" name="Content Placeholder 2"/>
          <p:cNvSpPr>
            <a:spLocks noGrp="1"/>
          </p:cNvSpPr>
          <p:nvPr>
            <p:ph idx="1"/>
          </p:nvPr>
        </p:nvSpPr>
        <p:spPr>
          <a:xfrm>
            <a:off x="0" y="3352800"/>
            <a:ext cx="9144000" cy="3505200"/>
          </a:xfrm>
        </p:spPr>
        <p:txBody>
          <a:bodyPr>
            <a:normAutofit/>
          </a:bodyPr>
          <a:lstStyle/>
          <a:p>
            <a:pPr>
              <a:buNone/>
            </a:pPr>
            <a:r>
              <a:rPr lang="en-US" i="1" dirty="0" smtClean="0"/>
              <a:t>    “And laid them down at the apostles' feet: and distribution was made unto every man according as he had need.” (Acts 4:35) </a:t>
            </a:r>
          </a:p>
          <a:p>
            <a:pPr>
              <a:buNone/>
            </a:pPr>
            <a:r>
              <a:rPr lang="en-US" i="1" dirty="0" smtClean="0"/>
              <a:t>    “And kept back part of the price, his wife also being privy to it, and brought a certain part, and laid it at the apostles' feet.” (Acts 5:2)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858000"/>
          </a:xfrm>
        </p:spPr>
        <p:txBody>
          <a:bodyPr>
            <a:normAutofit/>
          </a:bodyPr>
          <a:lstStyle/>
          <a:p>
            <a:r>
              <a:rPr lang="en-US" dirty="0" smtClean="0"/>
              <a:t>God never ruled His people through boards, committees or majority vote.</a:t>
            </a:r>
            <a:br>
              <a:rPr lang="en-US" dirty="0" smtClean="0"/>
            </a:br>
            <a:r>
              <a:rPr lang="en-US" dirty="0" smtClean="0"/>
              <a:t>God always led by one man. Abraham, Moses, Samuel, David, Kings, Judges, Prophets and the High Priest. Nowhere in the Scripture were the children of God’s ever ruled by majority vote or boards. Men of God (leaders) always sought the counsel from others but the final decision rested in their hands.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839200" cy="2862322"/>
          </a:xfrm>
          <a:prstGeom prst="rect">
            <a:avLst/>
          </a:prstGeom>
        </p:spPr>
        <p:txBody>
          <a:bodyPr wrap="square">
            <a:spAutoFit/>
          </a:bodyPr>
          <a:lstStyle/>
          <a:p>
            <a:pPr algn="ctr"/>
            <a:r>
              <a:rPr lang="en-US" sz="3600" i="1" dirty="0" smtClean="0"/>
              <a:t>“Obey them that have the rule over you, and submit yourselves: for they watch for your souls, </a:t>
            </a:r>
            <a:r>
              <a:rPr lang="en-US" sz="3600" i="1" u="sng" dirty="0" smtClean="0"/>
              <a:t>as they that must give account</a:t>
            </a:r>
            <a:r>
              <a:rPr lang="en-US" sz="3600" i="1" dirty="0" smtClean="0"/>
              <a:t>, that they may do it with joy, and not with grief: for that is unprofitable for you.” (Heb. 13:17)</a:t>
            </a:r>
            <a:endParaRPr lang="en-US" sz="3600" i="1" dirty="0"/>
          </a:p>
        </p:txBody>
      </p:sp>
      <p:pic>
        <p:nvPicPr>
          <p:cNvPr id="94212" name="Picture 4" descr="http://www.christianliferantoul.com/main/wp-content/uploads/2013/03/Judgement-Seat-of-Christ-Sermon-Title-570x428.jpg"/>
          <p:cNvPicPr>
            <a:picLocks noChangeAspect="1" noChangeArrowheads="1"/>
          </p:cNvPicPr>
          <p:nvPr/>
        </p:nvPicPr>
        <p:blipFill>
          <a:blip r:embed="rId2" cstate="print"/>
          <a:srcRect/>
          <a:stretch>
            <a:fillRect/>
          </a:stretch>
        </p:blipFill>
        <p:spPr bwMode="auto">
          <a:xfrm>
            <a:off x="2514600" y="3424989"/>
            <a:ext cx="4572000" cy="343301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ddclaywriter.files.wordpress.com/2013/03/judgment-seat-of-christ.jpg"/>
          <p:cNvPicPr>
            <a:picLocks noChangeAspect="1" noChangeArrowheads="1"/>
          </p:cNvPicPr>
          <p:nvPr/>
        </p:nvPicPr>
        <p:blipFill>
          <a:blip r:embed="rId2" cstate="print"/>
          <a:srcRect/>
          <a:stretch>
            <a:fillRect/>
          </a:stretch>
        </p:blipFill>
        <p:spPr bwMode="auto">
          <a:xfrm>
            <a:off x="2133600" y="3205689"/>
            <a:ext cx="4857750" cy="3652311"/>
          </a:xfrm>
          <a:prstGeom prst="rect">
            <a:avLst/>
          </a:prstGeom>
          <a:noFill/>
        </p:spPr>
      </p:pic>
      <p:sp>
        <p:nvSpPr>
          <p:cNvPr id="3" name="Rectangle 2"/>
          <p:cNvSpPr/>
          <p:nvPr/>
        </p:nvSpPr>
        <p:spPr>
          <a:xfrm>
            <a:off x="0" y="0"/>
            <a:ext cx="9144000" cy="3046988"/>
          </a:xfrm>
          <a:prstGeom prst="rect">
            <a:avLst/>
          </a:prstGeom>
        </p:spPr>
        <p:txBody>
          <a:bodyPr wrap="square">
            <a:spAutoFit/>
          </a:bodyPr>
          <a:lstStyle/>
          <a:p>
            <a:pPr algn="ctr"/>
            <a:r>
              <a:rPr lang="en-US" sz="3200" i="1" dirty="0" smtClean="0"/>
              <a:t>“Feed the flock of God which is among you, taking the oversight thereof, not by constraint, but willingly; not for filthy lucre, but of a ready mind; Neither as being lords over God's heritage, but being ensamples to the flock.  And when the chief Shepherd shall appear, ye shall receive a crown of glory.” (I Peter 5:2-4)</a:t>
            </a:r>
            <a:endParaRPr lang="en-US" sz="32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solidFill>
                  <a:srgbClr val="FFFF00"/>
                </a:solidFill>
              </a:rPr>
              <a:t>The hierarchical form of government</a:t>
            </a:r>
            <a:endParaRPr lang="en-US" dirty="0">
              <a:solidFill>
                <a:srgbClr val="FFFF00"/>
              </a:solidFill>
            </a:endParaRPr>
          </a:p>
        </p:txBody>
      </p:sp>
      <p:sp>
        <p:nvSpPr>
          <p:cNvPr id="3" name="Content Placeholder 2"/>
          <p:cNvSpPr>
            <a:spLocks noGrp="1"/>
          </p:cNvSpPr>
          <p:nvPr>
            <p:ph idx="1"/>
          </p:nvPr>
        </p:nvSpPr>
        <p:spPr>
          <a:xfrm>
            <a:off x="0" y="1066800"/>
            <a:ext cx="9144000" cy="5715000"/>
          </a:xfrm>
        </p:spPr>
        <p:txBody>
          <a:bodyPr>
            <a:normAutofit fontScale="92500" lnSpcReduction="20000"/>
          </a:bodyPr>
          <a:lstStyle/>
          <a:p>
            <a:pPr lvl="0">
              <a:buNone/>
            </a:pPr>
            <a:r>
              <a:rPr lang="en-US" dirty="0"/>
              <a:t> </a:t>
            </a:r>
            <a:r>
              <a:rPr lang="en-US" dirty="0" smtClean="0"/>
              <a:t>   This </a:t>
            </a:r>
            <a:r>
              <a:rPr lang="en-US" dirty="0"/>
              <a:t>is also known as the Episcopal system, taken from the Greek word </a:t>
            </a:r>
            <a:r>
              <a:rPr lang="en-US" i="1" dirty="0" err="1"/>
              <a:t>episkopos</a:t>
            </a:r>
            <a:r>
              <a:rPr lang="en-US" dirty="0"/>
              <a:t>, translated in the New Testament by the two English </a:t>
            </a:r>
            <a:r>
              <a:rPr lang="en-US" dirty="0" smtClean="0"/>
              <a:t>words –</a:t>
            </a:r>
            <a:endParaRPr lang="en-US" i="1" dirty="0"/>
          </a:p>
          <a:p>
            <a:pPr lvl="0">
              <a:buFont typeface="Wingdings"/>
              <a:buChar char="Ø"/>
            </a:pPr>
            <a:r>
              <a:rPr lang="en-US" dirty="0" smtClean="0"/>
              <a:t>"overseer" </a:t>
            </a:r>
            <a:r>
              <a:rPr lang="en-US" i="1" dirty="0" smtClean="0"/>
              <a:t>(Acts 20:28) </a:t>
            </a:r>
          </a:p>
          <a:p>
            <a:pPr lvl="0">
              <a:buFont typeface="Wingdings"/>
              <a:buChar char="Ø"/>
            </a:pPr>
            <a:r>
              <a:rPr lang="en-US" dirty="0" smtClean="0"/>
              <a:t>"</a:t>
            </a:r>
            <a:r>
              <a:rPr lang="en-US" dirty="0"/>
              <a:t>bishop" </a:t>
            </a:r>
            <a:r>
              <a:rPr lang="en-US" i="1" dirty="0"/>
              <a:t>(Phil 1:2; 1 Tim. 3:2; Titus 1:7; 1 Pet. 2:25</a:t>
            </a:r>
            <a:r>
              <a:rPr lang="en-US" i="1" dirty="0" smtClean="0"/>
              <a:t>)</a:t>
            </a:r>
          </a:p>
          <a:p>
            <a:pPr lvl="0">
              <a:buFont typeface="Wingdings"/>
              <a:buChar char="Ø"/>
            </a:pPr>
            <a:r>
              <a:rPr lang="en-US" i="1" dirty="0" smtClean="0"/>
              <a:t> </a:t>
            </a:r>
            <a:r>
              <a:rPr lang="en-US" dirty="0"/>
              <a:t>Roman </a:t>
            </a:r>
            <a:r>
              <a:rPr lang="en-US" dirty="0" smtClean="0"/>
              <a:t>Catholic</a:t>
            </a:r>
          </a:p>
          <a:p>
            <a:pPr lvl="0">
              <a:buFont typeface="Wingdings"/>
              <a:buChar char="Ø"/>
            </a:pPr>
            <a:r>
              <a:rPr lang="en-US" dirty="0"/>
              <a:t> </a:t>
            </a:r>
            <a:r>
              <a:rPr lang="en-US" dirty="0" smtClean="0"/>
              <a:t>Episcopal</a:t>
            </a:r>
          </a:p>
          <a:p>
            <a:pPr lvl="0">
              <a:buFont typeface="Wingdings"/>
              <a:buChar char="Ø"/>
            </a:pPr>
            <a:r>
              <a:rPr lang="en-US" dirty="0" smtClean="0"/>
              <a:t> Anglican</a:t>
            </a:r>
          </a:p>
          <a:p>
            <a:pPr lvl="0">
              <a:buFont typeface="Wingdings"/>
              <a:buChar char="Ø"/>
            </a:pPr>
            <a:r>
              <a:rPr lang="en-US" dirty="0" smtClean="0"/>
              <a:t> </a:t>
            </a:r>
            <a:r>
              <a:rPr lang="en-US" dirty="0"/>
              <a:t>Greek </a:t>
            </a:r>
            <a:r>
              <a:rPr lang="en-US" dirty="0" smtClean="0"/>
              <a:t>Orthodox</a:t>
            </a:r>
          </a:p>
          <a:p>
            <a:pPr lvl="0">
              <a:buFont typeface="Wingdings"/>
              <a:buChar char="Ø"/>
            </a:pPr>
            <a:r>
              <a:rPr lang="en-US" dirty="0" smtClean="0"/>
              <a:t> Eastern Orthodox</a:t>
            </a:r>
          </a:p>
          <a:p>
            <a:pPr lvl="0">
              <a:buFont typeface="Wingdings"/>
              <a:buChar char="Ø"/>
            </a:pPr>
            <a:r>
              <a:rPr lang="en-US" dirty="0" smtClean="0"/>
              <a:t> Orthodox Presbyterian</a:t>
            </a:r>
          </a:p>
          <a:p>
            <a:pPr lvl="0">
              <a:buFont typeface="Wingdings"/>
              <a:buChar char="Ø"/>
            </a:pPr>
            <a:r>
              <a:rPr lang="en-US" dirty="0" smtClean="0"/>
              <a:t> Orthodox = Traditionally accepted and approved forms of doctrine, philosophy, ideology</a:t>
            </a:r>
          </a:p>
          <a:p>
            <a:pPr lvl="0">
              <a:buFont typeface="Wingdings"/>
              <a:buChar char="Ø"/>
            </a:pPr>
            <a:endParaRPr lang="en-US" dirty="0" smtClean="0"/>
          </a:p>
          <a:p>
            <a:pPr lvl="0">
              <a:buFont typeface="Wingdings"/>
              <a:buChar char="Ø"/>
            </a:pPr>
            <a:endParaRPr lang="en-US" i="1" dirty="0"/>
          </a:p>
          <a:p>
            <a:endParaRPr lang="en-US" dirty="0"/>
          </a:p>
        </p:txBody>
      </p:sp>
      <p:sp>
        <p:nvSpPr>
          <p:cNvPr id="34818" name="AutoShape 2" descr="data:image/jpeg;base64,/9j/4AAQSkZJRgABAQAAAQABAAD/2wCEAAkGBxQSEhUUEhQWFhQXGBcXGBcYFRcYGBgVGhgWGBcXFhQYHCggGhwlHBcYITEhJSkrLi4uGR8zODMsNygtLiwBCgoKDg0OGxAQGywkHyQvLCwsLCwsLCwsLCwsLCwsLCwsLCwsLCwsLCwsLCwsLCwsLCwsLCwsLCwsLCwsLCwsLP/AABEIAMIBAwMBIgACEQEDEQH/xAAcAAAABwEBAAAAAAAAAAAAAAAAAQMEBQYHAgj/xABLEAABAwIDBAYGBwYDBQkBAAABAgMRACEEEjEFBkFREyJhcYGhBzJCkbHBFCMzUoLR8GJykrLC4RWi8QhTY6PDJDRDc4OEs9LTFv/EABkBAAMBAQEAAAAAAAAAAAAAAAIDBAEABf/EACsRAAICAgIABQMDBQAAAAAAAAABAhEDIRIxBCIyQVETYaFx8PEzUmKBgv/aAAwDAQACEQMRAD8A09GldVyjSjpwoOjoqFccHXbL+QLP7BPmn86Tphtp8IZcJMfVq+KaDJ6WFD1IyTbe0jisfBMpCo91bduywlLYjlXm/Yj84kLP3pre9iY9RQIFSJ0y7jcaLgVRUTtZ5KgRrSzRUoVHjZZKiSo/KjbbAhBRe2ZDvlsxbT3TNGLzRYvfp84fJoYiRNX3e7ApCCKrG6m54xKs7w+oSYjQuEapB4JHE+A4wKVhzSWyA3F3Sex6+lclvDg3X7SyDdLQPmo2HabVt2z8E2whLbSQlCbAD4k8T2mu2WwlISkBKUgAAAAADQADQUHnMqVKOgBPgBNMJ2Y1u2ekx+Ncn23B4LfKv+nUhuuM+3FH7jc+5pv5qNRfo/6yX3eK1J8gtX/UqX9HBz7Uxi/uhxPh0gSPJNTR/qP/AEUS9Jbt+NymdpNQrqPJB6N0C6f2VfeQeXDUduPbu7w43YGLUy6kluQXGSeqtPB1lXAkaKFjEHS3ohNQW+W6LG0mcjoyrTJbdA6zaj/Mk2lJsewwRWSli2DtlnGMIfw6wptYtzB4pUOCgbEV5D22ZxD3/mOfzGr1sLaeM3cx3RvpKmFnrpTJQ4iYDzRPtp5a8DwIqO9eylsPklQW27LrTqfUdbUSQpPI8Ck3B8CcYzGQtK4LDF1xDaYzLUEidJJiSeVJGtO3S3PwzrGHe6/SEBeYOEAKSogkAJ4KTpfhQTmoK2OSvQ22z6N22sGt5vEEuobLmVWSHEpuvKlN2yBJEkzpxkZzXorH7KcXhltLUVshASpEkEImQOrBIk98WuNKJ6V9zsLgcO0vDoKVrdCSekWpOUtZyAFE8SINJw5XLUjJLizL6FCgapMCoUKFcYCnOzmszgBEi5I5hIJjyptVp3UawwbWt0kr0KesABIKQCnnl1nsjU1j6OEC+ejzG6piDp3mNY5dvhUdCnFdYkgXPKB5Dl41fm8Bgik/VOQQCessAdpJI48udE7u9hAmwWkEgn6zU3gSRpBpaaSNe2U3Mj7yvwpEeE0Ku7eyG4GU9Xh3eBFFQ8g9G0J0rquU0dXnnB0KFCuODqp+kZ5ScNlT7ZKD3ESfhVrqF3pw4WhI7T8KXldQYzCrmkYVstJbeEjjXoTdp5BbT3Csg27snK4FAVcN2saQkCb1Fy9z0lHVGg4zaqWwY4VHsbwhUwKaqb6RMceZqP8AoJRxo+Rn00g8QTinQjROqjySNfHh41ZmGwhISkAJAgAaAVD7AbASpQ4qgdybfzZvdUymjj0T5XboVFR28z2TB4lf3WHT7m1VIioHf9wJ2di54tKR4r6g81CifQpdmf8Ao+YjDT951XuhtPyNPvQqnP8ASnjqstjxOdZ/mFM92F9Hs9KzwS8v+Fx0j+UVO+hXDZcG4o+08Y/dShCfjmqfErnL9R2R+U0FNKJrgV2KrJiI3r3bZ2gwWXh2oWIzNr4KSfiNCLViLOw3Prtj4oAPoJewS75SsiVpQr/dupTpwUDN0xXoaaqHpC3dOKZS6yIxeHPSsKGpULlo6SlcR3x2zzNTo8yrSQSCCCLEEQQRqCOBrZfRs6BgWSeHSJ97yyeHJXwqhekXDp+kpxDYhGLaRiAI0UqQ4D25klR/fq1ejV4nBEfdfcjWwKGT8z76l8V6CrHtov2NfBbOVRuTbNrAtbUC17xJgVWv9oFGVjDgadMoAdzLQqSTJgH9W/vUB6esbnSwDwfxA7whvDpnzqbwzt7CzKmjHqFChXoiwqFChXGAqc3TQS4QAFHM3Y6RJknsAk+FQdWLcwLC1KQkmMs8oJMgk/szQy6NXZa/8TU4koLYF+NxroQRpSbmzpgiJHfGukU7VjOKkJTPbcazNvKaTf3hw7YusE8hc0h/YNP5CCH+Cf8AMPzo6i1b2tE2mO2R5RQreL+Dbj8m/Jo6JOlHXoHmgo6KjrjgUPoId8PnRVJbJFleHzoJq40HjdSsgsbuuhQuKrG1N21NSpskGtQeNqr208YmCDUzxothlb7KXszbSkdVwGRSm0t4ARCRRY/FNCTI+HnVOxuPBUcmlDHE2FLPFI1bYX/d2u1CT4qGY+ZNSiDUTu+5mwzB5tN+/KJ86lEGmdEzd7FxVQ9LDsbOcH3ltD/mJV8qtwNUD0zv5cG2n7zw8kOGufR0fUQLnU2X34ZP/MQJ81mrp6K2MuzWp9pTivAuKg+6KqG+KcmCWgcmUD8Km/kk1oW5DGTAYUf8Fs+JSCfM0rBu392MyvRNgV3XIoKVVROcrVSeagQTRlNDZxh/pr2b0XQZR1elxEdgc6FyB2BXSQOUUl6K5OGfAizoPb1kAf01Kf7QWKA+iNSJ+tcI4x9WlB8Tn91cejLZruFYU4pYyYlLS0hMkgAOetIA9oacQan8TX02U4S3bMZzqAEC6RfjcaW5TVL9PaMqsMn/AImKV7/o4Hwq6tqSlaMmbqqBNwJgggEza3nzqA9K2wnMe2jEIUE9Eh0pautxagpCMojiQkGeM+NSeFcU9h5bbTMPoVYmdysaqPqcoOhW42nyKp8qkMP6OMSrVbKfxLUfcE99XPLBdsGmUyhWkYD0ULdJT9IAUElX2Jy2gkFWcEGJIteOGtUbbuzThsQ8wVBRacUjMBE5TExwmtjkjLpgtNdjCrhurtUDDLZCSFBWbMDrnHrGeICYjQ9nGn1ObsG6+XVnwz10+jYK5IcPoVmhZJnQmozENTpqNe7nVg2031AqB1Tfu4291QZWR1gbzQRYckuhgW6OpgYVC+skgA3i1uY150KPkBwPTaaFEmjqshDoUVHXHB1I7KVZXhUaKeYJVlDnFDPoKCuVCe2doQkgVScfiFKmrdtHB5qif8JNTci1QvSM22wb3qMDVWrfnZ3RgKHMfOqw3cVRidolzQcXRpG4+KzYUJm7alJ8Ccw/mjwqzIVWdbk4vI8UHRaf8ybjyzeVX5tdLyKpBQdxHqVVnPpfXmVgmeK3FHzbR/1Kub+3MM39piGUdinmwfcTNZ9vtj2sTjsGpp1pbTJBUoPNQFdIFKEFUmzadBxpcpKhkVsa+kh6MOntezfhDb3zIrXtlMBtlpvTIhCfAJArJd6MOcQcKlCS42HfrMozAIJbBkjhlKvdWvMrBA6wJgaEcqDw/pNyjg1B7fxqcjrUKUotLJgSEgpIBVyvU0RVd27s4kuOoUAS0QoKTmsgKUFIPsk2BsZCREak8rlx0BjSvZEt4IG4CYn7qbaeU89eymy15SpIGhIsqNOI7DY04w2Mbk5jAOkXgRH4rTy1ngDTV9CBKpETJ61gJESqAB5V5L/xPQX+QSVZiMyTGk5u33UbZykT6qurB0vEwOE6VGL29hEGC+1In1XEkz+6kk+XCnmDxqXGkuNnOhR6qriQFQSAYkSkjTt0rKlW0dcb0PwJkGM8m5FyfdIufC9IYx64tcmLzAMAaz+vClivukL42sFXPKMulM9obRS2yt05cqELcKAoFaUpjqlJg3JgHiR2isUZPSMbS2cqdVoSOegMDxmniTmiSCknLFpNwTmA1Fwe/ThVFT6RsNN0P/wN/wD6U5HpDwZF+m8Wxr4KpiwZE9o5zg+i6odW0QG0HNKI0Jhf2iSBeyYkWiCTrVc9I7eCVgnVOx9JGQtnMkudIpRVHqpOUgnMLi063psx6S8Kk5gtwEIUlP1PFQiSNDqZOtZtvptNGJxrzrSiptSpQSCITAJAB0vNUYMU1K3oTklF6RCGpjd50DOONj7rH41DU72Y5Dg7ZHlVslaFwdSRcnUA2mQbjj2W7DJqvv4bLKOVweYIsfd5zUxgHwodqfgePgR5UjtVqwWB/odJ8vOkxdOh042rK2pcHU+dFRr1oU+iVyZ6vTR0SaOqSUFHRUK44OnmDgAk0zpN5wiANKXk9I3CrmPHXb0sgpiotx8JF6h8bj3FJOQwDxqdFtFX9J21kkhCTpVVwJlIpvt5JU6cxmDc062W0SLAnwqnFGkR55cpDtpxSDKFFKhoocDGt6Y4jd/E4iDiMSsjkVKWI/EoAeAIqTVhFi5SR4Uz2gxiHYDawhIABUpSU5Tf2j1haNO2h8RCTVxOwSp0zjBbi4fitau5Sf6UVJI3Iwv3XD+JX5VDN7lqc+2x2bs6N9zzcyinzXo5w3+/dP8A6LQHuK5qHhL+8s/5JA7h4YjR0fiT80UmdxUosziXmz+E+SMtJs7htounFrR/7dX9C65VuvjUSWNoZ44KViED3OJKa3hP+4xv7DhvY+1GfsMeo9jhX5BQcHwpwdu7ZastDTyeJOSSP40/y1Htf4w3bK2+OaSyr/41IVSn/wDSY9v7bAOHtQh5Cf4lJcHnWVk+z/Bmh+1v3imzLmzVdqkoUP8AMGoNu2ofe3eR7bCEYRproglXSrK3AEZUhSRmJFhJPPQ8rOTv02PtMO6lXck+aij4VW8XvTi8WtxvCBX1pPVCZc6NCYg9YhKYJJ7VKEwYo8ble1+QZJC2M3NawbRW87mcgdWehFxdIC0nORe0yZ9W157c/CN9GlxDC2CvNKCtxSQlOaMnSX4Akg+0eEVX9nr2akIQ80+w80kFYW2FhalJQpSyiLCBISYEKtMmrXu7vMMbmACsyEJU5m0LqpScnWUcgCbZutpJrM18WZDtFhaEpNtASf8ALz8aq3+0CxfDq4dI8PezhP8A61ZcLJSvkR4dtvnUT6fW82HwygJl60anO0Igfgqbwvq/f3G5uzD6FdKQRqCNRccRqPCua9IUFQoUK4wKlsIk5xHA+VI1L4NHVTAibzQylSChHkyQ2c9kWJ9VRKL6Xunzt+I1I4hIIUnQX75EaDnUQ+jqEePjUzg3S42letusJ0I1tHYTSPax67aKy6iCQdePfRVNv7OSVEmZ7p86FM5xFcJfB6MTR1yK6q088FChQrjgUx2pjg3lB4yfdFPqq29zKlvMJSCSQuw5kopeRXEbhdTQF4hT64TpxNLbTcDLRJ10A50/wOBDKL6ASo9vKq4MX9MfgfZpPvrseBvsp5c5cYiW7+6IfV0jvEzHD3cav2B3daQLJA8KV2ekJAApDbm2uiSUIP1nOLJHO9iey/byLpvgE8dOoh4nBslfRnLniYjv46TbSqXvlhE4coCEdZ3MmdAEpAUomNTy7acjaa0uF0nMsqOXNoSUxJgRA5W9ntpXHbDXiMIXyCXG1FSeJUmIdI7TY85bjjSHnck0MlFJeb9spLuIcB+rSk29pQF6c7P2uZyOhKV29VQUNeaSRw0mojE7LDi8ygTHq34c9aX+hAKZgALLhkix6MJ4W5gSRzHGpNUM5NMsr+Oy2Fz7vP8AWhpDB451wnK2ghMTlebKhw9SZqL2xhFFwgaGVftEkJBN/WjL4SNZqw7hhrCyYX0iyUqB6yS0QDF9DIPZRxXyBObrSD6TMLjTUEfKmi0ZikMga+uPUt2pIK78BbmRTvFYZPSqTAUiZvccgD7tNONOzaD7qz3M7RAqw+IW26w86tSVJWlK+lWABlIT1FKI1MHgY7arydnvbMwecBkuhYWpaApRKTlSgLWfVOZa0jKAIm91Va0YjOlxVwUryEHSx1Hfm41QPSXj1dO0zJhLaVlPAOFbhSYi5yFPgqLXrrctGZMSjGyb25sUY1pt9BZRinGwtIleZxBZEIM2ECL3ANiq8053P2ewwXm2iS8lUOZirMIBAChAT62ciOBE86z3/F8Q3EOqyplbeiglRISrLIMA8U6GRIrQdwczjbuJdMuOdQwG0pPRpAHURGUgKCSCB6oN5oMt/TdiYLzFs2c1mCk5otN+AAJJk24R7qsWNYDnQ5khRQhkg2JSSh0Ep7YtbgTVfwMGx4AnTiAfdzqxMYiyeqRDbICj6qhlWcyTxAK4PaKkwjM3YhtDCodaU24kLQQQUqEgz+u+s0xvoywrSVErdObqozKTCFEWJhIzQe751rTiCdQPf/aoLeJPVAtN+YSAASST3A1dKbSsmXZ5oeZUhRStJSoapUCCONwbiuKkt5GCjEuAqzSQoGSeqtKVo1vZKkjwqNpqDCqz4ZmMnGAB5RVaQJIHaKt6EDNxj9RS8vQ/B2xFxqx5X/XnXW7j5hbfMkj3wfCyffSgTeZ5/A1GYV3KpKk81RPxPlS47ixmTU0WHKg6694o6QQ6hQklIJ1BzflQpY2z0CKOuRR16p4gdChQrjgUthdnBauktmAKQTwGpjv+VI05w+1W2uotQB9bwJj5Gu37HIzn0n70hpwYRsxAlZBvf84NI7iuAiaqXpGaS/j3XkGxy6aSBBvVk9EeDW6SSOqkxPM05T4OmUeClGM+TNNSvo2lOq0AsOajZI8TFU7FEqWCokqUrn3qUfI++pbeXGFaygGENkgDmRZSu+ZHcO01E4QlWQwICSZnVRiO0WnW9xavPz5uc6PQim/OwkpUXDAsgAC/tKGb4ZRWhpfbaaCMw6qY74GtZzj8SphlagQVyVTwlSwE+4Ee6q23jsW+odfqzebJjlzNDFqIrLBz6HuFYJSAVEQBa3zBrjCwpyRwMZjqY17AnSw5Urj2ltIEXzGAeXPXsqMadiFJcCexQiR40rdlSSJzFAxITmIvrHuN/wAqcYNOZIUggg3uIUD2wbGofIpwkuOJ7gsAe4G/jTnDYzIqEkKHGDNuci0iifyDxRLpRFzRlXWE6foVyV0x2xtBOHb6dyciCmyYJJUQiwJEwFk68K5IW3vY22s+cMw86opJMLgDqBwmEi+v1hST2A1VsHiMO7hmnMUgOLC1sKcWrrmHA8OupQAlOIWmSfYPIVH72b0pxWVtoKS0lRUc0ZlLggWBMAAqi981+FN93dnqxqXcGgpC1hDrZWohIcaJChYHVpx06ewKJRFZZciGxWJSpx0pTlEzGbNBBTmIIt1iDzi1zEm2+ilR/wC1k8ei98PT8aPD+ifGdZKnMOEmOsFOH2gTCejBNh2Dtqx7n7puYHpkOqSsuEZSgK9VIVMzF7gkaC1zwHK1waQqDXJFkwTcpP7qp8UqEA1NY7EhGEaWVCMhE8PtUJHmoCoFLCkyQDHWBOloUD2KtOhOh5GFd6iTsdS+KUrX/Bi2nD/IajxJ7Q3N8jkvkCelMgSRmIHgknQCqpvTvFkac48jGpAJIg901mA27iMOQht5QQIOWyk6cAqYtyqO2ntR3EKC3llRAgWCQBrASkAcafHBJ++idMb4rEKcWpayVLUZJPE/rhSVCjCTwFWHHTHrJ7x8auShfS9477cSaqezEZnmxzUn41buI5zz4RzpWUpwdMRfP1ZtEgx7j5/kKiVK+rR3n41NY1PUVa8HwiarxV1UdhPyoY9GTe7JPLPGjpNOY3Bt3UKHiFzPSwo6IUK9E8sOhQoVxwKpnpJw4DSXgYUFBFtSPW+Zq51Q/SViCVNNcIK/6R8DWxdMxozt5S3VBtPtGP71uu4+ARhcOlIiYBJ/XjWJghKwoag1asLvWtYS0LFRCSe+1BlblsZjSRZUjOJULKknn1rkeddKIAgWFBCDAoK0/XbUiR6bdEbjm+lBTmypOlpKiCkwBP8AoJPClcDgcoAA7qVLN0nikz8o8zTjCYtClOIQZU2EZhyzgqT7wKJK2jZScYtkNtRKgtQVoB1e4pBke+PCm2HAAg/rwqxbw7PJSlYuUpyq7tQfAz7+yq2lHGlyjUgsU1KI9bSmPVT/AAiiSzKtLXrllF6eiKxsINIvSpwjTyk4d5AW26FhSTpYSLi4M3BBBGWklvBOtOt12VO4jPHVSEFMg3npQSOaTKQD+yrlTsMbkiXNKosyLfjcp/Z7xypW5h1EltwJJga5HIHVWB3AxI4gRm7O1/o+JZfmza0qV+5o4PFBUPGvU2JYC05TofeORHaKqO191cG8lRxTLZUJBcSChZjQhaCFGReCTrTZQVXZLHIyXeKlp6oHf2cxUJjWMi0gnWT5gkRxk27zUrs7CZWkJZWShKEoBXcwkBIzG1wBGlRW0mcSFhSkJCQD9YlZKbkDKUWVeeUdtSTxPjfYcJeehVB6qSgoOgAuQQTKsxUdDCU8LlfAg0jvW0RsfEJJlQRipMzPWcXM8ZgGksMxIy9KvNnIjowbiwupyey3bUZ6RtqOYTABGYLD4eagtZfXQtBVmzkgpGgAM9gqbC7kOy1XZhu0fX/Cn+UUbq0hIAiO38qVxISpYgzIEiNIimrjck8quirSJU9CQgVyVGlVGQBwGlIkRRhIf7BTL6J/a/lVVnW31xftv23jtseFV7dpMvdyT5kD51YNoHKomdTA4Rw8p8qVk7KcXpOnroOlgf6iSf1oKrHsjvV8E1Z1k9Gvxv2xxHj8arAHUH7x+ArMZ2b2oseFZlAoU52ev6tMR+iaFJbdlKiqN+FAUQo69Q8UOhQoVxwKo++uyXsTiUJZQVQ0JUbITK3PWUbDu1PAGryBXSDahboJRsoGA9Gp1ef8G0T/AJ1kfy1Os7vYfBsrLaSXFJKc6yCs5hBAgAJEToBbWasalR8u2oLaKVKeVm9mwHAAgHTt1oJypDsULkMs1hRpEz2giuCm9qWbQokAAydKmTL5JUJlJM5UlSoJCREqIEgAm3vpXAbtpaU+6lSycQAcq4lBOYkTH7QEcMupqa2fs8N9ZRlXkO786dqvVMMfuySed7jF69/uRGzsTmbzqtAlXYI63ujypttDd1JlTdjy9k/l30rhR0OJUj2HZWm1sxupM94UY7TU6kZRIFhqOXaPyolFStMUpuDtFCUxlUUqBSoag6+fDt0ptjMSGx6w+Z7hWjh5mR12+yVJ4mIHjaOdLKxKVAdE4gG2ihcGdINzYx3EdyvoRvsc/FS+DONg7HexjoK2loYTclaVJz8kJmCQeJHAEakVozGFSylStTEkxqQLADgOylk4gAACSOHEn89fOknXUkgKmZEAA5QZ0JH+lPhBxVE2TI5vZ2+cqZ5Cqy/tGcNi3iJSkrLY0nK22E3HNYmeRFSe9G0Q0yqTBUMs8hBzK8BPlSOzdlp+ihl1MhSeumTquVKTIIMAkgdwoO3S+AoVFpy6v+TOBt/EHDlWGeUhxoZnkZUddFgXUApI6sX4wQTpFWXDv4r6IlGJVmxLqwQkhILbdikuIQBJMaEe0PuxUNvPsZ9t5KsJgQhDJlK0gOqd0HXSFFRSY9Uibm4JIp9u62lCVFDams6ysoWhUtSlAU0QoQUykqSYuIFR+aFr+D2c/wBOWJSglTd+zf6Nrr5/BY9m4FwsmCcsySYT1uNgL1DekLd9zFbMlpxaloIX0ZNlhIIUgD7wgkRrljjNWHCPuFkKOJLaArLlLbQISkC03vxniCO+jXtBSWiUlLxKkgDOhIJX1QFFsmZM+yOPIUvGscdLs82fN79jy64uNNflTMqJPyqw7w7n4nBulD7eT7igSULA4oXx001EiQKiC1kMEQar6EWcZKTxArp942jhSS3JF61GpE5uc3mdV3D4/wBqfbfN8oM35RpfT8Q91dej9AlxRjVIv3KJ4d36FIbSdzuFXMie+c1veB4UufZTB+UfO/YqHIfFJBPlVaSeqe+rGyMzRgXyK8gq0cdBVbQbHw+BoYG5PYn8E7Dae6hTbCO9RNjpQpLWxylo9JiuqIUK9Q8gOhQoAVxwm5iAn1jE6Giwzkk5SFA8uBrhTSXdFAgHgQb8pFPsKwEiwgUmT2OitCeFH1onu/0rneLZ6vtWxJA66RqQNFJ5kcuI7oIw6+vJ5j51NJdFbVxN5cZaM+RiAbzUlu1iUu51DSwSrmOtMdlq43w3ZLxzNOoZSZL2aYy6lSQOJ0IJAgzMzLjAMBGHV0IPV6yCqxWU3uPZChIjUBR46ZCCi7YzJk5RolTR5aRwbwcSFJ93EHkacgVQvkmKj6RmXBhFPsoC1skKKSJBbJActzFldyTzrJTvHjnIjDpNrZcKs95Gs+deh1ICgUqAIIIIOhBsQayvePGs4F4svkgmFoUUOqzInmgdYWgibHMIgCps8Vd1Y3HL2sqY2xtIx9QvrCABhVRA5AptYUat4No6qw5Mn2sI5E8uXDTs7Kmkb34M8csyQejelCuMFKZg9Xqi0g3vTlrevBK0UhM2uh6EkR1hKBY8U5gOqm8zU/8AwM/2VhvffENqPSNszNxkU2Zi4PWkWP8AYzU/s70nqEZ0uj910ODss4NJGgHzmVRt7BrABeRc3BfQnrDRQSYgRMjLEhOUWuF7Jwbyc5Q0omCpSUpAzJFx0yOtlMalVoEzMV3KK9mjmmyR2PtX/E3kQrOgXX1MoDaChRCpPrKVkSbCxJFprQZqubjbst4FpZQCFPLzkEklKYhCJN7CTe8qM6VYjVmOPFX8ipO2dkU1xWHzXFlAGDE9sEcbwadCmW1Mb0SSQAVCLHS5AEx3zHZRyqtgxT5Uit4cFedLmVTkhIKilBFzIzBgiMw5m4FTew9kBtfSFMGAB9ZnTMKGZIypCVQpQJiSDrrNewWJWSvTMVETCFxBzAypM3zc9byal8Hj3W/WXnHaALckhIAHxrzMEfPyfRblU64lhx2AbxDamnkBaFapI9xHEEcCLisG9Kfo9Xg0l9oleGBsY67cx1XDxTyVa9jeCrfc9weBosewhxBbcSFIWClSTcKSRBBHIir2rIVo8aZqKpzfbd84DGO4cyUpMtqOqmlXQT2wYPaDUFQDS3bqOZcOvmVqjXXIAOy1N8evMpSuaybTx770tsNUYZAvBWpXfBg/Ae6m+LPncxzNTyfmK4ryj7BpBa14L8hMf3qvI0Ph86mtnOwk8hM87xpPcahECx8PnWw9xc/YdYd8hIH61oU1SaOt4mqZ6pFHRCu20zVrPPRwt1KEqWswhIk/kOZ0EcyKi/oi3znxAhGqGPZSBop0e0vsOlFtB4uYhtofZtAPOcisyWknu9f+GpVtcqSPxH8IKr+4e+p5S5MojHihzh2YHKLfn527gKVJ0FduGLUjlnW/ZXHDdgSVxxSCPj8Yrr6XApOMqp5SPDUeUGmG0cSGpKikI4KK0pka+0eHGmQejJrYy2ztXO63hUXUshSyfZbEmOUkA92vEGrDhkQkVV928Klx1eJH/iSlBN+oNVfiVMdgSeNWzLArI72ZL4IZhJZXb1ZhQ/ZvBHaLeE9kTSVTcU0fbkzzrnCryHKdD6p+VFF06Mqx9UNvNu2xj2gjEJnKZQoEhSTxhQvBi4424gES6q5RTGYjJtp+j1ti5wzq0/eaW47OvsJGccPZIvqah0bt4RYBBeSCAZCgT1gMshSeqSSOqYPZW6lwTlEFcFQTIBIED3SQJ7aruG3xwTqgFZg5PqrYUpYXxSMqVdabQDNTSgk/VQ+EJzTcY3XwjM8H6Pg/9iXyCDClNDKfxEJT5/nVv3M9FzWFdGIxKg66ky2kJhKD9436yuXAdpgi4t7VzuJSkSkicwvIuAqQYymDzn31JmjxcXdOxc012glCuDXSjeuVKAEmmsBCGKxPRgcVKMJHzPYKi9rtHoHCbmUE/wAaKeJaK3Ao8PKk94VhLBH3lJT55v6aXJ6YeP1qvkqOzHiEFSJzFSpkGLEpnTkBpypycG/nJW8CngkNkQP3s1z4eFdJcEQgTwzH1R3AHreQ7aWaS4NVAj92P6jU0Vo9Cbbdlrw2KC0CNRAI5H8qcvKvUBsZY6UDsPv1+VTLi5qmLtHnTjTMd/2hdmdbC4oDULZWf3Tnb/mc91Y5Xr/aezy+wUpMLHWQSJGYA6jkQSPGsI322eh5JVlyvpCjmylJVkBKkLSZM20kweOooJNJnJkDs37BvkEq8yo/Om2NNPcEn6lNrZE+8wB43qNx05o7qnauRZdRHezlQSPHyP51GKTBUORPlNSWzjC+8ce8UjtbC5FmNFGR8/120UewZdEdNCiihRAHqwUsB1Y+8YpAGlcQbAdkSNQTaR3TPhVE2TQRC4ds53l/fVI7jZMdnRpbEc0nnT/DKu6rghpemug0HOxpR9jKnvg0ez25bfPMFPkfzpNUx16H5vfneiFDDnqxykV2BXI5iLyesO0eY/sfKkcThQpBQpIWg6pUApJHak2NO30Sm2ouO8UybWpRgeJ4D+/ZQvTNT0KbPwwTCUgJSkAAAAAAaC3ZTrFiI7q7YbgQKSxSpMch8f0KbEVJ2xuLik3WgbGlG9a6WmiMOWVH1VajzHOlGta4yyP1Y9lctv5TC7E6Hgo8uw9nuokzim7+qxH0vDfRAsutoWrqCYzKSOtPVynIdbVFY53oVv4lpkLfkdIUKC2cMpaevpCpJCiTECYza5r7tbZK8QhQS6WVKGUqSnMrJfqm4jXUG1+dondPdF3AvKUHUONLTlUnIUG10qAkgxcRayjygoljlKX2Z6eHxONYak1cVVb8yu2m1+CU3OObBsLN1LTmUYF1EmTapk0WHw6W0hKEhKRoAIAmTYDS5oZr2ueQ+Z4VRFcVR52SXObkvdnKuZ0pPoyoydOApcNzdVzy4D8z210axsATSmKgN6lT0aeHWJ8gPnVgNRG38PmSFcU/Ax8486CfQzFqaK+pw6AADmoHyTY++KWRmj1j4AAeYNdoJXFrTFom11etA04z7opu30iXXUqJKUqISCnKcpCSnhJseypeRfpurJPZJHSDsBPy+dTY6xgVD7Juoxa0fMx7qnWYFVQ6IM3qHjCYEVkHpp2UtlQxKJ6F2UOQPUcM37lj/MO0VriHaa7d2S1jMO5h3RKHE5TESk6pUmfaSQCO0CtlG0KPNuFR9SEnglPf7H5fGorFH6w9lu8x+VWbaeyXMI8th6ykGJFgtMdVaewgzrzGoqqPuSonx+FTJbZY3pEhs5sFYkwNPnSm2mCpvODOUjwCo5dsA94pHZLkqAP3viDUtixKFpAsQkT3an337KW5NSGVyiyqhUcfKhSawZNHThVnqheo76UXqjvP8iqFCnT7JodCuO+zHd86T2b9i54/ChQoH2MXpFmT1l/vf0opahQrEazqkIiQLCTp30KFczB03pUek9ZX7x+NChTIi2ENaWXQoURxyjWuH9U/vJ/mFChWI5jujoqFPAGW3VkNCCR9YyLci4kEdxBipJpIAtQoUuXYQdcKoUKE04VUXto/VK7jQoULNj2RWzUylE36ytf3RSO0Pt1drTJPflVfyFChUbLIf1H+g82ceovsVhyOwlxxJI7xbuqbOtChVWMly+piqKcNUKFMFGV+m5A6TCmBJS4CeJAW3AJ7Myv4jzrHMT66u80KFTy9bKY+hHWzT1x3j4irBiFHKb8v5RQoUjJ6kUYumVh31j3mhQoVQT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ata:image/jpeg;base64,/9j/4AAQSkZJRgABAQAAAQABAAD/2wCEAAkGBxQSEhUUEhQWFhQXGBcXGBcYFRcYGBgVGhgWGBcXFhQYHCggGhwlHBcYITEhJSkrLi4uGR8zODMsNygtLiwBCgoKDg0OGxAQGywkHyQvLCwsLCwsLCwsLCwsLCwsLCwsLCwsLCwsLCwsLCwsLCwsLCwsLCwsLCwsLCwsLCwsLP/AABEIAMIBAwMBIgACEQEDEQH/xAAcAAAABwEBAAAAAAAAAAAAAAAAAQMEBQYHAgj/xABLEAABAwIDBAYGBwYDBQkBAAABAgMRACEEEjEFBkFREyJhcYGhBzJCkbHBFCMzUoLR8GJykrLC4RWi8QhTY6PDJDRDc4OEs9LTFv/EABkBAAMBAQEAAAAAAAAAAAAAAAIDBAEABf/EACsRAAICAgIABQMDBQAAAAAAAAABAhEDIRIxBCIyQVETYaFx8PEzUmKBgv/aAAwDAQACEQMRAD8A09GldVyjSjpwoOjoqFccHXbL+QLP7BPmn86Tphtp8IZcJMfVq+KaDJ6WFD1IyTbe0jisfBMpCo91bduywlLYjlXm/Yj84kLP3pre9iY9RQIFSJ0y7jcaLgVRUTtZ5KgRrSzRUoVHjZZKiSo/KjbbAhBRe2ZDvlsxbT3TNGLzRYvfp84fJoYiRNX3e7ApCCKrG6m54xKs7w+oSYjQuEapB4JHE+A4wKVhzSWyA3F3Sex6+lclvDg3X7SyDdLQPmo2HabVt2z8E2whLbSQlCbAD4k8T2mu2WwlISkBKUgAAAAADQADQUHnMqVKOgBPgBNMJ2Y1u2ekx+Ncn23B4LfKv+nUhuuM+3FH7jc+5pv5qNRfo/6yX3eK1J8gtX/UqX9HBz7Uxi/uhxPh0gSPJNTR/qP/AEUS9Jbt+NymdpNQrqPJB6N0C6f2VfeQeXDUduPbu7w43YGLUy6kluQXGSeqtPB1lXAkaKFjEHS3ohNQW+W6LG0mcjoyrTJbdA6zaj/Mk2lJsewwRWSli2DtlnGMIfw6wptYtzB4pUOCgbEV5D22ZxD3/mOfzGr1sLaeM3cx3RvpKmFnrpTJQ4iYDzRPtp5a8DwIqO9eylsPklQW27LrTqfUdbUSQpPI8Ck3B8CcYzGQtK4LDF1xDaYzLUEidJJiSeVJGtO3S3PwzrGHe6/SEBeYOEAKSogkAJ4KTpfhQTmoK2OSvQ22z6N22sGt5vEEuobLmVWSHEpuvKlN2yBJEkzpxkZzXorH7KcXhltLUVshASpEkEImQOrBIk98WuNKJ6V9zsLgcO0vDoKVrdCSekWpOUtZyAFE8SINJw5XLUjJLizL6FCgapMCoUKFcYCnOzmszgBEi5I5hIJjyptVp3UawwbWt0kr0KesABIKQCnnl1nsjU1j6OEC+ejzG6piDp3mNY5dvhUdCnFdYkgXPKB5Dl41fm8Bgik/VOQQCessAdpJI48udE7u9hAmwWkEgn6zU3gSRpBpaaSNe2U3Mj7yvwpEeE0Ku7eyG4GU9Xh3eBFFQ8g9G0J0rquU0dXnnB0KFCuODqp+kZ5ScNlT7ZKD3ESfhVrqF3pw4WhI7T8KXldQYzCrmkYVstJbeEjjXoTdp5BbT3Csg27snK4FAVcN2saQkCb1Fy9z0lHVGg4zaqWwY4VHsbwhUwKaqb6RMceZqP8AoJRxo+Rn00g8QTinQjROqjySNfHh41ZmGwhISkAJAgAaAVD7AbASpQ4qgdybfzZvdUymjj0T5XboVFR28z2TB4lf3WHT7m1VIioHf9wJ2di54tKR4r6g81CifQpdmf8Ao+YjDT951XuhtPyNPvQqnP8ASnjqstjxOdZ/mFM92F9Hs9KzwS8v+Fx0j+UVO+hXDZcG4o+08Y/dShCfjmqfErnL9R2R+U0FNKJrgV2KrJiI3r3bZ2gwWXh2oWIzNr4KSfiNCLViLOw3Prtj4oAPoJewS75SsiVpQr/dupTpwUDN0xXoaaqHpC3dOKZS6yIxeHPSsKGpULlo6SlcR3x2zzNTo8yrSQSCCCLEEQQRqCOBrZfRs6BgWSeHSJ97yyeHJXwqhekXDp+kpxDYhGLaRiAI0UqQ4D25klR/fq1ejV4nBEfdfcjWwKGT8z76l8V6CrHtov2NfBbOVRuTbNrAtbUC17xJgVWv9oFGVjDgadMoAdzLQqSTJgH9W/vUB6esbnSwDwfxA7whvDpnzqbwzt7CzKmjHqFChXoiwqFChXGAqc3TQS4QAFHM3Y6RJknsAk+FQdWLcwLC1KQkmMs8oJMgk/szQy6NXZa/8TU4koLYF+NxroQRpSbmzpgiJHfGukU7VjOKkJTPbcazNvKaTf3hw7YusE8hc0h/YNP5CCH+Cf8AMPzo6i1b2tE2mO2R5RQreL+Dbj8m/Jo6JOlHXoHmgo6KjrjgUPoId8PnRVJbJFleHzoJq40HjdSsgsbuuhQuKrG1N21NSpskGtQeNqr208YmCDUzxothlb7KXszbSkdVwGRSm0t4ARCRRY/FNCTI+HnVOxuPBUcmlDHE2FLPFI1bYX/d2u1CT4qGY+ZNSiDUTu+5mwzB5tN+/KJ86lEGmdEzd7FxVQ9LDsbOcH3ltD/mJV8qtwNUD0zv5cG2n7zw8kOGufR0fUQLnU2X34ZP/MQJ81mrp6K2MuzWp9pTivAuKg+6KqG+KcmCWgcmUD8Km/kk1oW5DGTAYUf8Fs+JSCfM0rBu392MyvRNgV3XIoKVVROcrVSeagQTRlNDZxh/pr2b0XQZR1elxEdgc6FyB2BXSQOUUl6K5OGfAizoPb1kAf01Kf7QWKA+iNSJ+tcI4x9WlB8Tn91cejLZruFYU4pYyYlLS0hMkgAOetIA9oacQan8TX02U4S3bMZzqAEC6RfjcaW5TVL9PaMqsMn/AImKV7/o4Hwq6tqSlaMmbqqBNwJgggEza3nzqA9K2wnMe2jEIUE9Eh0pautxagpCMojiQkGeM+NSeFcU9h5bbTMPoVYmdysaqPqcoOhW42nyKp8qkMP6OMSrVbKfxLUfcE99XPLBdsGmUyhWkYD0ULdJT9IAUElX2Jy2gkFWcEGJIteOGtUbbuzThsQ8wVBRacUjMBE5TExwmtjkjLpgtNdjCrhurtUDDLZCSFBWbMDrnHrGeICYjQ9nGn1ObsG6+XVnwz10+jYK5IcPoVmhZJnQmozENTpqNe7nVg2031AqB1Tfu4291QZWR1gbzQRYckuhgW6OpgYVC+skgA3i1uY150KPkBwPTaaFEmjqshDoUVHXHB1I7KVZXhUaKeYJVlDnFDPoKCuVCe2doQkgVScfiFKmrdtHB5qif8JNTci1QvSM22wb3qMDVWrfnZ3RgKHMfOqw3cVRidolzQcXRpG4+KzYUJm7alJ8Ccw/mjwqzIVWdbk4vI8UHRaf8ybjyzeVX5tdLyKpBQdxHqVVnPpfXmVgmeK3FHzbR/1Kub+3MM39piGUdinmwfcTNZ9vtj2sTjsGpp1pbTJBUoPNQFdIFKEFUmzadBxpcpKhkVsa+kh6MOntezfhDb3zIrXtlMBtlpvTIhCfAJArJd6MOcQcKlCS42HfrMozAIJbBkjhlKvdWvMrBA6wJgaEcqDw/pNyjg1B7fxqcjrUKUotLJgSEgpIBVyvU0RVd27s4kuOoUAS0QoKTmsgKUFIPsk2BsZCREak8rlx0BjSvZEt4IG4CYn7qbaeU89eymy15SpIGhIsqNOI7DY04w2Mbk5jAOkXgRH4rTy1ngDTV9CBKpETJ61gJESqAB5V5L/xPQX+QSVZiMyTGk5u33UbZykT6qurB0vEwOE6VGL29hEGC+1In1XEkz+6kk+XCnmDxqXGkuNnOhR6qriQFQSAYkSkjTt0rKlW0dcb0PwJkGM8m5FyfdIufC9IYx64tcmLzAMAaz+vClivukL42sFXPKMulM9obRS2yt05cqELcKAoFaUpjqlJg3JgHiR2isUZPSMbS2cqdVoSOegMDxmniTmiSCknLFpNwTmA1Fwe/ThVFT6RsNN0P/wN/wD6U5HpDwZF+m8Wxr4KpiwZE9o5zg+i6odW0QG0HNKI0Jhf2iSBeyYkWiCTrVc9I7eCVgnVOx9JGQtnMkudIpRVHqpOUgnMLi063psx6S8Kk5gtwEIUlP1PFQiSNDqZOtZtvptNGJxrzrSiptSpQSCITAJAB0vNUYMU1K3oTklF6RCGpjd50DOONj7rH41DU72Y5Dg7ZHlVslaFwdSRcnUA2mQbjj2W7DJqvv4bLKOVweYIsfd5zUxgHwodqfgePgR5UjtVqwWB/odJ8vOkxdOh042rK2pcHU+dFRr1oU+iVyZ6vTR0SaOqSUFHRUK44OnmDgAk0zpN5wiANKXk9I3CrmPHXb0sgpiotx8JF6h8bj3FJOQwDxqdFtFX9J21kkhCTpVVwJlIpvt5JU6cxmDc062W0SLAnwqnFGkR55cpDtpxSDKFFKhoocDGt6Y4jd/E4iDiMSsjkVKWI/EoAeAIqTVhFi5SR4Uz2gxiHYDawhIABUpSU5Tf2j1haNO2h8RCTVxOwSp0zjBbi4fitau5Sf6UVJI3Iwv3XD+JX5VDN7lqc+2x2bs6N9zzcyinzXo5w3+/dP8A6LQHuK5qHhL+8s/5JA7h4YjR0fiT80UmdxUosziXmz+E+SMtJs7htounFrR/7dX9C65VuvjUSWNoZ44KViED3OJKa3hP+4xv7DhvY+1GfsMeo9jhX5BQcHwpwdu7ZastDTyeJOSSP40/y1Htf4w3bK2+OaSyr/41IVSn/wDSY9v7bAOHtQh5Cf4lJcHnWVk+z/Bmh+1v3imzLmzVdqkoUP8AMGoNu2ofe3eR7bCEYRproglXSrK3AEZUhSRmJFhJPPQ8rOTv02PtMO6lXck+aij4VW8XvTi8WtxvCBX1pPVCZc6NCYg9YhKYJJ7VKEwYo8ble1+QZJC2M3NawbRW87mcgdWehFxdIC0nORe0yZ9W157c/CN9GlxDC2CvNKCtxSQlOaMnSX4Akg+0eEVX9nr2akIQ80+w80kFYW2FhalJQpSyiLCBISYEKtMmrXu7vMMbmACsyEJU5m0LqpScnWUcgCbZutpJrM18WZDtFhaEpNtASf8ALz8aq3+0CxfDq4dI8PezhP8A61ZcLJSvkR4dtvnUT6fW82HwygJl60anO0Igfgqbwvq/f3G5uzD6FdKQRqCNRccRqPCua9IUFQoUK4wKlsIk5xHA+VI1L4NHVTAibzQylSChHkyQ2c9kWJ9VRKL6Xunzt+I1I4hIIUnQX75EaDnUQ+jqEePjUzg3S42letusJ0I1tHYTSPax67aKy6iCQdePfRVNv7OSVEmZ7p86FM5xFcJfB6MTR1yK6q088FChQrjgUx2pjg3lB4yfdFPqq29zKlvMJSCSQuw5kopeRXEbhdTQF4hT64TpxNLbTcDLRJ10A50/wOBDKL6ASo9vKq4MX9MfgfZpPvrseBvsp5c5cYiW7+6IfV0jvEzHD3cav2B3daQLJA8KV2ekJAApDbm2uiSUIP1nOLJHO9iey/byLpvgE8dOoh4nBslfRnLniYjv46TbSqXvlhE4coCEdZ3MmdAEpAUomNTy7acjaa0uF0nMsqOXNoSUxJgRA5W9ntpXHbDXiMIXyCXG1FSeJUmIdI7TY85bjjSHnck0MlFJeb9spLuIcB+rSk29pQF6c7P2uZyOhKV29VQUNeaSRw0mojE7LDi8ygTHq34c9aX+hAKZgALLhkix6MJ4W5gSRzHGpNUM5NMsr+Oy2Fz7vP8AWhpDB451wnK2ghMTlebKhw9SZqL2xhFFwgaGVftEkJBN/WjL4SNZqw7hhrCyYX0iyUqB6yS0QDF9DIPZRxXyBObrSD6TMLjTUEfKmi0ZikMga+uPUt2pIK78BbmRTvFYZPSqTAUiZvccgD7tNONOzaD7qz3M7RAqw+IW26w86tSVJWlK+lWABlIT1FKI1MHgY7arydnvbMwecBkuhYWpaApRKTlSgLWfVOZa0jKAIm91Va0YjOlxVwUryEHSx1Hfm41QPSXj1dO0zJhLaVlPAOFbhSYi5yFPgqLXrrctGZMSjGyb25sUY1pt9BZRinGwtIleZxBZEIM2ECL3ANiq8053P2ewwXm2iS8lUOZirMIBAChAT62ciOBE86z3/F8Q3EOqyplbeiglRISrLIMA8U6GRIrQdwczjbuJdMuOdQwG0pPRpAHURGUgKCSCB6oN5oMt/TdiYLzFs2c1mCk5otN+AAJJk24R7qsWNYDnQ5khRQhkg2JSSh0Ep7YtbgTVfwMGx4AnTiAfdzqxMYiyeqRDbICj6qhlWcyTxAK4PaKkwjM3YhtDCodaU24kLQQQUqEgz+u+s0xvoywrSVErdObqozKTCFEWJhIzQe751rTiCdQPf/aoLeJPVAtN+YSAASST3A1dKbSsmXZ5oeZUhRStJSoapUCCONwbiuKkt5GCjEuAqzSQoGSeqtKVo1vZKkjwqNpqDCqz4ZmMnGAB5RVaQJIHaKt6EDNxj9RS8vQ/B2xFxqx5X/XnXW7j5hbfMkj3wfCyffSgTeZ5/A1GYV3KpKk81RPxPlS47ixmTU0WHKg6694o6QQ6hQklIJ1BzflQpY2z0CKOuRR16p4gdChQrjgUthdnBauktmAKQTwGpjv+VI05w+1W2uotQB9bwJj5Gu37HIzn0n70hpwYRsxAlZBvf84NI7iuAiaqXpGaS/j3XkGxy6aSBBvVk9EeDW6SSOqkxPM05T4OmUeClGM+TNNSvo2lOq0AsOajZI8TFU7FEqWCokqUrn3qUfI++pbeXGFaygGENkgDmRZSu+ZHcO01E4QlWQwICSZnVRiO0WnW9xavPz5uc6PQim/OwkpUXDAsgAC/tKGb4ZRWhpfbaaCMw6qY74GtZzj8SphlagQVyVTwlSwE+4Ee6q23jsW+odfqzebJjlzNDFqIrLBz6HuFYJSAVEQBa3zBrjCwpyRwMZjqY17AnSw5Urj2ltIEXzGAeXPXsqMadiFJcCexQiR40rdlSSJzFAxITmIvrHuN/wAqcYNOZIUggg3uIUD2wbGofIpwkuOJ7gsAe4G/jTnDYzIqEkKHGDNuci0iifyDxRLpRFzRlXWE6foVyV0x2xtBOHb6dyciCmyYJJUQiwJEwFk68K5IW3vY22s+cMw86opJMLgDqBwmEi+v1hST2A1VsHiMO7hmnMUgOLC1sKcWrrmHA8OupQAlOIWmSfYPIVH72b0pxWVtoKS0lRUc0ZlLggWBMAAqi981+FN93dnqxqXcGgpC1hDrZWohIcaJChYHVpx06ewKJRFZZciGxWJSpx0pTlEzGbNBBTmIIt1iDzi1zEm2+ilR/wC1k8ei98PT8aPD+ifGdZKnMOEmOsFOH2gTCejBNh2Dtqx7n7puYHpkOqSsuEZSgK9VIVMzF7gkaC1zwHK1waQqDXJFkwTcpP7qp8UqEA1NY7EhGEaWVCMhE8PtUJHmoCoFLCkyQDHWBOloUD2KtOhOh5GFd6iTsdS+KUrX/Bi2nD/IajxJ7Q3N8jkvkCelMgSRmIHgknQCqpvTvFkac48jGpAJIg901mA27iMOQht5QQIOWyk6cAqYtyqO2ntR3EKC3llRAgWCQBrASkAcafHBJ++idMb4rEKcWpayVLUZJPE/rhSVCjCTwFWHHTHrJ7x8auShfS9477cSaqezEZnmxzUn41buI5zz4RzpWUpwdMRfP1ZtEgx7j5/kKiVK+rR3n41NY1PUVa8HwiarxV1UdhPyoY9GTe7JPLPGjpNOY3Bt3UKHiFzPSwo6IUK9E8sOhQoVxwKpnpJw4DSXgYUFBFtSPW+Zq51Q/SViCVNNcIK/6R8DWxdMxozt5S3VBtPtGP71uu4+ARhcOlIiYBJ/XjWJghKwoag1asLvWtYS0LFRCSe+1BlblsZjSRZUjOJULKknn1rkeddKIAgWFBCDAoK0/XbUiR6bdEbjm+lBTmypOlpKiCkwBP8AoJPClcDgcoAA7qVLN0nikz8o8zTjCYtClOIQZU2EZhyzgqT7wKJK2jZScYtkNtRKgtQVoB1e4pBke+PCm2HAAg/rwqxbw7PJSlYuUpyq7tQfAz7+yq2lHGlyjUgsU1KI9bSmPVT/AAiiSzKtLXrllF6eiKxsINIvSpwjTyk4d5AW26FhSTpYSLi4M3BBBGWklvBOtOt12VO4jPHVSEFMg3npQSOaTKQD+yrlTsMbkiXNKosyLfjcp/Z7xypW5h1EltwJJga5HIHVWB3AxI4gRm7O1/o+JZfmza0qV+5o4PFBUPGvU2JYC05TofeORHaKqO191cG8lRxTLZUJBcSChZjQhaCFGReCTrTZQVXZLHIyXeKlp6oHf2cxUJjWMi0gnWT5gkRxk27zUrs7CZWkJZWShKEoBXcwkBIzG1wBGlRW0mcSFhSkJCQD9YlZKbkDKUWVeeUdtSTxPjfYcJeehVB6qSgoOgAuQQTKsxUdDCU8LlfAg0jvW0RsfEJJlQRipMzPWcXM8ZgGksMxIy9KvNnIjowbiwupyey3bUZ6RtqOYTABGYLD4eagtZfXQtBVmzkgpGgAM9gqbC7kOy1XZhu0fX/Cn+UUbq0hIAiO38qVxISpYgzIEiNIimrjck8quirSJU9CQgVyVGlVGQBwGlIkRRhIf7BTL6J/a/lVVnW31xftv23jtseFV7dpMvdyT5kD51YNoHKomdTA4Rw8p8qVk7KcXpOnroOlgf6iSf1oKrHsjvV8E1Z1k9Gvxv2xxHj8arAHUH7x+ArMZ2b2oseFZlAoU52ev6tMR+iaFJbdlKiqN+FAUQo69Q8UOhQoVxwKo++uyXsTiUJZQVQ0JUbITK3PWUbDu1PAGryBXSDahboJRsoGA9Gp1ef8G0T/AJ1kfy1Os7vYfBsrLaSXFJKc6yCs5hBAgAJEToBbWasalR8u2oLaKVKeVm9mwHAAgHTt1oJypDsULkMs1hRpEz2giuCm9qWbQokAAydKmTL5JUJlJM5UlSoJCREqIEgAm3vpXAbtpaU+6lSycQAcq4lBOYkTH7QEcMupqa2fs8N9ZRlXkO786dqvVMMfuySed7jF69/uRGzsTmbzqtAlXYI63ujypttDd1JlTdjy9k/l30rhR0OJUj2HZWm1sxupM94UY7TU6kZRIFhqOXaPyolFStMUpuDtFCUxlUUqBSoag6+fDt0ptjMSGx6w+Z7hWjh5mR12+yVJ4mIHjaOdLKxKVAdE4gG2ihcGdINzYx3EdyvoRvsc/FS+DONg7HexjoK2loYTclaVJz8kJmCQeJHAEakVozGFSylStTEkxqQLADgOylk4gAACSOHEn89fOknXUkgKmZEAA5QZ0JH+lPhBxVE2TI5vZ2+cqZ5Cqy/tGcNi3iJSkrLY0nK22E3HNYmeRFSe9G0Q0yqTBUMs8hBzK8BPlSOzdlp+ihl1MhSeumTquVKTIIMAkgdwoO3S+AoVFpy6v+TOBt/EHDlWGeUhxoZnkZUddFgXUApI6sX4wQTpFWXDv4r6IlGJVmxLqwQkhILbdikuIQBJMaEe0PuxUNvPsZ9t5KsJgQhDJlK0gOqd0HXSFFRSY9Uibm4JIp9u62lCVFDams6ysoWhUtSlAU0QoQUykqSYuIFR+aFr+D2c/wBOWJSglTd+zf6Nrr5/BY9m4FwsmCcsySYT1uNgL1DekLd9zFbMlpxaloIX0ZNlhIIUgD7wgkRrljjNWHCPuFkKOJLaArLlLbQISkC03vxniCO+jXtBSWiUlLxKkgDOhIJX1QFFsmZM+yOPIUvGscdLs82fN79jy64uNNflTMqJPyqw7w7n4nBulD7eT7igSULA4oXx001EiQKiC1kMEQar6EWcZKTxArp942jhSS3JF61GpE5uc3mdV3D4/wBqfbfN8oM35RpfT8Q91dej9AlxRjVIv3KJ4d36FIbSdzuFXMie+c1veB4UufZTB+UfO/YqHIfFJBPlVaSeqe+rGyMzRgXyK8gq0cdBVbQbHw+BoYG5PYn8E7Dae6hTbCO9RNjpQpLWxylo9JiuqIUK9Q8gOhQoAVxwm5iAn1jE6Giwzkk5SFA8uBrhTSXdFAgHgQb8pFPsKwEiwgUmT2OitCeFH1onu/0rneLZ6vtWxJA66RqQNFJ5kcuI7oIw6+vJ5j51NJdFbVxN5cZaM+RiAbzUlu1iUu51DSwSrmOtMdlq43w3ZLxzNOoZSZL2aYy6lSQOJ0IJAgzMzLjAMBGHV0IPV6yCqxWU3uPZChIjUBR46ZCCi7YzJk5RolTR5aRwbwcSFJ93EHkacgVQvkmKj6RmXBhFPsoC1skKKSJBbJActzFldyTzrJTvHjnIjDpNrZcKs95Gs+deh1ICgUqAIIIIOhBsQayvePGs4F4svkgmFoUUOqzInmgdYWgibHMIgCps8Vd1Y3HL2sqY2xtIx9QvrCABhVRA5AptYUat4No6qw5Mn2sI5E8uXDTs7Kmkb34M8csyQejelCuMFKZg9Xqi0g3vTlrevBK0UhM2uh6EkR1hKBY8U5gOqm8zU/8AwM/2VhvffENqPSNszNxkU2Zi4PWkWP8AYzU/s70nqEZ0uj910ODss4NJGgHzmVRt7BrABeRc3BfQnrDRQSYgRMjLEhOUWuF7Jwbyc5Q0omCpSUpAzJFx0yOtlMalVoEzMV3KK9mjmmyR2PtX/E3kQrOgXX1MoDaChRCpPrKVkSbCxJFprQZqubjbst4FpZQCFPLzkEklKYhCJN7CTe8qM6VYjVmOPFX8ipO2dkU1xWHzXFlAGDE9sEcbwadCmW1Mb0SSQAVCLHS5AEx3zHZRyqtgxT5Uit4cFedLmVTkhIKilBFzIzBgiMw5m4FTew9kBtfSFMGAB9ZnTMKGZIypCVQpQJiSDrrNewWJWSvTMVETCFxBzAypM3zc9byal8Hj3W/WXnHaALckhIAHxrzMEfPyfRblU64lhx2AbxDamnkBaFapI9xHEEcCLisG9Kfo9Xg0l9oleGBsY67cx1XDxTyVa9jeCrfc9weBosewhxBbcSFIWClSTcKSRBBHIir2rIVo8aZqKpzfbd84DGO4cyUpMtqOqmlXQT2wYPaDUFQDS3bqOZcOvmVqjXXIAOy1N8evMpSuaybTx770tsNUYZAvBWpXfBg/Ae6m+LPncxzNTyfmK4ryj7BpBa14L8hMf3qvI0Ph86mtnOwk8hM87xpPcahECx8PnWw9xc/YdYd8hIH61oU1SaOt4mqZ6pFHRCu20zVrPPRwt1KEqWswhIk/kOZ0EcyKi/oi3znxAhGqGPZSBop0e0vsOlFtB4uYhtofZtAPOcisyWknu9f+GpVtcqSPxH8IKr+4e+p5S5MojHihzh2YHKLfn527gKVJ0FduGLUjlnW/ZXHDdgSVxxSCPj8Yrr6XApOMqp5SPDUeUGmG0cSGpKikI4KK0pka+0eHGmQejJrYy2ztXO63hUXUshSyfZbEmOUkA92vEGrDhkQkVV928Klx1eJH/iSlBN+oNVfiVMdgSeNWzLArI72ZL4IZhJZXb1ZhQ/ZvBHaLeE9kTSVTcU0fbkzzrnCryHKdD6p+VFF06Mqx9UNvNu2xj2gjEJnKZQoEhSTxhQvBi4424gES6q5RTGYjJtp+j1ti5wzq0/eaW47OvsJGccPZIvqah0bt4RYBBeSCAZCgT1gMshSeqSSOqYPZW6lwTlEFcFQTIBIED3SQJ7aruG3xwTqgFZg5PqrYUpYXxSMqVdabQDNTSgk/VQ+EJzTcY3XwjM8H6Pg/9iXyCDClNDKfxEJT5/nVv3M9FzWFdGIxKg66ky2kJhKD9436yuXAdpgi4t7VzuJSkSkicwvIuAqQYymDzn31JmjxcXdOxc012glCuDXSjeuVKAEmmsBCGKxPRgcVKMJHzPYKi9rtHoHCbmUE/wAaKeJaK3Ao8PKk94VhLBH3lJT55v6aXJ6YeP1qvkqOzHiEFSJzFSpkGLEpnTkBpypycG/nJW8CngkNkQP3s1z4eFdJcEQgTwzH1R3AHreQ7aWaS4NVAj92P6jU0Vo9Cbbdlrw2KC0CNRAI5H8qcvKvUBsZY6UDsPv1+VTLi5qmLtHnTjTMd/2hdmdbC4oDULZWf3Tnb/mc91Y5Xr/aezy+wUpMLHWQSJGYA6jkQSPGsI322eh5JVlyvpCjmylJVkBKkLSZM20kweOooJNJnJkDs37BvkEq8yo/Om2NNPcEn6lNrZE+8wB43qNx05o7qnauRZdRHezlQSPHyP51GKTBUORPlNSWzjC+8ce8UjtbC5FmNFGR8/120UewZdEdNCiihRAHqwUsB1Y+8YpAGlcQbAdkSNQTaR3TPhVE2TQRC4ds53l/fVI7jZMdnRpbEc0nnT/DKu6rghpemug0HOxpR9jKnvg0ez25bfPMFPkfzpNUx16H5vfneiFDDnqxykV2BXI5iLyesO0eY/sfKkcThQpBQpIWg6pUApJHak2NO30Sm2ouO8UybWpRgeJ4D+/ZQvTNT0KbPwwTCUgJSkAAAAAAaC3ZTrFiI7q7YbgQKSxSpMch8f0KbEVJ2xuLik3WgbGlG9a6WmiMOWVH1VajzHOlGta4yyP1Y9lctv5TC7E6Hgo8uw9nuokzim7+qxH0vDfRAsutoWrqCYzKSOtPVynIdbVFY53oVv4lpkLfkdIUKC2cMpaevpCpJCiTECYza5r7tbZK8QhQS6WVKGUqSnMrJfqm4jXUG1+dondPdF3AvKUHUONLTlUnIUG10qAkgxcRayjygoljlKX2Z6eHxONYak1cVVb8yu2m1+CU3OObBsLN1LTmUYF1EmTapk0WHw6W0hKEhKRoAIAmTYDS5oZr2ueQ+Z4VRFcVR52SXObkvdnKuZ0pPoyoydOApcNzdVzy4D8z210axsATSmKgN6lT0aeHWJ8gPnVgNRG38PmSFcU/Ax8486CfQzFqaK+pw6AADmoHyTY++KWRmj1j4AAeYNdoJXFrTFom11etA04z7opu30iXXUqJKUqISCnKcpCSnhJseypeRfpurJPZJHSDsBPy+dTY6xgVD7Juoxa0fMx7qnWYFVQ6IM3qHjCYEVkHpp2UtlQxKJ6F2UOQPUcM37lj/MO0VriHaa7d2S1jMO5h3RKHE5TESk6pUmfaSQCO0CtlG0KPNuFR9SEnglPf7H5fGorFH6w9lu8x+VWbaeyXMI8th6ykGJFgtMdVaewgzrzGoqqPuSonx+FTJbZY3pEhs5sFYkwNPnSm2mCpvODOUjwCo5dsA94pHZLkqAP3viDUtixKFpAsQkT3an337KW5NSGVyiyqhUcfKhSawZNHThVnqheo76UXqjvP8iqFCnT7JodCuO+zHd86T2b9i54/ChQoH2MXpFmT1l/vf0opahQrEazqkIiQLCTp30KFczB03pUek9ZX7x+NChTIi2ENaWXQoURxyjWuH9U/vJ/mFChWI5jujoqFPAGW3VkNCCR9YyLci4kEdxBipJpIAtQoUuXYQdcKoUKE04VUXto/VK7jQoULNj2RWzUylE36ytf3RSO0Pt1drTJPflVfyFChUbLIf1H+g82ceovsVhyOwlxxJI7xbuqbOtChVWMly+piqKcNUKFMFGV+m5A6TCmBJS4CeJAW3AJ7Myv4jzrHMT66u80KFTy9bKY+hHWzT1x3j4irBiFHKb8v5RQoUjJ6kUYumVh31j3mhQoVQT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http://img2.timeinc.net/people/i/2013/news/130401/pope-francis-600.jpg"/>
          <p:cNvPicPr>
            <a:picLocks noChangeAspect="1" noChangeArrowheads="1"/>
          </p:cNvPicPr>
          <p:nvPr/>
        </p:nvPicPr>
        <p:blipFill>
          <a:blip r:embed="rId2" cstate="print"/>
          <a:srcRect/>
          <a:stretch>
            <a:fillRect/>
          </a:stretch>
        </p:blipFill>
        <p:spPr bwMode="auto">
          <a:xfrm>
            <a:off x="5257800" y="3505200"/>
            <a:ext cx="2946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1"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1"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1"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dirty="0" smtClean="0"/>
              <a:t>A Hierarchy controls churches and their ministries.</a:t>
            </a:r>
          </a:p>
          <a:p>
            <a:r>
              <a:rPr lang="en-US" dirty="0" smtClean="0"/>
              <a:t>The church is not seen as –</a:t>
            </a:r>
          </a:p>
          <a:p>
            <a:pPr>
              <a:buFont typeface="Wingdings"/>
              <a:buChar char="Ø"/>
            </a:pPr>
            <a:r>
              <a:rPr lang="en-US" dirty="0" smtClean="0"/>
              <a:t> Local</a:t>
            </a:r>
          </a:p>
          <a:p>
            <a:pPr>
              <a:buFont typeface="Wingdings"/>
              <a:buChar char="Ø"/>
            </a:pPr>
            <a:r>
              <a:rPr lang="en-US" dirty="0" smtClean="0"/>
              <a:t> Independent</a:t>
            </a:r>
          </a:p>
          <a:p>
            <a:pPr>
              <a:buFont typeface="Wingdings"/>
              <a:buChar char="Ø"/>
            </a:pPr>
            <a:r>
              <a:rPr lang="en-US" dirty="0" smtClean="0"/>
              <a:t> Autonomist – The right of self-government</a:t>
            </a:r>
          </a:p>
          <a:p>
            <a:r>
              <a:rPr lang="en-US" dirty="0" smtClean="0"/>
              <a:t>Churches are governed by a Pope, Bishops, Priest, Pastoral Board, etc.</a:t>
            </a:r>
          </a:p>
          <a:p>
            <a:r>
              <a:rPr lang="en-US" dirty="0" smtClean="0"/>
              <a:t>The right </a:t>
            </a:r>
            <a:r>
              <a:rPr lang="en-US" dirty="0"/>
              <a:t>to </a:t>
            </a:r>
            <a:r>
              <a:rPr lang="en-US" dirty="0" smtClean="0"/>
              <a:t>ordain </a:t>
            </a:r>
            <a:r>
              <a:rPr lang="en-US" dirty="0"/>
              <a:t>other bishops and ordain both priests and deacons belongs only to the bishops </a:t>
            </a:r>
            <a:r>
              <a:rPr lang="en-US" dirty="0" smtClean="0"/>
              <a:t>themselves not the Local church.</a:t>
            </a:r>
          </a:p>
          <a:p>
            <a:r>
              <a:rPr lang="en-US" dirty="0" smtClean="0"/>
              <a:t>Church Pastors and leaders are appointed by a hierarchy not the local church.</a:t>
            </a:r>
          </a:p>
          <a:p>
            <a:r>
              <a:rPr lang="en-US" dirty="0" smtClean="0"/>
              <a:t>Churches are controlled by an outside hierarchy.</a:t>
            </a:r>
          </a:p>
          <a:p>
            <a:endParaRPr lang="en-US" dirty="0" smtClean="0"/>
          </a:p>
          <a:p>
            <a:endParaRPr lang="en-US" dirty="0" smtClean="0"/>
          </a:p>
          <a:p>
            <a:endParaRPr lang="en-US" dirty="0"/>
          </a:p>
        </p:txBody>
      </p:sp>
      <p:pic>
        <p:nvPicPr>
          <p:cNvPr id="65538" name="Picture 2" descr="http://s1.hubimg.com/u/8084408_f520.jpg"/>
          <p:cNvPicPr>
            <a:picLocks noChangeAspect="1" noChangeArrowheads="1"/>
          </p:cNvPicPr>
          <p:nvPr/>
        </p:nvPicPr>
        <p:blipFill>
          <a:blip r:embed="rId2" cstate="print"/>
          <a:srcRect/>
          <a:stretch>
            <a:fillRect/>
          </a:stretch>
        </p:blipFill>
        <p:spPr bwMode="auto">
          <a:xfrm>
            <a:off x="5486400" y="685800"/>
            <a:ext cx="2514600" cy="14072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to="" calcmode="lin" valueType="num">
                                      <p:cBhvr>
                                        <p:cTn id="47" dur="1" fill="hold"/>
                                        <p:tgtEl>
                                          <p:spTgt spid="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057400"/>
          </a:xfrm>
        </p:spPr>
        <p:txBody>
          <a:bodyPr/>
          <a:lstStyle/>
          <a:p>
            <a:r>
              <a:rPr lang="en-US" dirty="0" smtClean="0"/>
              <a:t>This system of government arose during the second century </a:t>
            </a:r>
            <a:r>
              <a:rPr lang="en-US" cap="small" dirty="0" err="1" smtClean="0"/>
              <a:t>a.d</a:t>
            </a:r>
            <a:r>
              <a:rPr lang="en-US" cap="small" dirty="0" smtClean="0"/>
              <a:t>.</a:t>
            </a:r>
            <a:r>
              <a:rPr lang="en-US" dirty="0" smtClean="0"/>
              <a:t> and is not found any where in the New Testament.</a:t>
            </a:r>
          </a:p>
          <a:p>
            <a:endParaRPr lang="en-US" dirty="0"/>
          </a:p>
        </p:txBody>
      </p:sp>
      <p:pic>
        <p:nvPicPr>
          <p:cNvPr id="66562" name="Picture 2" descr="http://s2.hubimg.com/u/8084427_f520.jpg"/>
          <p:cNvPicPr>
            <a:picLocks noChangeAspect="1" noChangeArrowheads="1"/>
          </p:cNvPicPr>
          <p:nvPr/>
        </p:nvPicPr>
        <p:blipFill>
          <a:blip r:embed="rId2" cstate="print"/>
          <a:srcRect/>
          <a:stretch>
            <a:fillRect/>
          </a:stretch>
        </p:blipFill>
        <p:spPr bwMode="auto">
          <a:xfrm>
            <a:off x="2897348" y="1219200"/>
            <a:ext cx="5560852" cy="5592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to="" calcmode="lin" valueType="num">
                                      <p:cBhvr>
                                        <p:cTn id="7" dur="1" fill="hold"/>
                                        <p:tgtEl>
                                          <p:spTgt spid="665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solidFill>
                  <a:srgbClr val="FFFF00"/>
                </a:solidFill>
              </a:rPr>
              <a:t>The </a:t>
            </a:r>
            <a:r>
              <a:rPr lang="en-US" dirty="0" smtClean="0">
                <a:solidFill>
                  <a:srgbClr val="FFFF00"/>
                </a:solidFill>
              </a:rPr>
              <a:t>federal or representative</a:t>
            </a:r>
            <a:br>
              <a:rPr lang="en-US" dirty="0" smtClean="0">
                <a:solidFill>
                  <a:srgbClr val="FFFF00"/>
                </a:solidFill>
              </a:rPr>
            </a:br>
            <a:r>
              <a:rPr lang="en-US" dirty="0" smtClean="0">
                <a:solidFill>
                  <a:srgbClr val="FFFF00"/>
                </a:solidFill>
              </a:rPr>
              <a:t> form of government</a:t>
            </a:r>
            <a:endParaRPr lang="en-US" dirty="0">
              <a:solidFill>
                <a:srgbClr val="FFFF00"/>
              </a:solidFill>
            </a:endParaRPr>
          </a:p>
        </p:txBody>
      </p:sp>
      <p:sp>
        <p:nvSpPr>
          <p:cNvPr id="3" name="Content Placeholder 2"/>
          <p:cNvSpPr>
            <a:spLocks noGrp="1"/>
          </p:cNvSpPr>
          <p:nvPr>
            <p:ph idx="1"/>
          </p:nvPr>
        </p:nvSpPr>
        <p:spPr>
          <a:xfrm>
            <a:off x="0" y="1828800"/>
            <a:ext cx="9144000" cy="5029200"/>
          </a:xfrm>
        </p:spPr>
        <p:txBody>
          <a:bodyPr>
            <a:normAutofit/>
          </a:bodyPr>
          <a:lstStyle/>
          <a:p>
            <a:r>
              <a:rPr lang="en-US" sz="3400" dirty="0"/>
              <a:t>This is also known as the Presbyterian system, taken from the Greek word </a:t>
            </a:r>
            <a:r>
              <a:rPr lang="en-US" sz="3400" i="1" dirty="0" err="1"/>
              <a:t>presbuteros</a:t>
            </a:r>
            <a:r>
              <a:rPr lang="en-US" sz="3400" dirty="0"/>
              <a:t>. </a:t>
            </a:r>
            <a:endParaRPr lang="en-US" sz="3400" dirty="0" smtClean="0"/>
          </a:p>
          <a:p>
            <a:r>
              <a:rPr lang="en-US" sz="3400" dirty="0"/>
              <a:t>This word, found sixty-two times </a:t>
            </a:r>
            <a:r>
              <a:rPr lang="en-US" sz="3400" dirty="0" smtClean="0"/>
              <a:t>in the KJV and is </a:t>
            </a:r>
            <a:r>
              <a:rPr lang="en-US" sz="3400" dirty="0"/>
              <a:t>always translated by the English word "elder." </a:t>
            </a:r>
            <a:endParaRPr lang="en-US" sz="3400" dirty="0" smtClean="0"/>
          </a:p>
          <a:p>
            <a:r>
              <a:rPr lang="en-US" sz="3400" dirty="0"/>
              <a:t>The federal system operates somewhat similarly to that of the U.S. government</a:t>
            </a:r>
            <a:r>
              <a:rPr lang="en-US" sz="3400" dirty="0" smtClean="0"/>
              <a:t>.</a:t>
            </a:r>
          </a:p>
          <a:p>
            <a:r>
              <a:rPr lang="en-US" sz="3400" dirty="0" smtClean="0"/>
              <a:t> </a:t>
            </a:r>
            <a:r>
              <a:rPr lang="en-US" sz="3400" dirty="0"/>
              <a:t>Each local church duly elects ruling elders to represent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Autofit/>
          </a:bodyPr>
          <a:lstStyle/>
          <a:p>
            <a:r>
              <a:rPr lang="en-US" sz="3300" dirty="0"/>
              <a:t>This group forms the church </a:t>
            </a:r>
            <a:r>
              <a:rPr lang="en-US" sz="3300" dirty="0" smtClean="0"/>
              <a:t>session (ruling board).</a:t>
            </a:r>
          </a:p>
          <a:p>
            <a:r>
              <a:rPr lang="en-US" sz="3300" dirty="0" smtClean="0"/>
              <a:t>A </a:t>
            </a:r>
            <a:r>
              <a:rPr lang="en-US" sz="3300" dirty="0"/>
              <a:t>distinction is </a:t>
            </a:r>
            <a:r>
              <a:rPr lang="en-US" sz="3300" dirty="0" smtClean="0"/>
              <a:t>made </a:t>
            </a:r>
            <a:r>
              <a:rPr lang="en-US" sz="3300" dirty="0"/>
              <a:t>in </a:t>
            </a:r>
            <a:r>
              <a:rPr lang="en-US" sz="3300" dirty="0" smtClean="0"/>
              <a:t>this session </a:t>
            </a:r>
            <a:r>
              <a:rPr lang="en-US" sz="3300" dirty="0"/>
              <a:t>between those ruling elders who govern </a:t>
            </a:r>
            <a:r>
              <a:rPr lang="en-US" sz="3300" dirty="0" smtClean="0"/>
              <a:t>the church but </a:t>
            </a:r>
            <a:r>
              <a:rPr lang="en-US" sz="3300" dirty="0"/>
              <a:t>do not teach, preach, or administer the ordinances, and those elders </a:t>
            </a:r>
            <a:r>
              <a:rPr lang="en-US" sz="3300" dirty="0" smtClean="0"/>
              <a:t>(Pastors) </a:t>
            </a:r>
            <a:r>
              <a:rPr lang="en-US" sz="3300" dirty="0"/>
              <a:t>who do </a:t>
            </a:r>
            <a:r>
              <a:rPr lang="en-US" sz="3300" i="1" dirty="0" smtClean="0"/>
              <a:t>(I </a:t>
            </a:r>
            <a:r>
              <a:rPr lang="en-US" sz="3300" i="1" dirty="0"/>
              <a:t>Tim. </a:t>
            </a:r>
            <a:r>
              <a:rPr lang="en-US" sz="3300" i="1" dirty="0" smtClean="0"/>
              <a:t>5:17).</a:t>
            </a:r>
          </a:p>
          <a:p>
            <a:r>
              <a:rPr lang="en-US" sz="3300" i="1" dirty="0" smtClean="0">
                <a:solidFill>
                  <a:srgbClr val="FFFF00"/>
                </a:solidFill>
              </a:rPr>
              <a:t>Ruling elders</a:t>
            </a:r>
          </a:p>
          <a:p>
            <a:r>
              <a:rPr lang="en-US" sz="3300" i="1" dirty="0" smtClean="0">
                <a:solidFill>
                  <a:srgbClr val="FFFF00"/>
                </a:solidFill>
              </a:rPr>
              <a:t>Administrating elders</a:t>
            </a:r>
          </a:p>
          <a:p>
            <a:r>
              <a:rPr lang="en-US" sz="3300" dirty="0" smtClean="0"/>
              <a:t>Ruling elders are usually elected for a period of time determined by the church body.</a:t>
            </a:r>
            <a:endParaRPr lang="en-US" sz="3300" i="1" dirty="0" smtClean="0"/>
          </a:p>
          <a:p>
            <a:r>
              <a:rPr lang="en-US" sz="3300" dirty="0" smtClean="0"/>
              <a:t>There is also a ruling hierarchy within this form of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400" dirty="0"/>
              <a:t>The next high-ranking body in this system is the presbytery, which includes </a:t>
            </a:r>
            <a:r>
              <a:rPr lang="en-US" sz="3400" dirty="0" smtClean="0"/>
              <a:t>ordained </a:t>
            </a:r>
            <a:r>
              <a:rPr lang="en-US" sz="3400" dirty="0"/>
              <a:t>ministers or teaching elders and one ruling elder from each local congregation in a given district. </a:t>
            </a:r>
            <a:endParaRPr lang="en-US" sz="3400" dirty="0" smtClean="0"/>
          </a:p>
          <a:p>
            <a:r>
              <a:rPr lang="en-US" sz="3400" dirty="0" smtClean="0"/>
              <a:t>Although </a:t>
            </a:r>
            <a:r>
              <a:rPr lang="en-US" sz="3400" dirty="0"/>
              <a:t>pastors are elected by their own congregations, they must be approved by </a:t>
            </a:r>
            <a:r>
              <a:rPr lang="en-US" sz="3400" dirty="0" smtClean="0"/>
              <a:t>the local </a:t>
            </a:r>
            <a:r>
              <a:rPr lang="en-US" sz="3400" dirty="0"/>
              <a:t>presbytery</a:t>
            </a:r>
            <a:r>
              <a:rPr lang="en-US" sz="3400" dirty="0" smtClean="0"/>
              <a:t>.</a:t>
            </a:r>
          </a:p>
          <a:p>
            <a:r>
              <a:rPr lang="en-US" sz="3400" dirty="0"/>
              <a:t>Above the presbytery is the </a:t>
            </a:r>
            <a:r>
              <a:rPr lang="en-US" sz="3400" dirty="0" smtClean="0"/>
              <a:t>ruling “synod” </a:t>
            </a:r>
            <a:r>
              <a:rPr lang="en-US" sz="3400" dirty="0"/>
              <a:t>(from a Greek word meaning "company</a:t>
            </a:r>
            <a:r>
              <a:rPr lang="en-US" sz="3400" dirty="0" smtClean="0"/>
              <a:t>")</a:t>
            </a:r>
          </a:p>
          <a:p>
            <a:r>
              <a:rPr lang="en-US" sz="3400" dirty="0"/>
              <a:t>O</a:t>
            </a:r>
            <a:r>
              <a:rPr lang="en-US" sz="3400" dirty="0" smtClean="0"/>
              <a:t>ver </a:t>
            </a:r>
            <a:r>
              <a:rPr lang="en-US" sz="3400" dirty="0"/>
              <a:t>the synod is the general assembly, the Supreme Court of its kind. </a:t>
            </a:r>
          </a:p>
          <a:p>
            <a:endParaRPr lang="en-US" sz="3400" dirty="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2123</Words>
  <Application>Microsoft Office PowerPoint</Application>
  <PresentationFormat>On-screen Show (4:3)</PresentationFormat>
  <Paragraphs>119</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Doctrine of the Church </vt:lpstr>
      <vt:lpstr>Slide 2</vt:lpstr>
      <vt:lpstr>Within the confines of organized Christianity today four separate church systems of government exist. </vt:lpstr>
      <vt:lpstr>The hierarchical form of government</vt:lpstr>
      <vt:lpstr>Slide 5</vt:lpstr>
      <vt:lpstr>Slide 6</vt:lpstr>
      <vt:lpstr>The federal or representative  form of government</vt:lpstr>
      <vt:lpstr>Slide 8</vt:lpstr>
      <vt:lpstr>Slide 9</vt:lpstr>
      <vt:lpstr>Argument in support of the federal type of government is the fact that elders were appointed by the apostles (Acts 14:23; Titus 1:5), and were obviously rulers over the churches (Heb. 13:7, 17) </vt:lpstr>
      <vt:lpstr>The congregational or democratic  form of church government</vt:lpstr>
      <vt:lpstr>Slide 12</vt:lpstr>
      <vt:lpstr>Slide 13</vt:lpstr>
      <vt:lpstr>The following passage sets forth the clear teachings of Scripture on who should rule, lead, and oversee the local church and its ministry.</vt:lpstr>
      <vt:lpstr>Slide 15</vt:lpstr>
      <vt:lpstr>Slide 16</vt:lpstr>
      <vt:lpstr>Elders, Pastors (Shepherd) and Bishop (Overseer) all refer to the same office. The Following passages use these terms interchangeably for the same office.</vt:lpstr>
      <vt:lpstr>Slide 18</vt:lpstr>
      <vt:lpstr>Slide 19</vt:lpstr>
      <vt:lpstr>Revelation chapter two and three is proof that God holds the pastor accountable for the church as a whole.   John’s letters to the churches were addressed to the pastors.</vt:lpstr>
      <vt:lpstr>The authority to oversee the  church is given to Pastors by God,  specifically the Holy Spirit</vt:lpstr>
      <vt:lpstr>Pastors are over the church                   by the Lord’s appointment</vt:lpstr>
      <vt:lpstr>The Apostle Paul likens the operation of the church to the operation of the family.</vt:lpstr>
      <vt:lpstr>Slide 24</vt:lpstr>
      <vt:lpstr>The pastor is to the church what the husband is to his wife and children. The husband is the final authority in all matters of the home but he loves his wife and children, listens to their advise and then makes the best decision he feels the Lord would have him to make for his family. </vt:lpstr>
      <vt:lpstr>The elder position is a ruling position but the main ministry of the pastor is the ministry of the Word</vt:lpstr>
      <vt:lpstr>The author of Hebrews acknowledged that pastors have the ruling position over the church. This is clearly not the deacons or the members for he explains that the rulers are the one who have spoken the Word of God unto them.</vt:lpstr>
      <vt:lpstr>“Remember them which have the rule over you, who have spoken unto you the word of God: whose faith follow, considering the end of their conversation…Obey them that have the rule over you, and submit yourselves: for they watch for your souls, as they that must give account, that they may do it with joy, and not with grief: for that is unprofitable for you.” (Hebrews 13:7, 17) </vt:lpstr>
      <vt:lpstr>Peter charged the pastors to feed the flock and take the oversight of the church with a willing spirit and a ready mind. To rule in a spirit of servitude and humility as they take the oversight of the church.</vt:lpstr>
      <vt:lpstr>(I Peter 5:2-3)  “Feed the flock of God which is among you, taking the oversight thereof, not by constraint, but willingly; not for filthy lucre, but of a ready mind; Neither as being lords over God's heritage, but being ensamples to the flock.”</vt:lpstr>
      <vt:lpstr>Pastors are a gift from God to the church for the perfecting of the members so that they can do  the work of the ministry.</vt:lpstr>
      <vt:lpstr>Slide 32</vt:lpstr>
      <vt:lpstr>The apostles (where were the first pastors of the church) were the ones who made the final decision as to where the money of the church was spent.</vt:lpstr>
      <vt:lpstr>These verses prove that a pastors authority in not just over spiritual matters but over the financial matters of the church also.</vt:lpstr>
      <vt:lpstr>God never ruled His people through boards, committees or majority vote. God always led by one man. Abraham, Moses, Samuel, David, Kings, Judges, Prophets and the High Priest. Nowhere in the Scripture were the children of God’s ever ruled by majority vote or boards. Men of God (leaders) always sought the counsel from others but the final decision rested in their hands.</vt:lpstr>
      <vt:lpstr>Slide 36</vt:lpstr>
      <vt:lpstr>Slide 37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9)</dc:title>
  <dc:creator>Pastor Daniel White</dc:creator>
  <cp:lastModifiedBy>Pastor Daniel White</cp:lastModifiedBy>
  <cp:revision>72</cp:revision>
  <dcterms:created xsi:type="dcterms:W3CDTF">2014-02-13T16:05:08Z</dcterms:created>
  <dcterms:modified xsi:type="dcterms:W3CDTF">2014-03-03T06:47:07Z</dcterms:modified>
</cp:coreProperties>
</file>