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04" r:id="rId3"/>
    <p:sldId id="305" r:id="rId4"/>
    <p:sldId id="306" r:id="rId5"/>
    <p:sldId id="307" r:id="rId6"/>
    <p:sldId id="308" r:id="rId7"/>
    <p:sldId id="309" r:id="rId8"/>
    <p:sldId id="310" r:id="rId9"/>
    <p:sldId id="319" r:id="rId10"/>
    <p:sldId id="320" r:id="rId11"/>
    <p:sldId id="311" r:id="rId12"/>
    <p:sldId id="312" r:id="rId13"/>
    <p:sldId id="313" r:id="rId14"/>
    <p:sldId id="314" r:id="rId15"/>
    <p:sldId id="315" r:id="rId16"/>
    <p:sldId id="316" r:id="rId17"/>
    <p:sldId id="317" r:id="rId18"/>
    <p:sldId id="318" r:id="rId19"/>
    <p:sldId id="321" r:id="rId20"/>
    <p:sldId id="322" r:id="rId21"/>
    <p:sldId id="323" r:id="rId22"/>
    <p:sldId id="324" r:id="rId23"/>
    <p:sldId id="325" r:id="rId24"/>
    <p:sldId id="326" r:id="rId25"/>
    <p:sldId id="327" r:id="rId26"/>
    <p:sldId id="328" r:id="rId27"/>
    <p:sldId id="331" r:id="rId28"/>
    <p:sldId id="339" r:id="rId29"/>
    <p:sldId id="329" r:id="rId30"/>
    <p:sldId id="330" r:id="rId31"/>
    <p:sldId id="338" r:id="rId32"/>
    <p:sldId id="332" r:id="rId33"/>
    <p:sldId id="333" r:id="rId34"/>
    <p:sldId id="334" r:id="rId35"/>
    <p:sldId id="337" r:id="rId36"/>
    <p:sldId id="335" r:id="rId37"/>
    <p:sldId id="33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98CDB-FE18-4FBA-AE54-D0CB47A07B8D}" type="datetimeFigureOut">
              <a:rPr lang="en-US" smtClean="0"/>
              <a:pPr/>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D3981-560D-4688-B749-94F7386FF0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8319A2-81AA-4D92-9E08-7A3FD62E00A5}"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319A2-81AA-4D92-9E08-7A3FD62E00A5}"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319A2-81AA-4D92-9E08-7A3FD62E00A5}"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319A2-81AA-4D92-9E08-7A3FD62E00A5}"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319A2-81AA-4D92-9E08-7A3FD62E00A5}"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8319A2-81AA-4D92-9E08-7A3FD62E00A5}"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8319A2-81AA-4D92-9E08-7A3FD62E00A5}"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8319A2-81AA-4D92-9E08-7A3FD62E00A5}"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319A2-81AA-4D92-9E08-7A3FD62E00A5}"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19A2-81AA-4D92-9E08-7A3FD62E00A5}"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19A2-81AA-4D92-9E08-7A3FD62E00A5}"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04CA7-0606-43F5-A232-BFB84139C5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319A2-81AA-4D92-9E08-7A3FD62E00A5}"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04CA7-0606-43F5-A232-BFB84139C55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endParaRPr lang="en-US" i="1" dirty="0"/>
          </a:p>
        </p:txBody>
      </p:sp>
      <p:sp>
        <p:nvSpPr>
          <p:cNvPr id="8" name="Subtitle 7"/>
          <p:cNvSpPr>
            <a:spLocks noGrp="1"/>
          </p:cNvSpPr>
          <p:nvPr>
            <p:ph type="subTitle" idx="1"/>
          </p:nvPr>
        </p:nvSpPr>
        <p:spPr>
          <a:xfrm>
            <a:off x="0" y="5410200"/>
            <a:ext cx="9144000" cy="1219200"/>
          </a:xfrm>
        </p:spPr>
        <p:txBody>
          <a:bodyPr>
            <a:noAutofit/>
            <a:scene3d>
              <a:camera prst="orthographicFront"/>
              <a:lightRig rig="threePt" dir="t"/>
            </a:scene3d>
            <a:sp3d extrusionH="57150">
              <a:bevelT w="38100" h="38100" prst="convex"/>
            </a:sp3d>
          </a:bodyPr>
          <a:lstStyle/>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62000" y="5562600"/>
            <a:ext cx="7848600" cy="646331"/>
          </a:xfrm>
          <a:prstGeom prst="rect">
            <a:avLst/>
          </a:prstGeom>
        </p:spPr>
        <p:txBody>
          <a:bodyPr wrap="square">
            <a:spAutoFit/>
          </a:bodyPr>
          <a:lstStyle/>
          <a:p>
            <a:pPr algn="ctr"/>
            <a:r>
              <a:rPr lang="en-US" sz="3600" b="1" dirty="0">
                <a:effectLst>
                  <a:reflection blurRad="6350" stA="55000" endA="300" endPos="45500" dir="5400000" sy="-100000" algn="bl" rotWithShape="0"/>
                </a:effectLst>
                <a:latin typeface="Times New Roman" pitchFamily="18" charset="0"/>
                <a:cs typeface="Times New Roman" pitchFamily="18" charset="0"/>
              </a:rPr>
              <a:t>The </a:t>
            </a:r>
            <a:r>
              <a:rPr lang="en-US" sz="3600" b="1" dirty="0" smtClean="0">
                <a:effectLst>
                  <a:reflection blurRad="6350" stA="55000" endA="300" endPos="45500" dir="5400000" sy="-100000" algn="bl" rotWithShape="0"/>
                </a:effectLst>
                <a:latin typeface="Times New Roman" pitchFamily="18" charset="0"/>
                <a:cs typeface="Times New Roman" pitchFamily="18" charset="0"/>
              </a:rPr>
              <a:t>Ministry of the Pastor</a:t>
            </a:r>
            <a:endParaRPr lang="en-US" sz="3600" b="1" dirty="0">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blessedtobeachristian.files.wordpress.com/2012/10/2tim-2-15.jpg"/>
          <p:cNvPicPr>
            <a:picLocks noChangeAspect="1" noChangeArrowheads="1"/>
          </p:cNvPicPr>
          <p:nvPr/>
        </p:nvPicPr>
        <p:blipFill>
          <a:blip r:embed="rId2" cstate="print"/>
          <a:srcRect/>
          <a:stretch>
            <a:fillRect/>
          </a:stretch>
        </p:blipFill>
        <p:spPr bwMode="auto">
          <a:xfrm>
            <a:off x="-152400" y="609600"/>
            <a:ext cx="9429747" cy="5486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1295400"/>
          </a:xfrm>
        </p:spPr>
        <p:txBody>
          <a:bodyPr/>
          <a:lstStyle/>
          <a:p>
            <a:pPr lvl="0"/>
            <a:r>
              <a:rPr lang="en-US" sz="3600" dirty="0"/>
              <a:t>He is to preach the Word </a:t>
            </a:r>
            <a:r>
              <a:rPr lang="en-US" sz="3600" i="1" dirty="0" smtClean="0"/>
              <a:t>(II </a:t>
            </a:r>
            <a:r>
              <a:rPr lang="en-US" sz="3600" i="1" dirty="0"/>
              <a:t>Tim. 4:2; </a:t>
            </a:r>
            <a:r>
              <a:rPr lang="en-US" sz="3600" i="1" dirty="0" smtClean="0"/>
              <a:t>                      Acts </a:t>
            </a:r>
            <a:r>
              <a:rPr lang="en-US" sz="3600" i="1" dirty="0"/>
              <a:t>6:2-4</a:t>
            </a:r>
            <a:r>
              <a:rPr lang="en-US" sz="3600" i="1" dirty="0" smtClean="0"/>
              <a:t>)</a:t>
            </a:r>
            <a:r>
              <a:rPr lang="en-US" i="1" dirty="0" smtClean="0"/>
              <a:t> </a:t>
            </a:r>
            <a:endParaRPr lang="en-US" i="1" dirty="0"/>
          </a:p>
          <a:p>
            <a:endParaRPr lang="en-US" dirty="0"/>
          </a:p>
        </p:txBody>
      </p:sp>
      <p:pic>
        <p:nvPicPr>
          <p:cNvPr id="105474" name="Picture 2" descr="http://godsvisionlegon.files.wordpress.com/2013/06/preach-ie.jpg"/>
          <p:cNvPicPr>
            <a:picLocks noChangeAspect="1" noChangeArrowheads="1"/>
          </p:cNvPicPr>
          <p:nvPr/>
        </p:nvPicPr>
        <p:blipFill>
          <a:blip r:embed="rId2" cstate="print"/>
          <a:srcRect/>
          <a:stretch>
            <a:fillRect/>
          </a:stretch>
        </p:blipFill>
        <p:spPr bwMode="auto">
          <a:xfrm>
            <a:off x="304800" y="1676400"/>
            <a:ext cx="8534400" cy="440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r>
              <a:rPr lang="en-US" sz="3600" i="1" dirty="0" smtClean="0"/>
              <a:t>II Timothy 4:2-5 </a:t>
            </a:r>
            <a:br>
              <a:rPr lang="en-US" sz="3600" i="1" dirty="0" smtClean="0"/>
            </a:br>
            <a:r>
              <a:rPr lang="en-US" sz="3600" i="1" dirty="0" smtClean="0"/>
              <a:t>“</a:t>
            </a:r>
            <a:r>
              <a:rPr lang="en-US" sz="3600" i="1" u="sng" dirty="0" smtClean="0"/>
              <a:t>Preach the word</a:t>
            </a:r>
            <a:r>
              <a:rPr lang="en-US" sz="3600" i="1" dirty="0" smtClean="0"/>
              <a:t>; be instant in season, out of season; reprove, rebuke, exhort with all longsuffering and doctrine. For the time will come when they will not endure sound doctrine; but after their own lusts shall they heap to themselves teachers, having itching ears; And they shall turn away their ears from the truth, and shall be turned unto fables. But watch thou in all things, endure afflictions, do the work of an evangelist, </a:t>
            </a:r>
            <a:r>
              <a:rPr lang="en-US" sz="3600" i="1" u="sng" dirty="0" smtClean="0"/>
              <a:t>make full proof of thy ministry</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8839200" cy="2667000"/>
          </a:xfrm>
        </p:spPr>
        <p:txBody>
          <a:bodyPr>
            <a:normAutofit fontScale="90000"/>
          </a:bodyPr>
          <a:lstStyle/>
          <a:p>
            <a:r>
              <a:rPr lang="en-US" i="1" dirty="0" smtClean="0">
                <a:solidFill>
                  <a:srgbClr val="FFFF00"/>
                </a:solidFill>
              </a:rPr>
              <a:t>“Make full proof of the ministry”</a:t>
            </a:r>
            <a:br>
              <a:rPr lang="en-US" i="1" dirty="0" smtClean="0">
                <a:solidFill>
                  <a:srgbClr val="FFFF00"/>
                </a:solidFill>
              </a:rPr>
            </a:br>
            <a:r>
              <a:rPr lang="en-US" i="1" dirty="0" smtClean="0">
                <a:solidFill>
                  <a:srgbClr val="FFFF00"/>
                </a:solidFill>
              </a:rPr>
              <a:t/>
            </a:r>
            <a:br>
              <a:rPr lang="en-US" i="1" dirty="0" smtClean="0">
                <a:solidFill>
                  <a:srgbClr val="FFFF00"/>
                </a:solidFill>
              </a:rPr>
            </a:br>
            <a:r>
              <a:rPr lang="en-US" sz="4000" dirty="0" smtClean="0"/>
              <a:t>To carry out fully or completely, </a:t>
            </a:r>
            <a:br>
              <a:rPr lang="en-US" sz="4000" dirty="0" smtClean="0"/>
            </a:br>
            <a:r>
              <a:rPr lang="en-US" sz="4000" dirty="0" smtClean="0"/>
              <a:t>to entirely accomplish, convincing or persuasive demonstration, the evidence or argument that compels the mind to accept an assertion as true. </a:t>
            </a:r>
            <a:r>
              <a:rPr lang="en-US" dirty="0" smtClean="0"/>
              <a:t/>
            </a:r>
            <a:br>
              <a:rPr lang="en-US" dirty="0" smtClean="0"/>
            </a:br>
            <a:r>
              <a:rPr lang="en-US" dirty="0" smtClean="0"/>
              <a:t/>
            </a:r>
            <a:br>
              <a:rPr lang="en-US" dirty="0" smtClean="0"/>
            </a:br>
            <a:endParaRPr lang="en-US" dirty="0"/>
          </a:p>
        </p:txBody>
      </p:sp>
      <p:pic>
        <p:nvPicPr>
          <p:cNvPr id="109570" name="Picture 2" descr="http://ministry127.com/sites/default/files/images/article_images/preach-the-word061411_0.jpg?1308450389"/>
          <p:cNvPicPr>
            <a:picLocks noChangeAspect="1" noChangeArrowheads="1"/>
          </p:cNvPicPr>
          <p:nvPr/>
        </p:nvPicPr>
        <p:blipFill>
          <a:blip r:embed="rId2" cstate="print"/>
          <a:srcRect/>
          <a:stretch>
            <a:fillRect/>
          </a:stretch>
        </p:blipFill>
        <p:spPr bwMode="auto">
          <a:xfrm>
            <a:off x="152400" y="4495800"/>
            <a:ext cx="4038600" cy="1955375"/>
          </a:xfrm>
          <a:prstGeom prst="rect">
            <a:avLst/>
          </a:prstGeom>
          <a:noFill/>
        </p:spPr>
      </p:pic>
      <p:pic>
        <p:nvPicPr>
          <p:cNvPr id="109572" name="Picture 4" descr="http://pastorjon.blogs.com/.a/6a00d8341c7aaa53ef010534a466fa970b-320pi"/>
          <p:cNvPicPr>
            <a:picLocks noChangeAspect="1" noChangeArrowheads="1"/>
          </p:cNvPicPr>
          <p:nvPr/>
        </p:nvPicPr>
        <p:blipFill>
          <a:blip r:embed="rId3" cstate="print"/>
          <a:srcRect/>
          <a:stretch>
            <a:fillRect/>
          </a:stretch>
        </p:blipFill>
        <p:spPr bwMode="auto">
          <a:xfrm>
            <a:off x="5410200" y="4267200"/>
            <a:ext cx="3048000" cy="22764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6278562"/>
          </a:xfrm>
        </p:spPr>
        <p:txBody>
          <a:bodyPr>
            <a:normAutofit/>
          </a:bodyPr>
          <a:lstStyle/>
          <a:p>
            <a:r>
              <a:rPr lang="en-US" sz="3600" i="1" dirty="0" smtClean="0"/>
              <a:t>Acts 6:2-4 </a:t>
            </a:r>
            <a:br>
              <a:rPr lang="en-US" sz="3600" i="1" dirty="0" smtClean="0"/>
            </a:br>
            <a:r>
              <a:rPr lang="en-US" sz="3600" i="1" dirty="0" smtClean="0"/>
              <a:t>“Then the twelve called the multitude of the disciples unto them, and said, It is not reason that we should leave the word of God, and serve tables. Wherefore, brethren, look ye out among you seven men of honest report, full of the Holy Ghost and wisdom, whom we may appoint over this business. But we will give ourselves continually to prayer, and to               </a:t>
            </a:r>
            <a:r>
              <a:rPr lang="en-US" sz="3600" i="1" u="sng" dirty="0" smtClean="0"/>
              <a:t>the ministry of the word</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810000"/>
          </a:xfrm>
        </p:spPr>
        <p:txBody>
          <a:bodyPr>
            <a:normAutofit fontScale="92500" lnSpcReduction="10000"/>
          </a:bodyPr>
          <a:lstStyle/>
          <a:p>
            <a:r>
              <a:rPr lang="en-US" sz="3600" dirty="0" smtClean="0"/>
              <a:t>He is to teach the Word </a:t>
            </a:r>
            <a:r>
              <a:rPr lang="en-US" sz="3600" i="1" dirty="0" smtClean="0"/>
              <a:t>(Col. 1:28; Titus 1:9;    Matt. 28:20) </a:t>
            </a:r>
          </a:p>
          <a:p>
            <a:r>
              <a:rPr lang="en-US" sz="3600" i="1" dirty="0" smtClean="0">
                <a:solidFill>
                  <a:srgbClr val="FFFF00"/>
                </a:solidFill>
              </a:rPr>
              <a:t>Teaching</a:t>
            </a:r>
            <a:r>
              <a:rPr lang="en-US" sz="3600" i="1" dirty="0" smtClean="0"/>
              <a:t> =</a:t>
            </a:r>
            <a:r>
              <a:rPr lang="en-US" sz="3600" i="1" dirty="0"/>
              <a:t> </a:t>
            </a:r>
            <a:r>
              <a:rPr lang="en-US" sz="3600" dirty="0" smtClean="0"/>
              <a:t>To provide with knowledge;  to give lessons or instruction;  to explain how to do something.</a:t>
            </a:r>
          </a:p>
          <a:p>
            <a:r>
              <a:rPr lang="en-US" sz="3600" i="1" dirty="0" smtClean="0">
                <a:solidFill>
                  <a:srgbClr val="FFFF00"/>
                </a:solidFill>
              </a:rPr>
              <a:t>Preaching</a:t>
            </a:r>
            <a:r>
              <a:rPr lang="en-US" sz="3600" dirty="0" smtClean="0"/>
              <a:t> = To tell thoroughly;  to cry or proclaim as a herald;  to speak forcefully.</a:t>
            </a:r>
          </a:p>
          <a:p>
            <a:endParaRPr lang="en-US" sz="3600" i="1" dirty="0"/>
          </a:p>
        </p:txBody>
      </p:sp>
      <p:pic>
        <p:nvPicPr>
          <p:cNvPr id="3074" name="Picture 2" descr="http://www.redmondcc.org/userfiles/98/images/ri1/Taking-notes.jpg"/>
          <p:cNvPicPr>
            <a:picLocks noChangeAspect="1" noChangeArrowheads="1"/>
          </p:cNvPicPr>
          <p:nvPr/>
        </p:nvPicPr>
        <p:blipFill>
          <a:blip r:embed="rId2" cstate="print"/>
          <a:srcRect/>
          <a:stretch>
            <a:fillRect/>
          </a:stretch>
        </p:blipFill>
        <p:spPr bwMode="auto">
          <a:xfrm>
            <a:off x="3429000" y="3733800"/>
            <a:ext cx="523875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i="1" dirty="0" smtClean="0"/>
              <a:t> Col 1:28 “Whom we preach, warning every man, and </a:t>
            </a:r>
            <a:r>
              <a:rPr lang="en-US" sz="3600" i="1" u="sng" dirty="0" smtClean="0"/>
              <a:t>teaching</a:t>
            </a:r>
            <a:r>
              <a:rPr lang="en-US" sz="3600" i="1" dirty="0" smtClean="0"/>
              <a:t> every man in all wisdom; that we may present every man perfect in Christ Jesus.”</a:t>
            </a:r>
          </a:p>
          <a:p>
            <a:r>
              <a:rPr lang="en-US" sz="3600" i="1" dirty="0" smtClean="0"/>
              <a:t>Titus 1:9 “Holding fast the faithful word as he hath been taught, that he may be able by sound doctrine </a:t>
            </a:r>
            <a:r>
              <a:rPr lang="en-US" sz="3600" i="1" dirty="0" smtClean="0">
                <a:solidFill>
                  <a:srgbClr val="FFFF00"/>
                </a:solidFill>
              </a:rPr>
              <a:t>(teaching) </a:t>
            </a:r>
            <a:r>
              <a:rPr lang="en-US" sz="3600" i="1" dirty="0" smtClean="0"/>
              <a:t>both to exhort and to convince the gainsayers.</a:t>
            </a:r>
            <a:endParaRPr lang="en-US" sz="3600" i="1" dirty="0"/>
          </a:p>
          <a:p>
            <a:r>
              <a:rPr lang="en-US" sz="3600" i="1" dirty="0" smtClean="0"/>
              <a:t> Acts 15:35 “Paul also and Barnabas continued in Antioch, </a:t>
            </a:r>
            <a:r>
              <a:rPr lang="en-US" sz="3600" i="1" u="sng" dirty="0" smtClean="0"/>
              <a:t>teaching</a:t>
            </a:r>
            <a:r>
              <a:rPr lang="en-US" sz="3600" i="1" dirty="0" smtClean="0"/>
              <a:t> and preaching the word of the Lord, with many others also.”</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2773362"/>
          </a:xfrm>
        </p:spPr>
        <p:txBody>
          <a:bodyPr>
            <a:noAutofit/>
          </a:bodyPr>
          <a:lstStyle/>
          <a:p>
            <a:r>
              <a:rPr lang="en-US" sz="3600" i="1" dirty="0" smtClean="0"/>
              <a:t> Matt. 28:20 </a:t>
            </a:r>
            <a:br>
              <a:rPr lang="en-US" sz="3600" i="1" dirty="0" smtClean="0"/>
            </a:br>
            <a:r>
              <a:rPr lang="en-US" sz="3600" i="1" dirty="0" smtClean="0"/>
              <a:t>“Teaching them to observe all things whatsoever I have commanded you: and, lo, I am with you </a:t>
            </a:r>
            <a:r>
              <a:rPr lang="en-US" sz="3600" i="1" dirty="0" err="1" smtClean="0"/>
              <a:t>alway</a:t>
            </a:r>
            <a:r>
              <a:rPr lang="en-US" sz="3600" i="1" dirty="0" smtClean="0"/>
              <a:t>, even unto the end of the world. Amen.”</a:t>
            </a:r>
            <a:endParaRPr lang="en-US" sz="3600" i="1" dirty="0"/>
          </a:p>
        </p:txBody>
      </p:sp>
      <p:pic>
        <p:nvPicPr>
          <p:cNvPr id="111618" name="Picture 2" descr="http://thisweconfess.files.wordpress.com/2011/07/great-commission1.jpg"/>
          <p:cNvPicPr>
            <a:picLocks noChangeAspect="1" noChangeArrowheads="1"/>
          </p:cNvPicPr>
          <p:nvPr/>
        </p:nvPicPr>
        <p:blipFill>
          <a:blip r:embed="rId2" cstate="print"/>
          <a:srcRect/>
          <a:stretch>
            <a:fillRect/>
          </a:stretch>
        </p:blipFill>
        <p:spPr bwMode="auto">
          <a:xfrm>
            <a:off x="1676400" y="3276600"/>
            <a:ext cx="5534025" cy="3333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209800"/>
          </a:xfrm>
        </p:spPr>
        <p:txBody>
          <a:bodyPr>
            <a:normAutofit/>
          </a:bodyPr>
          <a:lstStyle/>
          <a:p>
            <a:pPr lvl="0"/>
            <a:r>
              <a:rPr lang="en-US" sz="3600" dirty="0" smtClean="0"/>
              <a:t>He is to reprove, rebuke, exhort and admonish </a:t>
            </a:r>
            <a:r>
              <a:rPr lang="en-US" sz="3600" i="1" dirty="0" smtClean="0"/>
              <a:t>(II Tim. 4:2; I Thess. 5:12; Titus 2:15)</a:t>
            </a:r>
          </a:p>
          <a:p>
            <a:endParaRPr lang="en-US" sz="3600" dirty="0"/>
          </a:p>
        </p:txBody>
      </p:sp>
      <p:pic>
        <p:nvPicPr>
          <p:cNvPr id="71682" name="Picture 2" descr="http://2.bp.blogspot.com/-1dVhXYDTMe8/TqV0RTMBpGI/AAAAAAAAAPE/s76MCfDSDzw/s1600/preach1.jpg"/>
          <p:cNvPicPr>
            <a:picLocks noChangeAspect="1" noChangeArrowheads="1"/>
          </p:cNvPicPr>
          <p:nvPr/>
        </p:nvPicPr>
        <p:blipFill>
          <a:blip r:embed="rId2" cstate="print"/>
          <a:srcRect/>
          <a:stretch>
            <a:fillRect/>
          </a:stretch>
        </p:blipFill>
        <p:spPr bwMode="auto">
          <a:xfrm>
            <a:off x="1295400" y="2057400"/>
            <a:ext cx="6275419" cy="416392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5592763"/>
          </a:xfrm>
        </p:spPr>
        <p:txBody>
          <a:bodyPr>
            <a:normAutofit/>
          </a:bodyPr>
          <a:lstStyle/>
          <a:p>
            <a:r>
              <a:rPr lang="en-US" sz="3600" i="1" dirty="0" smtClean="0"/>
              <a:t>II Tim. 4:2 “Preach the word; be instant in season, out of season; reprove, rebuke, exhort with all longsuffering and doctrine.”</a:t>
            </a:r>
          </a:p>
          <a:p>
            <a:r>
              <a:rPr lang="en-US" sz="3600" i="1" dirty="0" smtClean="0"/>
              <a:t>Titus 2:15 “These things speak, and exhort, and rebuke with all authority. Let no man despise thee.”</a:t>
            </a:r>
          </a:p>
          <a:p>
            <a:r>
              <a:rPr lang="en-US" sz="3600" i="1" dirty="0" smtClean="0"/>
              <a:t>I  Thess. 5:12 “And we beseech you, brethren, to know them which </a:t>
            </a:r>
            <a:r>
              <a:rPr lang="en-US" sz="3600" i="1" dirty="0" err="1" smtClean="0"/>
              <a:t>labour</a:t>
            </a:r>
            <a:r>
              <a:rPr lang="en-US" sz="3600" i="1" dirty="0" smtClean="0"/>
              <a:t> among you, and are over you in the Lord, and admonish you.” </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830997"/>
          </a:xfrm>
          <a:prstGeom prst="rect">
            <a:avLst/>
          </a:prstGeom>
        </p:spPr>
        <p:txBody>
          <a:bodyPr wrap="square">
            <a:spAutoFit/>
          </a:bodyPr>
          <a:lstStyle/>
          <a:p>
            <a:pPr algn="ctr"/>
            <a:r>
              <a:rPr lang="en-US" sz="4800" b="1" dirty="0" smtClean="0">
                <a:effectLst>
                  <a:reflection blurRad="6350" stA="55000" endA="300" endPos="45500" dir="5400000" sy="-100000" algn="bl" rotWithShape="0"/>
                </a:effectLst>
                <a:latin typeface="Times New Roman" pitchFamily="18" charset="0"/>
                <a:cs typeface="Times New Roman" pitchFamily="18" charset="0"/>
              </a:rPr>
              <a:t>The Ministry of the Pastor</a:t>
            </a:r>
            <a:endParaRPr lang="en-US" sz="4800" b="1" dirty="0">
              <a:effectLst>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http://exegete77.files.wordpress.com/2014/01/pastoral-ministry.jpg"/>
          <p:cNvPicPr>
            <a:picLocks noChangeAspect="1" noChangeArrowheads="1"/>
          </p:cNvPicPr>
          <p:nvPr/>
        </p:nvPicPr>
        <p:blipFill>
          <a:blip r:embed="rId2" cstate="print">
            <a:lum bright="-10000" contrast="30000"/>
          </a:blip>
          <a:srcRect/>
          <a:stretch>
            <a:fillRect/>
          </a:stretch>
        </p:blipFill>
        <p:spPr bwMode="auto">
          <a:xfrm>
            <a:off x="914400" y="2514600"/>
            <a:ext cx="7464487"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endParaRPr lang="en-US" dirty="0"/>
          </a:p>
        </p:txBody>
      </p:sp>
      <p:sp>
        <p:nvSpPr>
          <p:cNvPr id="3" name="Content Placeholder 2"/>
          <p:cNvSpPr>
            <a:spLocks noGrp="1"/>
          </p:cNvSpPr>
          <p:nvPr>
            <p:ph idx="1"/>
          </p:nvPr>
        </p:nvSpPr>
        <p:spPr>
          <a:xfrm>
            <a:off x="0" y="1"/>
            <a:ext cx="8686800" cy="1981200"/>
          </a:xfrm>
        </p:spPr>
        <p:txBody>
          <a:bodyPr>
            <a:normAutofit/>
          </a:bodyPr>
          <a:lstStyle/>
          <a:p>
            <a:r>
              <a:rPr lang="en-US" sz="3600" dirty="0" smtClean="0"/>
              <a:t>He is to warn his flock </a:t>
            </a:r>
            <a:r>
              <a:rPr lang="en-US" sz="3600" i="1" dirty="0" smtClean="0"/>
              <a:t>(Acts 20:31; I Cor. 4:14; I Thess. 5:14; Col. 1:28) </a:t>
            </a:r>
            <a:endParaRPr lang="en-US" sz="3600" i="1" dirty="0"/>
          </a:p>
        </p:txBody>
      </p:sp>
      <p:pic>
        <p:nvPicPr>
          <p:cNvPr id="75778" name="Picture 2" descr="http://kerrizane.com/wp-content/uploads/2011/06/dating-warning-signs.jpg"/>
          <p:cNvPicPr>
            <a:picLocks noChangeAspect="1" noChangeArrowheads="1"/>
          </p:cNvPicPr>
          <p:nvPr/>
        </p:nvPicPr>
        <p:blipFill>
          <a:blip r:embed="rId2" cstate="print"/>
          <a:srcRect/>
          <a:stretch>
            <a:fillRect/>
          </a:stretch>
        </p:blipFill>
        <p:spPr bwMode="auto">
          <a:xfrm rot="404829">
            <a:off x="5725694" y="1859859"/>
            <a:ext cx="3276600" cy="2605416"/>
          </a:xfrm>
          <a:prstGeom prst="rect">
            <a:avLst/>
          </a:prstGeom>
          <a:noFill/>
        </p:spPr>
      </p:pic>
      <p:pic>
        <p:nvPicPr>
          <p:cNvPr id="75780" name="Picture 4" descr="http://failedmessiah.typepad.com/.a/6a00d83451b71f69e20168e9bcd904970c-400wi"/>
          <p:cNvPicPr>
            <a:picLocks noChangeAspect="1" noChangeArrowheads="1"/>
          </p:cNvPicPr>
          <p:nvPr/>
        </p:nvPicPr>
        <p:blipFill>
          <a:blip r:embed="rId3" cstate="print"/>
          <a:srcRect/>
          <a:stretch>
            <a:fillRect/>
          </a:stretch>
        </p:blipFill>
        <p:spPr bwMode="auto">
          <a:xfrm rot="20945217">
            <a:off x="217804" y="1892087"/>
            <a:ext cx="3333750" cy="2619375"/>
          </a:xfrm>
          <a:prstGeom prst="rect">
            <a:avLst/>
          </a:prstGeom>
          <a:noFill/>
        </p:spPr>
      </p:pic>
      <p:pic>
        <p:nvPicPr>
          <p:cNvPr id="75782" name="Picture 6" descr="http://advisoranalyst.com/glablog/wp-content/uploads/2013/07/Danger.jpg"/>
          <p:cNvPicPr>
            <a:picLocks noChangeAspect="1" noChangeArrowheads="1"/>
          </p:cNvPicPr>
          <p:nvPr/>
        </p:nvPicPr>
        <p:blipFill>
          <a:blip r:embed="rId4" cstate="print"/>
          <a:srcRect/>
          <a:stretch>
            <a:fillRect/>
          </a:stretch>
        </p:blipFill>
        <p:spPr bwMode="auto">
          <a:xfrm>
            <a:off x="1828800" y="4399482"/>
            <a:ext cx="6229350" cy="24585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Autofit/>
          </a:bodyPr>
          <a:lstStyle/>
          <a:p>
            <a:r>
              <a:rPr lang="en-US" sz="3400" i="1" dirty="0" smtClean="0"/>
              <a:t> Acts 20:31 “Therefore watch, and remember, that by the space of three years I ceased not to warn every one night and day with tears.”</a:t>
            </a:r>
          </a:p>
          <a:p>
            <a:r>
              <a:rPr lang="en-US" sz="3400" i="1" dirty="0" smtClean="0"/>
              <a:t> I Cor. 4:14 “I write not these things to shame you, but as my beloved sons I warn you.”</a:t>
            </a:r>
          </a:p>
          <a:p>
            <a:r>
              <a:rPr lang="en-US" sz="3400" i="1" dirty="0" smtClean="0"/>
              <a:t> I Thess. 5:14 “Now we exhort you, brethren, warn them that are unruly, comfort the feebleminded, support the weak, be patient toward all men.”</a:t>
            </a:r>
          </a:p>
          <a:p>
            <a:r>
              <a:rPr lang="en-US" sz="3400" i="1" dirty="0" smtClean="0"/>
              <a:t> Col 1:28 “Whom we preach, </a:t>
            </a:r>
            <a:r>
              <a:rPr lang="en-US" sz="3400" i="1" u="sng" dirty="0" smtClean="0"/>
              <a:t>warning</a:t>
            </a:r>
            <a:r>
              <a:rPr lang="en-US" sz="3400" i="1" dirty="0" smtClean="0"/>
              <a:t> every man, and teaching every man in all wisdom; that we may present every man perfect in Christ Jesus.”</a:t>
            </a:r>
            <a:endParaRPr lang="en-US" sz="3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2209800"/>
          </a:xfrm>
        </p:spPr>
        <p:txBody>
          <a:bodyPr>
            <a:normAutofit/>
          </a:bodyPr>
          <a:lstStyle/>
          <a:p>
            <a:pPr lvl="0"/>
            <a:r>
              <a:rPr lang="en-US" sz="3600" dirty="0" smtClean="0"/>
              <a:t>He is to be a man of prayer </a:t>
            </a:r>
            <a:r>
              <a:rPr lang="en-US" sz="3600" i="1" dirty="0" smtClean="0"/>
              <a:t>(Acts. 6:4;                I Tim. 2:1) </a:t>
            </a:r>
          </a:p>
          <a:p>
            <a:endParaRPr lang="en-US" sz="3600" dirty="0"/>
          </a:p>
        </p:txBody>
      </p:sp>
      <p:pic>
        <p:nvPicPr>
          <p:cNvPr id="78850" name="Picture 2" descr="http://blessendaniel.files.wordpress.com/2010/02/prayer.jpg"/>
          <p:cNvPicPr>
            <a:picLocks noChangeAspect="1" noChangeArrowheads="1"/>
          </p:cNvPicPr>
          <p:nvPr/>
        </p:nvPicPr>
        <p:blipFill>
          <a:blip r:embed="rId2" cstate="print"/>
          <a:srcRect/>
          <a:stretch>
            <a:fillRect/>
          </a:stretch>
        </p:blipFill>
        <p:spPr bwMode="auto">
          <a:xfrm>
            <a:off x="1600200" y="2057400"/>
            <a:ext cx="5958189"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5257800"/>
          </a:xfrm>
        </p:spPr>
        <p:txBody>
          <a:bodyPr>
            <a:normAutofit/>
          </a:bodyPr>
          <a:lstStyle/>
          <a:p>
            <a:r>
              <a:rPr lang="en-US" sz="3600" i="1" dirty="0" smtClean="0"/>
              <a:t> Acts 6:4 “But we will give ourselves continually to </a:t>
            </a:r>
            <a:r>
              <a:rPr lang="en-US" sz="3600" i="1" u="sng" dirty="0" smtClean="0"/>
              <a:t>prayer</a:t>
            </a:r>
            <a:r>
              <a:rPr lang="en-US" sz="3600" i="1" dirty="0" smtClean="0"/>
              <a:t>, and to the ministry of the word.”</a:t>
            </a:r>
          </a:p>
          <a:p>
            <a:r>
              <a:rPr lang="en-US" sz="3600" i="1" dirty="0" smtClean="0"/>
              <a:t>I Tim. 2:1-2 “I exhort therefore, that, first of all, </a:t>
            </a:r>
            <a:r>
              <a:rPr lang="en-US" sz="3600" i="1" u="sng" dirty="0" smtClean="0"/>
              <a:t>supplications, prayers, intercessions, and giving of thanks</a:t>
            </a:r>
            <a:r>
              <a:rPr lang="en-US" sz="3600" i="1" dirty="0" smtClean="0"/>
              <a:t>, be made for all men. For kings, and for all that are in authority; that we may lead a quiet and peaceable life in all godliness and honesty.”</a:t>
            </a:r>
            <a:endParaRPr lang="en-US" sz="3600" i="1" dirty="0"/>
          </a:p>
        </p:txBody>
      </p:sp>
      <p:pic>
        <p:nvPicPr>
          <p:cNvPr id="77826" name="Picture 2" descr="http://1.bp.blogspot.com/-MbknKB-Y2rg/UDnep9r_WbI/AAAAAAAAB9E/YRUqTrlyv4U/s1600/prayer2.gif"/>
          <p:cNvPicPr>
            <a:picLocks noChangeAspect="1" noChangeArrowheads="1"/>
          </p:cNvPicPr>
          <p:nvPr/>
        </p:nvPicPr>
        <p:blipFill>
          <a:blip r:embed="rId2" cstate="print"/>
          <a:srcRect l="30000"/>
          <a:stretch>
            <a:fillRect/>
          </a:stretch>
        </p:blipFill>
        <p:spPr bwMode="auto">
          <a:xfrm>
            <a:off x="4648200" y="4267200"/>
            <a:ext cx="4587240" cy="3276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firestormministry.com/wp-content/uploads/2013/06/prayer_warrior.jpg"/>
          <p:cNvPicPr>
            <a:picLocks noChangeAspect="1" noChangeArrowheads="1"/>
          </p:cNvPicPr>
          <p:nvPr/>
        </p:nvPicPr>
        <p:blipFill>
          <a:blip r:embed="rId2" cstate="print"/>
          <a:srcRect/>
          <a:stretch>
            <a:fillRect/>
          </a:stretch>
        </p:blipFill>
        <p:spPr bwMode="auto">
          <a:xfrm>
            <a:off x="0" y="838200"/>
            <a:ext cx="9220200" cy="5334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1"/>
            <a:ext cx="8991600" cy="1676400"/>
          </a:xfrm>
        </p:spPr>
        <p:txBody>
          <a:bodyPr>
            <a:normAutofit/>
          </a:bodyPr>
          <a:lstStyle/>
          <a:p>
            <a:pPr lvl="0"/>
            <a:r>
              <a:rPr lang="en-US" sz="3600" dirty="0" smtClean="0"/>
              <a:t>He is to watch over souls </a:t>
            </a:r>
            <a:r>
              <a:rPr lang="en-US" sz="3600" i="1" dirty="0" smtClean="0"/>
              <a:t>(Acts 20:28-31;    Col. 4:17; I Tim. 4:16; 6:11; Heb. 13:17)  </a:t>
            </a:r>
          </a:p>
          <a:p>
            <a:pPr>
              <a:buNone/>
            </a:pP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19800"/>
          </a:xfrm>
        </p:spPr>
        <p:txBody>
          <a:bodyPr>
            <a:normAutofit/>
          </a:bodyPr>
          <a:lstStyle/>
          <a:p>
            <a:pPr lvl="0"/>
            <a:r>
              <a:rPr lang="en-US" sz="3600" dirty="0" smtClean="0">
                <a:solidFill>
                  <a:srgbClr val="FFFF00"/>
                </a:solidFill>
              </a:rPr>
              <a:t>Watch over his own soul -</a:t>
            </a:r>
            <a:endParaRPr lang="en-US" sz="3600" i="1" dirty="0" smtClean="0">
              <a:solidFill>
                <a:srgbClr val="FFFF00"/>
              </a:solidFill>
            </a:endParaRPr>
          </a:p>
          <a:p>
            <a:pPr lvl="0"/>
            <a:r>
              <a:rPr lang="en-US" sz="3600" i="1" dirty="0" smtClean="0"/>
              <a:t>Acts 20:28 “</a:t>
            </a:r>
            <a:r>
              <a:rPr lang="en-US" sz="3600" i="1" u="sng" dirty="0" smtClean="0"/>
              <a:t>Take heed therefore unto yourselves</a:t>
            </a:r>
            <a:r>
              <a:rPr lang="en-US" sz="3600" i="1" dirty="0" smtClean="0"/>
              <a:t>, and to all the flock, over the which the Holy Ghost hath made you overseers, to feed the church of God, which he hath purchased with his own blood.”</a:t>
            </a:r>
          </a:p>
          <a:p>
            <a:pPr lvl="0"/>
            <a:r>
              <a:rPr lang="en-US" sz="3600" i="1" dirty="0" smtClean="0"/>
              <a:t>I Tim. 4:16 “</a:t>
            </a:r>
            <a:r>
              <a:rPr lang="en-US" sz="3600" i="1" u="sng" dirty="0" smtClean="0"/>
              <a:t>Take heed unto thyself</a:t>
            </a:r>
            <a:r>
              <a:rPr lang="en-US" sz="3600" i="1" dirty="0" smtClean="0"/>
              <a:t>, and unto the doctrine; continue in them: for in doing this thou shalt both save thyself, and them that hear thee.”</a:t>
            </a:r>
          </a:p>
          <a:p>
            <a:pPr lvl="0">
              <a:buNone/>
            </a:pPr>
            <a:endParaRPr lang="en-US" sz="3600" i="1" dirty="0" smtClean="0"/>
          </a:p>
          <a:p>
            <a:pPr>
              <a:buNone/>
            </a:pPr>
            <a:endParaRPr lang="en-US" sz="3600" dirty="0"/>
          </a:p>
        </p:txBody>
      </p:sp>
      <p:pic>
        <p:nvPicPr>
          <p:cNvPr id="82946" name="Picture 2" descr="http://witnesswell.files.wordpress.com/2013/11/bigstockphoto_man_in_prayer_240676.jpg"/>
          <p:cNvPicPr>
            <a:picLocks noChangeAspect="1" noChangeArrowheads="1"/>
          </p:cNvPicPr>
          <p:nvPr/>
        </p:nvPicPr>
        <p:blipFill>
          <a:blip r:embed="rId2" cstate="print"/>
          <a:srcRect/>
          <a:stretch>
            <a:fillRect/>
          </a:stretch>
        </p:blipFill>
        <p:spPr bwMode="auto">
          <a:xfrm>
            <a:off x="6781800" y="5257799"/>
            <a:ext cx="2134553" cy="16002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858000"/>
          </a:xfrm>
        </p:spPr>
        <p:txBody>
          <a:bodyPr>
            <a:normAutofit/>
          </a:bodyPr>
          <a:lstStyle/>
          <a:p>
            <a:r>
              <a:rPr lang="en-US" sz="3600" i="1" dirty="0" smtClean="0"/>
              <a:t>I Tim. 6:8-11 “And having food and raiment let us be therewith content. But they that will be rich fall into temptation and a snare, and into many foolish and hurtful lusts, which drown men in destruction and perdition. For the love of money is the root of all evil: which while some coveted after, they </a:t>
            </a:r>
            <a:r>
              <a:rPr lang="en-US" sz="3600" i="1" u="sng" dirty="0" smtClean="0"/>
              <a:t>have erred from the faith</a:t>
            </a:r>
            <a:r>
              <a:rPr lang="en-US" sz="3600" i="1" dirty="0" smtClean="0"/>
              <a:t>, and pierced themselves through with many sorrows. But thou, O man of God, flee these things; and follow after righteousness, godliness, faith, love, patience, meekness.”</a:t>
            </a:r>
            <a:endParaRPr lang="en-US" sz="36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3657600"/>
          </a:xfrm>
        </p:spPr>
        <p:txBody>
          <a:bodyPr>
            <a:normAutofit/>
          </a:bodyPr>
          <a:lstStyle/>
          <a:p>
            <a:r>
              <a:rPr lang="en-US" sz="3600" i="1" dirty="0" smtClean="0"/>
              <a:t>(II Cor. 6:1,3) </a:t>
            </a:r>
            <a:br>
              <a:rPr lang="en-US" sz="3600" i="1" dirty="0" smtClean="0"/>
            </a:br>
            <a:r>
              <a:rPr lang="en-US" sz="3600" i="1" dirty="0" smtClean="0"/>
              <a:t>“We then, as workers together with him, beseech you also that ye receive not the grace of God in vain….Giving no offence in any thing, that the ministry be not blamed.”</a:t>
            </a:r>
            <a:endParaRPr lang="en-US" sz="3600" i="1" dirty="0"/>
          </a:p>
        </p:txBody>
      </p:sp>
      <p:pic>
        <p:nvPicPr>
          <p:cNvPr id="90114" name="Picture 2" descr="http://img3.allvoices.com/thumbs/image/609/480/57682982-the-blame.jpg"/>
          <p:cNvPicPr>
            <a:picLocks noChangeAspect="1" noChangeArrowheads="1"/>
          </p:cNvPicPr>
          <p:nvPr/>
        </p:nvPicPr>
        <p:blipFill>
          <a:blip r:embed="rId2" cstate="print"/>
          <a:srcRect l="3941" r="164" b="8333"/>
          <a:stretch>
            <a:fillRect/>
          </a:stretch>
        </p:blipFill>
        <p:spPr bwMode="auto">
          <a:xfrm>
            <a:off x="4876800" y="3657600"/>
            <a:ext cx="3742113" cy="2819400"/>
          </a:xfrm>
          <a:prstGeom prst="rect">
            <a:avLst/>
          </a:prstGeom>
          <a:noFill/>
        </p:spPr>
      </p:pic>
      <p:pic>
        <p:nvPicPr>
          <p:cNvPr id="90116" name="Picture 4" descr="http://qbq.com/wp-content/uploads/2014/01/Blame.png"/>
          <p:cNvPicPr>
            <a:picLocks noChangeAspect="1" noChangeArrowheads="1"/>
          </p:cNvPicPr>
          <p:nvPr/>
        </p:nvPicPr>
        <p:blipFill>
          <a:blip r:embed="rId3" cstate="print"/>
          <a:srcRect/>
          <a:stretch>
            <a:fillRect/>
          </a:stretch>
        </p:blipFill>
        <p:spPr bwMode="auto">
          <a:xfrm>
            <a:off x="762000" y="3581400"/>
            <a:ext cx="3048000" cy="302803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fontScale="92500"/>
          </a:bodyPr>
          <a:lstStyle/>
          <a:p>
            <a:pPr lvl="0"/>
            <a:r>
              <a:rPr lang="en-US" sz="3600" dirty="0" smtClean="0">
                <a:solidFill>
                  <a:srgbClr val="FFFF00"/>
                </a:solidFill>
              </a:rPr>
              <a:t>Watch over the souls of church members </a:t>
            </a:r>
            <a:r>
              <a:rPr lang="en-US" sz="3600" i="1" dirty="0" smtClean="0">
                <a:solidFill>
                  <a:srgbClr val="FFFF00"/>
                </a:solidFill>
              </a:rPr>
              <a:t>-</a:t>
            </a:r>
          </a:p>
          <a:p>
            <a:pPr lvl="0"/>
            <a:r>
              <a:rPr lang="en-US" sz="3600" i="1" dirty="0" smtClean="0"/>
              <a:t> Acts 20:28-31 “Take heed therefore unto yourselves, and to all the flock, over the which the Holy Ghost hath made you overseers, to feed the church of God, which he hath purchased with his own blood. For I know this, that after my departing shall grievous wolves enter in among you, not sparing the flock. Also of your own selves shall men arise, speaking perverse things, to draw away disciples after them. Therefore watch, and remember, that by the space of three years I ceased not to warn every one night and day with tears.”</a:t>
            </a:r>
          </a:p>
          <a:p>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The Pastor’s Responsibilities</a:t>
            </a:r>
            <a:endParaRPr lang="en-US" dirty="0">
              <a:solidFill>
                <a:srgbClr val="FFFF00"/>
              </a:solidFill>
            </a:endParaRPr>
          </a:p>
        </p:txBody>
      </p:sp>
      <p:sp>
        <p:nvSpPr>
          <p:cNvPr id="3" name="Content Placeholder 2"/>
          <p:cNvSpPr>
            <a:spLocks noGrp="1"/>
          </p:cNvSpPr>
          <p:nvPr>
            <p:ph idx="1"/>
          </p:nvPr>
        </p:nvSpPr>
        <p:spPr>
          <a:xfrm>
            <a:off x="228600" y="1600201"/>
            <a:ext cx="8686800" cy="1981200"/>
          </a:xfrm>
        </p:spPr>
        <p:txBody>
          <a:bodyPr/>
          <a:lstStyle/>
          <a:p>
            <a:pPr lvl="0"/>
            <a:r>
              <a:rPr lang="en-US" dirty="0"/>
              <a:t>He is to be an example to all </a:t>
            </a:r>
            <a:r>
              <a:rPr lang="en-US" i="1" dirty="0" smtClean="0"/>
              <a:t>(I </a:t>
            </a:r>
            <a:r>
              <a:rPr lang="en-US" i="1" dirty="0"/>
              <a:t>Cor. </a:t>
            </a:r>
            <a:r>
              <a:rPr lang="en-US" i="1" dirty="0" smtClean="0"/>
              <a:t>4:16; 11:1; Phil</a:t>
            </a:r>
            <a:r>
              <a:rPr lang="en-US" i="1" dirty="0"/>
              <a:t>. 3:17; </a:t>
            </a:r>
            <a:r>
              <a:rPr lang="en-US" i="1" dirty="0" smtClean="0"/>
              <a:t>II </a:t>
            </a:r>
            <a:r>
              <a:rPr lang="en-US" i="1" dirty="0"/>
              <a:t>Thess. 3:9; </a:t>
            </a:r>
            <a:r>
              <a:rPr lang="en-US" i="1" dirty="0" smtClean="0"/>
              <a:t>I </a:t>
            </a:r>
            <a:r>
              <a:rPr lang="en-US" i="1" dirty="0"/>
              <a:t>Tim. 4:12; Heb. 13:7; </a:t>
            </a:r>
            <a:r>
              <a:rPr lang="en-US" i="1" dirty="0" smtClean="0"/>
              <a:t>       I </a:t>
            </a:r>
            <a:r>
              <a:rPr lang="en-US" i="1" dirty="0"/>
              <a:t>Pet. 5:3</a:t>
            </a:r>
            <a:r>
              <a:rPr lang="en-US" i="1" dirty="0" smtClean="0"/>
              <a:t>) </a:t>
            </a:r>
            <a:endParaRPr lang="en-US" i="1" dirty="0"/>
          </a:p>
          <a:p>
            <a:endParaRPr lang="en-US" dirty="0"/>
          </a:p>
        </p:txBody>
      </p:sp>
      <p:pic>
        <p:nvPicPr>
          <p:cNvPr id="101378" name="Picture 2" descr="http://img.breakingmuscle.com/sites/default/files/imagecache/full_width/images/bydate/20130412/shutterstock131766014.jpg"/>
          <p:cNvPicPr>
            <a:picLocks noChangeAspect="1" noChangeArrowheads="1"/>
          </p:cNvPicPr>
          <p:nvPr/>
        </p:nvPicPr>
        <p:blipFill>
          <a:blip r:embed="rId2" cstate="print"/>
          <a:srcRect/>
          <a:stretch>
            <a:fillRect/>
          </a:stretch>
        </p:blipFill>
        <p:spPr bwMode="auto">
          <a:xfrm>
            <a:off x="4724400" y="3048000"/>
            <a:ext cx="35814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35374" cy="3429000"/>
          </a:xfrm>
        </p:spPr>
        <p:txBody>
          <a:bodyPr>
            <a:normAutofit/>
          </a:bodyPr>
          <a:lstStyle/>
          <a:p>
            <a:r>
              <a:rPr lang="en-US" sz="3600" i="1" dirty="0" smtClean="0"/>
              <a:t>Hebrews 13:17 “Obey them that have the rule over you, and submit yourselves: for they </a:t>
            </a:r>
            <a:r>
              <a:rPr lang="en-US" sz="3600" i="1" u="sng" dirty="0" smtClean="0"/>
              <a:t>watch for your souls</a:t>
            </a:r>
            <a:r>
              <a:rPr lang="en-US" sz="3600" i="1" dirty="0" smtClean="0"/>
              <a:t>, as they that must give account, that they may do it with joy, and not with grief: for that is unprofitable for you.”</a:t>
            </a:r>
            <a:endParaRPr lang="en-US" sz="3600" i="1" dirty="0"/>
          </a:p>
        </p:txBody>
      </p:sp>
      <p:pic>
        <p:nvPicPr>
          <p:cNvPr id="80898" name="Picture 2" descr="http://horryelectric.files.wordpress.com/2011/03/lofylogogreentext.jpg"/>
          <p:cNvPicPr>
            <a:picLocks noChangeAspect="1" noChangeArrowheads="1"/>
          </p:cNvPicPr>
          <p:nvPr/>
        </p:nvPicPr>
        <p:blipFill>
          <a:blip r:embed="rId2" cstate="print"/>
          <a:srcRect/>
          <a:stretch>
            <a:fillRect/>
          </a:stretch>
        </p:blipFill>
        <p:spPr bwMode="auto">
          <a:xfrm>
            <a:off x="914400" y="3200400"/>
            <a:ext cx="7680791" cy="3505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382000" cy="6126163"/>
          </a:xfrm>
        </p:spPr>
        <p:txBody>
          <a:bodyPr>
            <a:normAutofit/>
          </a:bodyPr>
          <a:lstStyle/>
          <a:p>
            <a:r>
              <a:rPr lang="en-US" sz="3600" dirty="0" smtClean="0">
                <a:solidFill>
                  <a:srgbClr val="FFFF00"/>
                </a:solidFill>
              </a:rPr>
              <a:t>He is to love his people -</a:t>
            </a:r>
            <a:endParaRPr lang="en-US" sz="3600" dirty="0">
              <a:solidFill>
                <a:srgbClr val="FFFF00"/>
              </a:solidFill>
            </a:endParaRPr>
          </a:p>
        </p:txBody>
      </p:sp>
      <p:sp>
        <p:nvSpPr>
          <p:cNvPr id="4" name="Rectangle 3"/>
          <p:cNvSpPr/>
          <p:nvPr/>
        </p:nvSpPr>
        <p:spPr>
          <a:xfrm>
            <a:off x="152400" y="990600"/>
            <a:ext cx="5257800" cy="6001643"/>
          </a:xfrm>
          <a:prstGeom prst="rect">
            <a:avLst/>
          </a:prstGeom>
        </p:spPr>
        <p:txBody>
          <a:bodyPr wrap="square">
            <a:spAutoFit/>
          </a:bodyPr>
          <a:lstStyle/>
          <a:p>
            <a:pPr algn="ctr"/>
            <a:r>
              <a:rPr lang="en-US" sz="3200" i="1" dirty="0" smtClean="0"/>
              <a:t> “Seeing ye have purified your souls in obeying the truth through the Spirit unto unfeigned love of the brethren, see that ye love one another with a pure heart fervently.” I Peter 1:22 </a:t>
            </a:r>
          </a:p>
          <a:p>
            <a:pPr algn="ctr"/>
            <a:endParaRPr lang="en-US" sz="3200" i="1" dirty="0" smtClean="0"/>
          </a:p>
          <a:p>
            <a:pPr algn="ctr"/>
            <a:r>
              <a:rPr lang="en-US" sz="3200" i="1" dirty="0" smtClean="0"/>
              <a:t>“We know that we have passed from death unto life, because we love the brethren.” I John 3:14 </a:t>
            </a:r>
            <a:endParaRPr lang="en-US" sz="3200" i="1" dirty="0"/>
          </a:p>
        </p:txBody>
      </p:sp>
      <p:pic>
        <p:nvPicPr>
          <p:cNvPr id="91138" name="Picture 2" descr="http://biblicalchiasmus.files.wordpress.com/2011/07/love_one_another_.jpg"/>
          <p:cNvPicPr>
            <a:picLocks noChangeAspect="1" noChangeArrowheads="1"/>
          </p:cNvPicPr>
          <p:nvPr/>
        </p:nvPicPr>
        <p:blipFill>
          <a:blip r:embed="rId2" cstate="print"/>
          <a:srcRect/>
          <a:stretch>
            <a:fillRect/>
          </a:stretch>
        </p:blipFill>
        <p:spPr bwMode="auto">
          <a:xfrm>
            <a:off x="5410200" y="1676400"/>
            <a:ext cx="3505200" cy="43046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Paul’s fourfold perspective of pastoral priorities in </a:t>
            </a:r>
            <a:r>
              <a:rPr lang="en-US" i="1" dirty="0" smtClean="0">
                <a:solidFill>
                  <a:srgbClr val="FFFF00"/>
                </a:solidFill>
              </a:rPr>
              <a:t>Acts 20:19-22</a:t>
            </a:r>
            <a:endParaRPr lang="en-US" i="1"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a:bodyPr>
          <a:lstStyle/>
          <a:p>
            <a:pPr algn="ctr">
              <a:buNone/>
            </a:pPr>
            <a:r>
              <a:rPr lang="en-US" i="1" dirty="0" smtClean="0"/>
              <a:t>    “Serving the Lord with all humility of mind, and with many tears, and temptations, which befell me by the lying in wait of the Jews: And how I kept back nothing that was profitable unto you, but have </a:t>
            </a:r>
            <a:r>
              <a:rPr lang="en-US" i="1" dirty="0" err="1" smtClean="0"/>
              <a:t>shewed</a:t>
            </a:r>
            <a:r>
              <a:rPr lang="en-US" i="1" dirty="0" smtClean="0"/>
              <a:t> you, and have taught you </a:t>
            </a:r>
            <a:r>
              <a:rPr lang="en-US" i="1" dirty="0" err="1" smtClean="0"/>
              <a:t>publickly</a:t>
            </a:r>
            <a:r>
              <a:rPr lang="en-US" i="1" dirty="0" smtClean="0"/>
              <a:t>, and from house to house, Testifying both to the Jews, and also to the Greeks, repentance toward God, and faith toward our Lord Jesus Christ. And now, behold, I go bound in the spirit unto Jerusalem, not knowing the things that shall befall me there.”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rPr>
              <a:t>1. A right perspective toward God</a:t>
            </a:r>
            <a:endParaRPr lang="en-US" i="1" dirty="0">
              <a:solidFill>
                <a:srgbClr val="FFFF00"/>
              </a:solidFill>
            </a:endParaRPr>
          </a:p>
        </p:txBody>
      </p:sp>
      <p:sp>
        <p:nvSpPr>
          <p:cNvPr id="3" name="Content Placeholder 2"/>
          <p:cNvSpPr>
            <a:spLocks noGrp="1"/>
          </p:cNvSpPr>
          <p:nvPr>
            <p:ph idx="1"/>
          </p:nvPr>
        </p:nvSpPr>
        <p:spPr>
          <a:xfrm>
            <a:off x="457200" y="1600201"/>
            <a:ext cx="8229600" cy="1600200"/>
          </a:xfrm>
        </p:spPr>
        <p:txBody>
          <a:bodyPr>
            <a:normAutofit/>
          </a:bodyPr>
          <a:lstStyle/>
          <a:p>
            <a:pPr lvl="0">
              <a:buNone/>
            </a:pPr>
            <a:r>
              <a:rPr lang="en-US" sz="3600" i="1" dirty="0" smtClean="0"/>
              <a:t>    “Serving the Lord with all humility of mind, and with many tears, and trials.” </a:t>
            </a:r>
          </a:p>
          <a:p>
            <a:endParaRPr lang="en-US" sz="3600" i="1" dirty="0"/>
          </a:p>
        </p:txBody>
      </p:sp>
      <p:pic>
        <p:nvPicPr>
          <p:cNvPr id="84994" name="Picture 2" descr="http://www.n2growth.com/blog/wp-content/uploads/2010/05/humility.jpg"/>
          <p:cNvPicPr>
            <a:picLocks noChangeAspect="1" noChangeArrowheads="1"/>
          </p:cNvPicPr>
          <p:nvPr/>
        </p:nvPicPr>
        <p:blipFill>
          <a:blip r:embed="rId2" cstate="print"/>
          <a:srcRect/>
          <a:stretch>
            <a:fillRect/>
          </a:stretch>
        </p:blipFill>
        <p:spPr bwMode="auto">
          <a:xfrm>
            <a:off x="1600200" y="3429000"/>
            <a:ext cx="5886693"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4994"/>
                                        </p:tgtEl>
                                        <p:attrNameLst>
                                          <p:attrName>style.visibility</p:attrName>
                                        </p:attrNameLst>
                                      </p:cBhvr>
                                      <p:to>
                                        <p:strVal val="visible"/>
                                      </p:to>
                                    </p:set>
                                    <p:anim to="" calcmode="lin" valueType="num">
                                      <p:cBhvr>
                                        <p:cTn id="12" dur="1" fill="hold"/>
                                        <p:tgtEl>
                                          <p:spTgt spid="849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solidFill>
                  <a:srgbClr val="FFFF00"/>
                </a:solidFill>
              </a:rPr>
              <a:t>2. A right perspective toward the </a:t>
            </a:r>
            <a:r>
              <a:rPr lang="en-US" i="1" dirty="0" smtClean="0">
                <a:solidFill>
                  <a:srgbClr val="FFFF00"/>
                </a:solidFill>
              </a:rPr>
              <a:t>church</a:t>
            </a:r>
            <a:endParaRPr lang="en-US" dirty="0">
              <a:solidFill>
                <a:srgbClr val="FFFF00"/>
              </a:solidFill>
            </a:endParaRPr>
          </a:p>
        </p:txBody>
      </p:sp>
      <p:sp>
        <p:nvSpPr>
          <p:cNvPr id="3" name="Content Placeholder 2"/>
          <p:cNvSpPr>
            <a:spLocks noGrp="1"/>
          </p:cNvSpPr>
          <p:nvPr>
            <p:ph idx="1"/>
          </p:nvPr>
        </p:nvSpPr>
        <p:spPr>
          <a:xfrm>
            <a:off x="457200" y="1219200"/>
            <a:ext cx="8229600" cy="2819401"/>
          </a:xfrm>
        </p:spPr>
        <p:txBody>
          <a:bodyPr>
            <a:normAutofit/>
          </a:bodyPr>
          <a:lstStyle/>
          <a:p>
            <a:pPr lvl="0" algn="ctr">
              <a:buNone/>
            </a:pPr>
            <a:r>
              <a:rPr lang="en-US" sz="3600" i="1" dirty="0" smtClean="0"/>
              <a:t>    “And how I kept back nothing that was profitable unto you, but have shown you, and have taught you publicly.” </a:t>
            </a:r>
          </a:p>
          <a:p>
            <a:pPr algn="ctr"/>
            <a:endParaRPr lang="en-US" sz="3600" i="1" dirty="0"/>
          </a:p>
        </p:txBody>
      </p:sp>
      <p:pic>
        <p:nvPicPr>
          <p:cNvPr id="87042" name="Picture 2" descr="http://2.bp.blogspot.com/-9D3-3r2OGDI/Tp6qMWro6FI/AAAAAAAAB0A/b_swH-WS3Mc/s1600/don%2527t%2Bhold%2Bback.jpg"/>
          <p:cNvPicPr>
            <a:picLocks noChangeAspect="1" noChangeArrowheads="1"/>
          </p:cNvPicPr>
          <p:nvPr/>
        </p:nvPicPr>
        <p:blipFill>
          <a:blip r:embed="rId2" cstate="print"/>
          <a:srcRect/>
          <a:stretch>
            <a:fillRect/>
          </a:stretch>
        </p:blipFill>
        <p:spPr bwMode="auto">
          <a:xfrm>
            <a:off x="1828800" y="3144877"/>
            <a:ext cx="5486400" cy="3650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 to="" calcmode="lin" valueType="num">
                                      <p:cBhvr>
                                        <p:cTn id="12" dur="1" fill="hold"/>
                                        <p:tgtEl>
                                          <p:spTgt spid="87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Ptr. Daniel White\Desktop\Bible pictures\shephard\scan0042.jpg"/>
          <p:cNvPicPr>
            <a:picLocks noChangeAspect="1" noChangeArrowheads="1"/>
          </p:cNvPicPr>
          <p:nvPr/>
        </p:nvPicPr>
        <p:blipFill>
          <a:blip r:embed="rId2" cstate="print">
            <a:lum bright="-20000"/>
          </a:blip>
          <a:srcRect/>
          <a:stretch>
            <a:fillRect/>
          </a:stretch>
        </p:blipFill>
        <p:spPr bwMode="auto">
          <a:xfrm>
            <a:off x="1828800" y="0"/>
            <a:ext cx="5334000" cy="6828123"/>
          </a:xfrm>
          <a:prstGeom prst="rect">
            <a:avLst/>
          </a:prstGeom>
          <a:solidFill>
            <a:schemeClr val="bg1"/>
          </a:solidFill>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FF00"/>
                </a:solidFill>
              </a:rPr>
              <a:t>3. A right perspective toward the </a:t>
            </a:r>
            <a:r>
              <a:rPr lang="en-US" i="1" dirty="0" smtClean="0">
                <a:solidFill>
                  <a:srgbClr val="FFFF00"/>
                </a:solidFill>
              </a:rPr>
              <a:t>lost</a:t>
            </a:r>
            <a:endParaRPr lang="en-US" dirty="0">
              <a:solidFill>
                <a:srgbClr val="FFFF00"/>
              </a:solidFill>
            </a:endParaRPr>
          </a:p>
        </p:txBody>
      </p:sp>
      <p:sp>
        <p:nvSpPr>
          <p:cNvPr id="3" name="Content Placeholder 2"/>
          <p:cNvSpPr>
            <a:spLocks noGrp="1"/>
          </p:cNvSpPr>
          <p:nvPr>
            <p:ph idx="1"/>
          </p:nvPr>
        </p:nvSpPr>
        <p:spPr>
          <a:xfrm>
            <a:off x="4419600" y="1676400"/>
            <a:ext cx="4495800" cy="5181600"/>
          </a:xfrm>
        </p:spPr>
        <p:txBody>
          <a:bodyPr>
            <a:normAutofit/>
          </a:bodyPr>
          <a:lstStyle/>
          <a:p>
            <a:pPr lvl="0" algn="ctr">
              <a:buNone/>
            </a:pPr>
            <a:r>
              <a:rPr lang="en-US" sz="3600" i="1" dirty="0" smtClean="0"/>
              <a:t>    “And from house to house, testifying both to the Jews and also to the Greeks, repentance toward God, and faith toward our </a:t>
            </a:r>
          </a:p>
          <a:p>
            <a:pPr lvl="0" algn="ctr">
              <a:buNone/>
            </a:pPr>
            <a:r>
              <a:rPr lang="en-US" sz="3600" i="1" dirty="0" smtClean="0"/>
              <a:t>Lord Jesus Christ.”</a:t>
            </a:r>
          </a:p>
          <a:p>
            <a:pPr algn="ctr"/>
            <a:endParaRPr lang="en-US" sz="3600" i="1" dirty="0"/>
          </a:p>
        </p:txBody>
      </p:sp>
      <p:pic>
        <p:nvPicPr>
          <p:cNvPr id="88066" name="Picture 2" descr="http://glory2godforallthings.com/wp-content/uploads/2013/07/Picture-of-Hell.jpg"/>
          <p:cNvPicPr>
            <a:picLocks noChangeAspect="1" noChangeArrowheads="1"/>
          </p:cNvPicPr>
          <p:nvPr/>
        </p:nvPicPr>
        <p:blipFill>
          <a:blip r:embed="rId2" cstate="print"/>
          <a:srcRect/>
          <a:stretch>
            <a:fillRect/>
          </a:stretch>
        </p:blipFill>
        <p:spPr bwMode="auto">
          <a:xfrm>
            <a:off x="381000" y="1523999"/>
            <a:ext cx="3771900" cy="5334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8066"/>
                                        </p:tgtEl>
                                        <p:attrNameLst>
                                          <p:attrName>style.visibility</p:attrName>
                                        </p:attrNameLst>
                                      </p:cBhvr>
                                      <p:to>
                                        <p:strVal val="visible"/>
                                      </p:to>
                                    </p:set>
                                    <p:animEffect transition="in" filter="fade">
                                      <p:cBhvr>
                                        <p:cTn id="15" dur="2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dirty="0" smtClean="0">
                <a:solidFill>
                  <a:srgbClr val="FFFF00"/>
                </a:solidFill>
              </a:rPr>
              <a:t>4. A right perspective toward </a:t>
            </a:r>
            <a:r>
              <a:rPr lang="en-US" i="1" dirty="0" smtClean="0">
                <a:solidFill>
                  <a:srgbClr val="FFFF00"/>
                </a:solidFill>
              </a:rPr>
              <a:t>himself</a:t>
            </a:r>
            <a:endParaRPr lang="en-US" dirty="0">
              <a:solidFill>
                <a:srgbClr val="FFFF00"/>
              </a:solidFill>
            </a:endParaRPr>
          </a:p>
        </p:txBody>
      </p:sp>
      <p:sp>
        <p:nvSpPr>
          <p:cNvPr id="3" name="Content Placeholder 2"/>
          <p:cNvSpPr>
            <a:spLocks noGrp="1"/>
          </p:cNvSpPr>
          <p:nvPr>
            <p:ph idx="1"/>
          </p:nvPr>
        </p:nvSpPr>
        <p:spPr>
          <a:xfrm>
            <a:off x="457200" y="1295400"/>
            <a:ext cx="8229600" cy="2362201"/>
          </a:xfrm>
        </p:spPr>
        <p:txBody>
          <a:bodyPr>
            <a:normAutofit/>
          </a:bodyPr>
          <a:lstStyle/>
          <a:p>
            <a:pPr lvl="0" algn="ctr">
              <a:buNone/>
            </a:pPr>
            <a:r>
              <a:rPr lang="en-US" sz="3600" i="1" dirty="0" smtClean="0"/>
              <a:t>    “And now, behold, I go bound in the spirit unto Jerusalem, not knowing the things that shall befall me there.” </a:t>
            </a:r>
          </a:p>
          <a:p>
            <a:pPr algn="ctr"/>
            <a:endParaRPr lang="en-US" sz="3600" i="1" dirty="0"/>
          </a:p>
        </p:txBody>
      </p:sp>
      <p:pic>
        <p:nvPicPr>
          <p:cNvPr id="89090" name="Picture 2" descr="http://api.ning.com/files/n7ZUxQJY0Yutmy5TE*oISzhOvYuG6l7b0oY05dAycWASbnx*-nzwKHSm5u0N0iqWXMeLNsICTk7*yUwqVdDnlAWHi31MYFNg/JesusCrowns.jpg"/>
          <p:cNvPicPr>
            <a:picLocks noChangeAspect="1" noChangeArrowheads="1"/>
          </p:cNvPicPr>
          <p:nvPr/>
        </p:nvPicPr>
        <p:blipFill>
          <a:blip r:embed="rId2" cstate="print"/>
          <a:srcRect/>
          <a:stretch>
            <a:fillRect/>
          </a:stretch>
        </p:blipFill>
        <p:spPr bwMode="auto">
          <a:xfrm>
            <a:off x="2895600" y="3276600"/>
            <a:ext cx="3429000" cy="3429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0"/>
                                        </p:tgtEl>
                                        <p:attrNameLst>
                                          <p:attrName>style.visibility</p:attrName>
                                        </p:attrNameLst>
                                      </p:cBhvr>
                                      <p:to>
                                        <p:strVal val="visible"/>
                                      </p:to>
                                    </p:set>
                                    <p:animEffect transition="in" filter="fade">
                                      <p:cBhvr>
                                        <p:cTn id="12" dur="20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a:t>I</a:t>
            </a:r>
            <a:r>
              <a:rPr lang="en-US" i="1" dirty="0" smtClean="0"/>
              <a:t> Corinthians 4:16 “Wherefore I beseech you, be ye followers of me.”</a:t>
            </a:r>
          </a:p>
          <a:p>
            <a:r>
              <a:rPr lang="en-US" i="1" dirty="0" smtClean="0"/>
              <a:t>I Corinthians 11:1 “Be ye followers of me, even as I also am of Christ.”</a:t>
            </a:r>
          </a:p>
          <a:p>
            <a:r>
              <a:rPr lang="en-US" i="1" dirty="0" smtClean="0"/>
              <a:t>Philippians 3:17 “Brethren, be followers together of me, and mark them which walk so as ye have us for an ensample.”</a:t>
            </a:r>
          </a:p>
          <a:p>
            <a:r>
              <a:rPr lang="en-US" i="1" dirty="0" smtClean="0"/>
              <a:t>II Thessalonians 3:9 “Not because we have not power, but to make ourselves an ensample unto you to follow us.”</a:t>
            </a:r>
          </a:p>
          <a:p>
            <a:r>
              <a:rPr lang="en-US" i="1" dirty="0"/>
              <a:t>I</a:t>
            </a:r>
            <a:r>
              <a:rPr lang="en-US" i="1" dirty="0" smtClean="0"/>
              <a:t> Timothy 4:12 “Let no man despise thy youth; but be thou an example of the believers, in word, in conversation, in charity, in spirit, in faith, in purity.”</a:t>
            </a:r>
          </a:p>
          <a:p>
            <a:endParaRPr lang="en-US" i="1" dirty="0" smtClean="0"/>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048000"/>
          </a:xfrm>
        </p:spPr>
        <p:txBody>
          <a:bodyPr>
            <a:normAutofit lnSpcReduction="10000"/>
          </a:bodyPr>
          <a:lstStyle/>
          <a:p>
            <a:r>
              <a:rPr lang="en-US" i="1" dirty="0" smtClean="0"/>
              <a:t>Hebrews 13:7 “Remember them which have the rule over you, who have spoken unto you the word of God: whose faith follow, considering the end of their conversation.”</a:t>
            </a:r>
          </a:p>
          <a:p>
            <a:r>
              <a:rPr lang="en-US" i="1" dirty="0"/>
              <a:t>I</a:t>
            </a:r>
            <a:r>
              <a:rPr lang="en-US" i="1" dirty="0" smtClean="0"/>
              <a:t> Peter 5:3 “Neither as being lords over God's heritage, but being ensamples to the flock.”</a:t>
            </a:r>
            <a:endParaRPr lang="en-US" i="1" dirty="0"/>
          </a:p>
        </p:txBody>
      </p:sp>
      <p:pic>
        <p:nvPicPr>
          <p:cNvPr id="102402" name="Picture 2" descr="http://waltbrite.files.wordpress.com/2012/08/personal-integrity_t_nv.jpg"/>
          <p:cNvPicPr>
            <a:picLocks noChangeAspect="1" noChangeArrowheads="1"/>
          </p:cNvPicPr>
          <p:nvPr/>
        </p:nvPicPr>
        <p:blipFill>
          <a:blip r:embed="rId2" cstate="print"/>
          <a:srcRect/>
          <a:stretch>
            <a:fillRect/>
          </a:stretch>
        </p:blipFill>
        <p:spPr bwMode="auto">
          <a:xfrm>
            <a:off x="3429000" y="2980515"/>
            <a:ext cx="5172075" cy="38774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Effect transition="in" filter="fade">
                                      <p:cBhvr>
                                        <p:cTn id="12" dur="20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686800" cy="1447800"/>
          </a:xfrm>
        </p:spPr>
        <p:txBody>
          <a:bodyPr/>
          <a:lstStyle/>
          <a:p>
            <a:pPr lvl="0"/>
            <a:r>
              <a:rPr lang="en-US" sz="3600" dirty="0"/>
              <a:t>He is to feed and lead his flock </a:t>
            </a:r>
            <a:r>
              <a:rPr lang="en-US" sz="3600" i="1" dirty="0"/>
              <a:t>(Acts 20:28; </a:t>
            </a:r>
            <a:r>
              <a:rPr lang="en-US" sz="3600" i="1" dirty="0" smtClean="0"/>
              <a:t>            I </a:t>
            </a:r>
            <a:r>
              <a:rPr lang="en-US" sz="3600" i="1" dirty="0"/>
              <a:t>Pet. 5:2</a:t>
            </a:r>
            <a:r>
              <a:rPr lang="en-US" sz="3600" i="1" dirty="0" smtClean="0"/>
              <a:t>) </a:t>
            </a:r>
            <a:endParaRPr lang="en-US" sz="3600" i="1" dirty="0"/>
          </a:p>
          <a:p>
            <a:endParaRPr lang="en-US" dirty="0"/>
          </a:p>
        </p:txBody>
      </p:sp>
      <p:pic>
        <p:nvPicPr>
          <p:cNvPr id="104450" name="Picture 2" descr="http://1.bp.blogspot.com/_BrthXWumi5w/SwIfatrazSI/AAAAAAAAAQo/3hBrfR4oCsg/s1600/Peter+Feed+My+Sheep.jpg"/>
          <p:cNvPicPr>
            <a:picLocks noChangeAspect="1" noChangeArrowheads="1"/>
          </p:cNvPicPr>
          <p:nvPr/>
        </p:nvPicPr>
        <p:blipFill>
          <a:blip r:embed="rId2" cstate="print"/>
          <a:srcRect r="730" b="17018"/>
          <a:stretch>
            <a:fillRect/>
          </a:stretch>
        </p:blipFill>
        <p:spPr bwMode="auto">
          <a:xfrm>
            <a:off x="457200" y="1447800"/>
            <a:ext cx="8305800" cy="5211482"/>
          </a:xfrm>
          <a:prstGeom prst="rect">
            <a:avLst/>
          </a:prstGeom>
          <a:noFill/>
        </p:spPr>
      </p:pic>
      <p:pic>
        <p:nvPicPr>
          <p:cNvPr id="104452" name="Picture 4" descr="http://mrayton.files.wordpress.com/2012/07/preach-the-word.jpg"/>
          <p:cNvPicPr>
            <a:picLocks noChangeAspect="1" noChangeArrowheads="1"/>
          </p:cNvPicPr>
          <p:nvPr/>
        </p:nvPicPr>
        <p:blipFill>
          <a:blip r:embed="rId3" cstate="print">
            <a:duotone>
              <a:prstClr val="black"/>
              <a:schemeClr val="accent6">
                <a:tint val="45000"/>
                <a:satMod val="400000"/>
              </a:schemeClr>
            </a:duotone>
            <a:lum/>
          </a:blip>
          <a:srcRect/>
          <a:stretch>
            <a:fillRect/>
          </a:stretch>
        </p:blipFill>
        <p:spPr bwMode="auto">
          <a:xfrm>
            <a:off x="914400" y="1676400"/>
            <a:ext cx="3812147" cy="281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p:cTn id="7" dur="1000" fill="hold"/>
                                        <p:tgtEl>
                                          <p:spTgt spid="104452"/>
                                        </p:tgtEl>
                                        <p:attrNameLst>
                                          <p:attrName>ppt_w</p:attrName>
                                        </p:attrNameLst>
                                      </p:cBhvr>
                                      <p:tavLst>
                                        <p:tav tm="0">
                                          <p:val>
                                            <p:strVal val="#ppt_w*0.70"/>
                                          </p:val>
                                        </p:tav>
                                        <p:tav tm="100000">
                                          <p:val>
                                            <p:strVal val="#ppt_w"/>
                                          </p:val>
                                        </p:tav>
                                      </p:tavLst>
                                    </p:anim>
                                    <p:anim calcmode="lin" valueType="num">
                                      <p:cBhvr>
                                        <p:cTn id="8" dur="1000" fill="hold"/>
                                        <p:tgtEl>
                                          <p:spTgt spid="104452"/>
                                        </p:tgtEl>
                                        <p:attrNameLst>
                                          <p:attrName>ppt_h</p:attrName>
                                        </p:attrNameLst>
                                      </p:cBhvr>
                                      <p:tavLst>
                                        <p:tav tm="0">
                                          <p:val>
                                            <p:strVal val="#ppt_h"/>
                                          </p:val>
                                        </p:tav>
                                        <p:tav tm="100000">
                                          <p:val>
                                            <p:strVal val="#ppt_h"/>
                                          </p:val>
                                        </p:tav>
                                      </p:tavLst>
                                    </p:anim>
                                    <p:animEffect transition="in" filter="fade">
                                      <p:cBhvr>
                                        <p:cTn id="9" dur="1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77000"/>
          </a:xfrm>
        </p:spPr>
        <p:txBody>
          <a:bodyPr>
            <a:normAutofit/>
          </a:bodyPr>
          <a:lstStyle/>
          <a:p>
            <a:r>
              <a:rPr lang="en-US" i="1" dirty="0" smtClean="0"/>
              <a:t>Acts 20:28</a:t>
            </a:r>
            <a:br>
              <a:rPr lang="en-US" i="1" dirty="0" smtClean="0"/>
            </a:br>
            <a:r>
              <a:rPr lang="en-US" i="1" dirty="0" smtClean="0"/>
              <a:t>“Take heed therefore unto yourselves, and to all the flock, over the which the Holy Ghost hath made you overseers, </a:t>
            </a:r>
            <a:r>
              <a:rPr lang="en-US" i="1" u="sng" dirty="0" smtClean="0"/>
              <a:t>to feed the church of God</a:t>
            </a:r>
            <a:r>
              <a:rPr lang="en-US" i="1" dirty="0" smtClean="0"/>
              <a:t>, which he hath purchased with his own blood.”</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i="1" dirty="0"/>
              <a:t>I</a:t>
            </a:r>
            <a:r>
              <a:rPr lang="en-US" i="1" dirty="0" smtClean="0"/>
              <a:t> Peter 5:2</a:t>
            </a:r>
            <a:br>
              <a:rPr lang="en-US" i="1" dirty="0" smtClean="0"/>
            </a:br>
            <a:r>
              <a:rPr lang="en-US" i="1" dirty="0" smtClean="0"/>
              <a:t>“Feed the flock of God which is among you, taking the oversight thereof, not by constraint, but willingly; not for filthy lucre, but of a ready mind.”</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133600"/>
          </a:xfrm>
        </p:spPr>
        <p:txBody>
          <a:bodyPr>
            <a:normAutofit/>
          </a:bodyPr>
          <a:lstStyle/>
          <a:p>
            <a:pPr lvl="0"/>
            <a:r>
              <a:rPr lang="en-US" sz="3600" dirty="0" smtClean="0"/>
              <a:t>He is to study the Word </a:t>
            </a:r>
            <a:r>
              <a:rPr lang="en-US" sz="3600" i="1" dirty="0" smtClean="0"/>
              <a:t>(II Tim. 2:15) </a:t>
            </a:r>
          </a:p>
          <a:p>
            <a:endParaRPr lang="en-US" sz="3600" dirty="0"/>
          </a:p>
        </p:txBody>
      </p:sp>
      <p:pic>
        <p:nvPicPr>
          <p:cNvPr id="70658" name="Picture 2" descr="http://4.bp.blogspot.com/-vIRgb6RIabM/UY1SA6DNlFI/AAAAAAAAJ2A/vSSrYRqYVNc/s1600/ReadingMan2.jpg"/>
          <p:cNvPicPr>
            <a:picLocks noChangeAspect="1" noChangeArrowheads="1"/>
          </p:cNvPicPr>
          <p:nvPr/>
        </p:nvPicPr>
        <p:blipFill>
          <a:blip r:embed="rId2" cstate="print">
            <a:lum bright="-10000"/>
          </a:blip>
          <a:srcRect/>
          <a:stretch>
            <a:fillRect/>
          </a:stretch>
        </p:blipFill>
        <p:spPr bwMode="auto">
          <a:xfrm>
            <a:off x="1371600" y="1066800"/>
            <a:ext cx="5791200" cy="53742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1490</Words>
  <Application>Microsoft Office PowerPoint</Application>
  <PresentationFormat>On-screen Show (4:3)</PresentationFormat>
  <Paragraphs>65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Doctrine of the Church </vt:lpstr>
      <vt:lpstr>Slide 2</vt:lpstr>
      <vt:lpstr>The Pastor’s Responsibilities</vt:lpstr>
      <vt:lpstr>Slide 4</vt:lpstr>
      <vt:lpstr>Slide 5</vt:lpstr>
      <vt:lpstr>Slide 6</vt:lpstr>
      <vt:lpstr>Acts 20:28 “Take heed therefore unto yourselves, and to all the flock, over the which the Holy Ghost hath made you overseers, to feed the church of God, which he hath purchased with his own blood.”</vt:lpstr>
      <vt:lpstr>I Peter 5:2 “Feed the flock of God which is among you, taking the oversight thereof, not by constraint, but willingly; not for filthy lucre, but of a ready mind.”</vt:lpstr>
      <vt:lpstr>Slide 9</vt:lpstr>
      <vt:lpstr>Slide 10</vt:lpstr>
      <vt:lpstr>Slide 11</vt:lpstr>
      <vt:lpstr>II Timothy 4:2-5  “Preach the word; be instant in season, out of season; reprove, rebuke, exhort with all longsuffering and doctrine. For the time will come when they will not endure sound doctrine; but after their own lusts shall they heap to themselves teachers, having itching ears; And they shall turn away their ears from the truth, and shall be turned unto fables. But watch thou in all things, endure afflictions, do the work of an evangelist, make full proof of thy ministry.”</vt:lpstr>
      <vt:lpstr>“Make full proof of the ministry”  To carry out fully or completely,  to entirely accomplish, convincing or persuasive demonstration, the evidence or argument that compels the mind to accept an assertion as true.   </vt:lpstr>
      <vt:lpstr>Acts 6:2-4  “Then the twelve called the multitude of the disciples unto them, and said, It is not reason that we should leave the word of God, and serve tables. Wherefore, brethren, look ye out among you seven men of honest report, full of the Holy Ghost and wisdom, whom we may appoint over this business. But we will give ourselves continually to prayer, and to               the ministry of the word.”</vt:lpstr>
      <vt:lpstr>Slide 15</vt:lpstr>
      <vt:lpstr>Slide 16</vt:lpstr>
      <vt:lpstr> Matt. 28:20  “Teaching them to observe all things whatsoever I have commanded you: and, lo, I am with you alway, even unto the end of the world. Amen.”</vt:lpstr>
      <vt:lpstr>Slide 18</vt:lpstr>
      <vt:lpstr>Slide 19</vt:lpstr>
      <vt:lpstr> </vt:lpstr>
      <vt:lpstr>Slide 21</vt:lpstr>
      <vt:lpstr>Slide 22</vt:lpstr>
      <vt:lpstr>Slide 23</vt:lpstr>
      <vt:lpstr>Slide 24</vt:lpstr>
      <vt:lpstr>Slide 25</vt:lpstr>
      <vt:lpstr>Slide 26</vt:lpstr>
      <vt:lpstr>Slide 27</vt:lpstr>
      <vt:lpstr>(II Cor. 6:1,3)  “We then, as workers together with him, beseech you also that ye receive not the grace of God in vain….Giving no offence in any thing, that the ministry be not blamed.”</vt:lpstr>
      <vt:lpstr>Slide 29</vt:lpstr>
      <vt:lpstr>Slide 30</vt:lpstr>
      <vt:lpstr>Slide 31</vt:lpstr>
      <vt:lpstr> Paul’s fourfold perspective of pastoral priorities in Acts 20:19-22</vt:lpstr>
      <vt:lpstr>1. A right perspective toward God</vt:lpstr>
      <vt:lpstr>2. A right perspective toward the church</vt:lpstr>
      <vt:lpstr>Slide 35</vt:lpstr>
      <vt:lpstr>3. A right perspective toward the lost</vt:lpstr>
      <vt:lpstr>4. A right perspective toward himself</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10)</dc:title>
  <dc:creator>Pastor Daniel White</dc:creator>
  <cp:lastModifiedBy>Pastor Daniel White</cp:lastModifiedBy>
  <cp:revision>42</cp:revision>
  <dcterms:created xsi:type="dcterms:W3CDTF">2014-02-20T13:51:30Z</dcterms:created>
  <dcterms:modified xsi:type="dcterms:W3CDTF">2014-02-20T23:07:26Z</dcterms:modified>
</cp:coreProperties>
</file>