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12" r:id="rId3"/>
    <p:sldId id="313" r:id="rId4"/>
    <p:sldId id="314" r:id="rId5"/>
    <p:sldId id="315" r:id="rId6"/>
    <p:sldId id="316" r:id="rId7"/>
    <p:sldId id="317" r:id="rId8"/>
    <p:sldId id="319" r:id="rId9"/>
    <p:sldId id="321" r:id="rId10"/>
    <p:sldId id="318" r:id="rId11"/>
    <p:sldId id="320" r:id="rId12"/>
    <p:sldId id="322" r:id="rId13"/>
    <p:sldId id="323" r:id="rId14"/>
    <p:sldId id="324" r:id="rId15"/>
    <p:sldId id="338"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9" r:id="rId30"/>
    <p:sldId id="340" r:id="rId31"/>
    <p:sldId id="341" r:id="rId32"/>
    <p:sldId id="342" r:id="rId33"/>
    <p:sldId id="343" r:id="rId34"/>
    <p:sldId id="344" r:id="rId35"/>
    <p:sldId id="345" r:id="rId36"/>
    <p:sldId id="347" r:id="rId37"/>
    <p:sldId id="348" r:id="rId38"/>
    <p:sldId id="349" r:id="rId39"/>
    <p:sldId id="350" r:id="rId40"/>
    <p:sldId id="352" r:id="rId41"/>
    <p:sldId id="356" r:id="rId42"/>
    <p:sldId id="35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A7BF1E-DF24-4944-8511-DA042F948A99}" type="datetimeFigureOut">
              <a:rPr lang="en-US" smtClean="0"/>
              <a:pPr/>
              <a:t>2/20/2014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9F3C9D-1D97-4001-BD47-AF8620A6D03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9F3C9D-1D97-4001-BD47-AF8620A6D03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200571-363C-4FE9-854F-D34B6D7FCD4A}"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200571-363C-4FE9-854F-D34B6D7FCD4A}"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200571-363C-4FE9-854F-D34B6D7FCD4A}"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200571-363C-4FE9-854F-D34B6D7FCD4A}"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200571-363C-4FE9-854F-D34B6D7FCD4A}"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200571-363C-4FE9-854F-D34B6D7FCD4A}"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200571-363C-4FE9-854F-D34B6D7FCD4A}"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200571-363C-4FE9-854F-D34B6D7FCD4A}"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200571-363C-4FE9-854F-D34B6D7FCD4A}"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200571-363C-4FE9-854F-D34B6D7FCD4A}"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200571-363C-4FE9-854F-D34B6D7FCD4A}"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200571-363C-4FE9-854F-D34B6D7FCD4A}"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200571-363C-4FE9-854F-D34B6D7FCD4A}"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E74B67-6679-43F0-9438-7DC1F69E8B48}"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AE8FC-87D2-4FFC-AB0E-C9C0D0E9F2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74B67-6679-43F0-9438-7DC1F69E8B48}"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AE8FC-87D2-4FFC-AB0E-C9C0D0E9F2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74B67-6679-43F0-9438-7DC1F69E8B48}"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AE8FC-87D2-4FFC-AB0E-C9C0D0E9F2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74B67-6679-43F0-9438-7DC1F69E8B48}"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AE8FC-87D2-4FFC-AB0E-C9C0D0E9F2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E74B67-6679-43F0-9438-7DC1F69E8B48}"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AE8FC-87D2-4FFC-AB0E-C9C0D0E9F2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E74B67-6679-43F0-9438-7DC1F69E8B48}"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AE8FC-87D2-4FFC-AB0E-C9C0D0E9F2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E74B67-6679-43F0-9438-7DC1F69E8B48}" type="datetimeFigureOut">
              <a:rPr lang="en-US" smtClean="0"/>
              <a:pPr/>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AE8FC-87D2-4FFC-AB0E-C9C0D0E9F2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E74B67-6679-43F0-9438-7DC1F69E8B48}" type="datetimeFigureOut">
              <a:rPr lang="en-US" smtClean="0"/>
              <a:pPr/>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AE8FC-87D2-4FFC-AB0E-C9C0D0E9F2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74B67-6679-43F0-9438-7DC1F69E8B48}" type="datetimeFigureOut">
              <a:rPr lang="en-US" smtClean="0"/>
              <a:pPr/>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AE8FC-87D2-4FFC-AB0E-C9C0D0E9F2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74B67-6679-43F0-9438-7DC1F69E8B48}"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AE8FC-87D2-4FFC-AB0E-C9C0D0E9F2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E74B67-6679-43F0-9438-7DC1F69E8B48}"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AE8FC-87D2-4FFC-AB0E-C9C0D0E9F2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74B67-6679-43F0-9438-7DC1F69E8B48}" type="datetimeFigureOut">
              <a:rPr lang="en-US" smtClean="0"/>
              <a:pPr/>
              <a:t>2/20/2014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AE8FC-87D2-4FFC-AB0E-C9C0D0E9F21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676399"/>
          </a:xfrm>
        </p:spPr>
        <p:txBody>
          <a:bodyPr/>
          <a:lstStyle/>
          <a:p>
            <a:r>
              <a:rPr lang="en-US" dirty="0" smtClean="0">
                <a:latin typeface="Adobe Garamond Pro Bold" pitchFamily="18" charset="0"/>
              </a:rPr>
              <a:t>The Doctrine of the Church</a:t>
            </a:r>
            <a:r>
              <a:rPr lang="en-US" smtClean="0">
                <a:latin typeface="Adobe Garamond Pro Bold" pitchFamily="18" charset="0"/>
              </a:rPr>
              <a:t/>
            </a:r>
            <a:br>
              <a:rPr lang="en-US" smtClean="0">
                <a:latin typeface="Adobe Garamond Pro Bold" pitchFamily="18" charset="0"/>
              </a:rPr>
            </a:br>
            <a:endParaRPr lang="en-US" i="1" dirty="0"/>
          </a:p>
        </p:txBody>
      </p:sp>
      <p:sp>
        <p:nvSpPr>
          <p:cNvPr id="8" name="Subtitle 7"/>
          <p:cNvSpPr>
            <a:spLocks noGrp="1"/>
          </p:cNvSpPr>
          <p:nvPr>
            <p:ph type="subTitle" idx="1"/>
          </p:nvPr>
        </p:nvSpPr>
        <p:spPr>
          <a:xfrm>
            <a:off x="0" y="5334000"/>
            <a:ext cx="9144000" cy="1295400"/>
          </a:xfrm>
        </p:spPr>
        <p:txBody>
          <a:bodyPr>
            <a:noAutofit/>
            <a:scene3d>
              <a:camera prst="orthographicFront"/>
              <a:lightRig rig="threePt" dir="t"/>
            </a:scene3d>
            <a:sp3d extrusionH="57150">
              <a:bevelT w="38100" h="38100" prst="convex"/>
            </a:sp3d>
          </a:bodyPr>
          <a:lstStyle/>
          <a:p>
            <a:r>
              <a:rPr lang="en-US" sz="3600" b="1" dirty="0" smtClean="0">
                <a:effectLst>
                  <a:reflection blurRad="6350" stA="55000" endA="300" endPos="45500" dir="5400000" sy="-100000" algn="bl" rotWithShape="0"/>
                </a:effectLst>
                <a:latin typeface="Times New Roman" pitchFamily="18" charset="0"/>
                <a:cs typeface="Times New Roman" pitchFamily="18" charset="0"/>
              </a:rPr>
              <a:t>The Six Symbols of the Church</a:t>
            </a:r>
          </a:p>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a:p>
            <a:endParaRPr lang="en-US" sz="3600" b="1" dirty="0" smtClean="0">
              <a:effectLst>
                <a:reflection blurRad="6350" stA="55000" endA="300" endPos="45500" dir="5400000" sy="-100000" algn="bl" rotWithShape="0"/>
              </a:effectLst>
              <a:latin typeface="Times New Roman" pitchFamily="18" charset="0"/>
              <a:cs typeface="Times New Roman" pitchFamily="18" charset="0"/>
            </a:endParaRPr>
          </a:p>
        </p:txBody>
      </p:sp>
      <p:sp>
        <p:nvSpPr>
          <p:cNvPr id="11266" name="AutoShape 2"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1"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2133600" y="1905000"/>
            <a:ext cx="483145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1" y="288177"/>
            <a:ext cx="8991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"For I am jealous over you with Godly jealousy: for I have espoused you to one husband, that I may present you as a chaste virgin to Christ" (2 Cor. 11:2)</a:t>
            </a:r>
            <a:endParaRPr kumimoji="0" lang="en-US" sz="3200" b="0" i="1" u="none" strike="noStrike" cap="none" normalizeH="0" baseline="0" dirty="0" smtClean="0">
              <a:ln>
                <a:noFill/>
              </a:ln>
              <a:solidFill>
                <a:schemeClr val="tx1"/>
              </a:solidFill>
              <a:effectLst/>
              <a:latin typeface="Arial" pitchFamily="34" charset="0"/>
              <a:cs typeface="Arial" pitchFamily="34" charset="0"/>
            </a:endParaRPr>
          </a:p>
        </p:txBody>
      </p:sp>
      <p:pic>
        <p:nvPicPr>
          <p:cNvPr id="77827" name="Picture 3" descr="http://www.underhismantle.com/resources/bride_of_christ_hahlbohm_g__11882_zoom.jpg"/>
          <p:cNvPicPr>
            <a:picLocks noChangeAspect="1" noChangeArrowheads="1"/>
          </p:cNvPicPr>
          <p:nvPr/>
        </p:nvPicPr>
        <p:blipFill>
          <a:blip r:embed="rId2" cstate="print"/>
          <a:srcRect/>
          <a:stretch>
            <a:fillRect/>
          </a:stretch>
        </p:blipFill>
        <p:spPr bwMode="auto">
          <a:xfrm>
            <a:off x="1676400" y="2057400"/>
            <a:ext cx="6324600" cy="449456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dirty="0" smtClean="0">
                <a:solidFill>
                  <a:srgbClr val="FFFF00"/>
                </a:solidFill>
              </a:rPr>
              <a:t>Marriage supper of the Lamb</a:t>
            </a:r>
            <a:br>
              <a:rPr lang="en-US" dirty="0" smtClean="0">
                <a:solidFill>
                  <a:srgbClr val="FFFF00"/>
                </a:solidFill>
              </a:rPr>
            </a:br>
            <a:r>
              <a:rPr lang="en-US" sz="4000" i="1" dirty="0" smtClean="0">
                <a:solidFill>
                  <a:srgbClr val="FFFF00"/>
                </a:solidFill>
              </a:rPr>
              <a:t>(Revelation 19:7-9) </a:t>
            </a:r>
            <a:r>
              <a:rPr lang="en-US" dirty="0" smtClean="0"/>
              <a:t/>
            </a:r>
            <a:br>
              <a:rPr lang="en-US" dirty="0" smtClean="0"/>
            </a:br>
            <a:endParaRPr lang="en-US" dirty="0">
              <a:solidFill>
                <a:srgbClr val="FFFF00"/>
              </a:solidFill>
            </a:endParaRPr>
          </a:p>
        </p:txBody>
      </p:sp>
      <p:sp>
        <p:nvSpPr>
          <p:cNvPr id="3" name="Rectangle 2"/>
          <p:cNvSpPr/>
          <p:nvPr/>
        </p:nvSpPr>
        <p:spPr>
          <a:xfrm>
            <a:off x="0" y="1676400"/>
            <a:ext cx="9144000" cy="4801314"/>
          </a:xfrm>
          <a:prstGeom prst="rect">
            <a:avLst/>
          </a:prstGeom>
        </p:spPr>
        <p:txBody>
          <a:bodyPr wrap="square">
            <a:spAutoFit/>
          </a:bodyPr>
          <a:lstStyle/>
          <a:p>
            <a:pPr algn="ctr"/>
            <a:r>
              <a:rPr lang="en-US" sz="3400" i="1" dirty="0" smtClean="0"/>
              <a:t>“Let us be glad and rejoice, and give </a:t>
            </a:r>
            <a:r>
              <a:rPr lang="en-US" sz="3400" i="1" dirty="0" err="1" smtClean="0"/>
              <a:t>honour</a:t>
            </a:r>
            <a:r>
              <a:rPr lang="en-US" sz="3400" i="1" dirty="0" smtClean="0"/>
              <a:t> to him: for the marriage of the Lamb is come, and his wife hath made herself ready. And to her was granted that she should be arrayed in fine linen, clean and white: for the fine linen is the righteousness of saints. And he saith unto me, Write, Blessed are they which are called unto the marriage supper of the Lamb. And he saith unto me, These are the true sayings of God.”</a:t>
            </a:r>
            <a:endParaRPr lang="en-US" sz="34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3.bp.blogspot.com/-wk62KYIISyg/T4cuocUIokI/AAAAAAAAApM/iyvh505U74s/s1600/Bride%2BBanquet.jpg"/>
          <p:cNvPicPr>
            <a:picLocks noChangeAspect="1" noChangeArrowheads="1"/>
          </p:cNvPicPr>
          <p:nvPr/>
        </p:nvPicPr>
        <p:blipFill>
          <a:blip r:embed="rId2" cstate="print"/>
          <a:srcRect/>
          <a:stretch>
            <a:fillRect/>
          </a:stretch>
        </p:blipFill>
        <p:spPr bwMode="auto">
          <a:xfrm>
            <a:off x="2133600" y="0"/>
            <a:ext cx="5196840" cy="6858000"/>
          </a:xfrm>
          <a:prstGeom prst="rect">
            <a:avLst/>
          </a:prstGeom>
          <a:noFill/>
        </p:spPr>
      </p:pic>
      <p:pic>
        <p:nvPicPr>
          <p:cNvPr id="82948" name="Picture 4" descr="http://raykitw.files.wordpress.com/2011/05/jesus-bride.jpg"/>
          <p:cNvPicPr>
            <a:picLocks noChangeAspect="1" noChangeArrowheads="1"/>
          </p:cNvPicPr>
          <p:nvPr/>
        </p:nvPicPr>
        <p:blipFill>
          <a:blip r:embed="rId3" cstate="print"/>
          <a:srcRect l="12598" t="13115" r="5512"/>
          <a:stretch>
            <a:fillRect/>
          </a:stretch>
        </p:blipFill>
        <p:spPr bwMode="auto">
          <a:xfrm>
            <a:off x="3429000" y="0"/>
            <a:ext cx="2691440" cy="27432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fade">
                                      <p:cBhvr>
                                        <p:cTn id="7" dur="20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FF00"/>
                </a:solidFill>
              </a:rPr>
              <a:t>Christ love for His Church</a:t>
            </a:r>
            <a:endParaRPr lang="en-US" dirty="0">
              <a:solidFill>
                <a:srgbClr val="FFFF00"/>
              </a:solidFill>
            </a:endParaRPr>
          </a:p>
        </p:txBody>
      </p:sp>
      <p:sp>
        <p:nvSpPr>
          <p:cNvPr id="5" name="Content Placeholder 2"/>
          <p:cNvSpPr>
            <a:spLocks noGrp="1"/>
          </p:cNvSpPr>
          <p:nvPr>
            <p:ph idx="1"/>
          </p:nvPr>
        </p:nvSpPr>
        <p:spPr>
          <a:xfrm>
            <a:off x="76200" y="1981200"/>
            <a:ext cx="5334000" cy="4876800"/>
          </a:xfrm>
        </p:spPr>
        <p:txBody>
          <a:bodyPr>
            <a:normAutofit fontScale="92500" lnSpcReduction="20000"/>
          </a:bodyPr>
          <a:lstStyle/>
          <a:p>
            <a:r>
              <a:rPr lang="en-US" sz="3600" dirty="0" smtClean="0">
                <a:effectLst>
                  <a:glow rad="101600">
                    <a:schemeClr val="bg1">
                      <a:alpha val="60000"/>
                    </a:schemeClr>
                  </a:glow>
                </a:effectLst>
              </a:rPr>
              <a:t>Sacrifice without complaint –   </a:t>
            </a:r>
            <a:r>
              <a:rPr lang="en-US" sz="3600" i="1" dirty="0" smtClean="0">
                <a:solidFill>
                  <a:srgbClr val="FFC000"/>
                </a:solidFill>
                <a:effectLst>
                  <a:glow rad="101600">
                    <a:schemeClr val="bg1">
                      <a:alpha val="60000"/>
                    </a:schemeClr>
                  </a:glow>
                </a:effectLst>
              </a:rPr>
              <a:t>(John 10:15; I Peter 2:23)</a:t>
            </a:r>
          </a:p>
          <a:p>
            <a:r>
              <a:rPr lang="en-US" sz="3600" dirty="0" smtClean="0">
                <a:effectLst>
                  <a:glow rad="101600">
                    <a:schemeClr val="bg1">
                      <a:alpha val="60000"/>
                    </a:schemeClr>
                  </a:glow>
                </a:effectLst>
              </a:rPr>
              <a:t>Forgiveness without reminder – </a:t>
            </a:r>
            <a:r>
              <a:rPr lang="en-US" sz="3600" i="1" dirty="0" smtClean="0">
                <a:solidFill>
                  <a:srgbClr val="FFC000"/>
                </a:solidFill>
                <a:effectLst>
                  <a:glow rad="101600">
                    <a:schemeClr val="bg1">
                      <a:alpha val="60000"/>
                    </a:schemeClr>
                  </a:glow>
                </a:effectLst>
              </a:rPr>
              <a:t>(Psalms 103:12)</a:t>
            </a:r>
          </a:p>
          <a:p>
            <a:r>
              <a:rPr lang="en-US" sz="3600" dirty="0" smtClean="0">
                <a:effectLst>
                  <a:glow rad="101600">
                    <a:schemeClr val="bg1">
                      <a:alpha val="60000"/>
                    </a:schemeClr>
                  </a:glow>
                </a:effectLst>
              </a:rPr>
              <a:t>Giving without getting –                    </a:t>
            </a:r>
            <a:r>
              <a:rPr lang="en-US" sz="3600" i="1" dirty="0" smtClean="0">
                <a:solidFill>
                  <a:srgbClr val="FFC000"/>
                </a:solidFill>
                <a:effectLst>
                  <a:glow rad="101600">
                    <a:schemeClr val="bg1">
                      <a:alpha val="60000"/>
                    </a:schemeClr>
                  </a:glow>
                </a:effectLst>
              </a:rPr>
              <a:t>(John 3:16)</a:t>
            </a:r>
          </a:p>
          <a:p>
            <a:r>
              <a:rPr lang="en-US" sz="3600" dirty="0" smtClean="0">
                <a:effectLst>
                  <a:glow rad="101600">
                    <a:schemeClr val="bg1">
                      <a:alpha val="60000"/>
                    </a:schemeClr>
                  </a:glow>
                </a:effectLst>
              </a:rPr>
              <a:t>Selflessness  without resentment – </a:t>
            </a:r>
            <a:r>
              <a:rPr lang="en-US" sz="3600" i="1" dirty="0" smtClean="0">
                <a:solidFill>
                  <a:srgbClr val="FFC000"/>
                </a:solidFill>
                <a:effectLst>
                  <a:glow rad="101600">
                    <a:schemeClr val="bg1">
                      <a:alpha val="60000"/>
                    </a:schemeClr>
                  </a:glow>
                </a:effectLst>
              </a:rPr>
              <a:t>(Luke 23:34)</a:t>
            </a:r>
          </a:p>
          <a:p>
            <a:r>
              <a:rPr lang="en-US" sz="3600" dirty="0" smtClean="0">
                <a:effectLst>
                  <a:glow rad="101600">
                    <a:schemeClr val="bg1">
                      <a:alpha val="60000"/>
                    </a:schemeClr>
                  </a:glow>
                </a:effectLst>
              </a:rPr>
              <a:t>Unconditional Love –                           </a:t>
            </a:r>
            <a:r>
              <a:rPr lang="en-US" sz="3600" dirty="0" smtClean="0">
                <a:solidFill>
                  <a:srgbClr val="FFC000"/>
                </a:solidFill>
                <a:effectLst>
                  <a:glow rad="101600">
                    <a:schemeClr val="bg1">
                      <a:alpha val="60000"/>
                    </a:schemeClr>
                  </a:glow>
                </a:effectLst>
              </a:rPr>
              <a:t>(</a:t>
            </a:r>
            <a:r>
              <a:rPr lang="en-US" sz="3600" i="1" dirty="0" smtClean="0">
                <a:solidFill>
                  <a:srgbClr val="FFC000"/>
                </a:solidFill>
                <a:effectLst>
                  <a:glow rad="101600">
                    <a:schemeClr val="bg1">
                      <a:alpha val="60000"/>
                    </a:schemeClr>
                  </a:glow>
                </a:effectLst>
              </a:rPr>
              <a:t>I Corinthians 13:1-7)</a:t>
            </a:r>
          </a:p>
          <a:p>
            <a:endParaRPr lang="en-US" sz="3600" i="1" dirty="0" smtClean="0">
              <a:solidFill>
                <a:srgbClr val="FFC000"/>
              </a:solidFill>
              <a:effectLst>
                <a:glow rad="101600">
                  <a:schemeClr val="bg1">
                    <a:alpha val="60000"/>
                  </a:schemeClr>
                </a:glow>
              </a:effectLst>
            </a:endParaRPr>
          </a:p>
        </p:txBody>
      </p:sp>
      <p:pic>
        <p:nvPicPr>
          <p:cNvPr id="83970" name="Picture 2" descr="http://img706.imageshack.us/img706/8130/nurf6p6t.png"/>
          <p:cNvPicPr>
            <a:picLocks noChangeAspect="1" noChangeArrowheads="1"/>
          </p:cNvPicPr>
          <p:nvPr/>
        </p:nvPicPr>
        <p:blipFill>
          <a:blip r:embed="rId2" cstate="print"/>
          <a:srcRect/>
          <a:stretch>
            <a:fillRect/>
          </a:stretch>
        </p:blipFill>
        <p:spPr bwMode="auto">
          <a:xfrm>
            <a:off x="5562600" y="1981200"/>
            <a:ext cx="334264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r>
              <a:rPr lang="en-US" dirty="0">
                <a:solidFill>
                  <a:srgbClr val="FFFF00"/>
                </a:solidFill>
              </a:rPr>
              <a:t> </a:t>
            </a:r>
            <a:br>
              <a:rPr lang="en-US" dirty="0">
                <a:solidFill>
                  <a:srgbClr val="FFFF00"/>
                </a:solidFill>
              </a:rPr>
            </a:br>
            <a:r>
              <a:rPr lang="en-US" dirty="0" smtClean="0">
                <a:solidFill>
                  <a:srgbClr val="FFFF00"/>
                </a:solidFill>
              </a:rPr>
              <a:t>3. The </a:t>
            </a:r>
            <a:r>
              <a:rPr lang="en-US" dirty="0">
                <a:solidFill>
                  <a:srgbClr val="FFFF00"/>
                </a:solidFill>
              </a:rPr>
              <a:t>Vine and the </a:t>
            </a:r>
            <a:r>
              <a:rPr lang="en-US" dirty="0" smtClean="0">
                <a:solidFill>
                  <a:srgbClr val="FFFF00"/>
                </a:solidFill>
              </a:rPr>
              <a:t>Branches</a:t>
            </a:r>
            <a:endParaRPr lang="en-US" dirty="0">
              <a:solidFill>
                <a:srgbClr val="FFFF00"/>
              </a:solidFill>
            </a:endParaRPr>
          </a:p>
        </p:txBody>
      </p:sp>
      <p:pic>
        <p:nvPicPr>
          <p:cNvPr id="84994" name="Picture 2" descr="http://vintagelawrence.com/wp-content/uploads/2011/09/Website_Banner_VineAndBranches.jpg"/>
          <p:cNvPicPr>
            <a:picLocks noChangeAspect="1" noChangeArrowheads="1"/>
          </p:cNvPicPr>
          <p:nvPr/>
        </p:nvPicPr>
        <p:blipFill>
          <a:blip r:embed="rId2" cstate="print"/>
          <a:srcRect/>
          <a:stretch>
            <a:fillRect/>
          </a:stretch>
        </p:blipFill>
        <p:spPr bwMode="auto">
          <a:xfrm>
            <a:off x="8021" y="1981200"/>
            <a:ext cx="9063787"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2000"/>
                                        <p:tgtEl>
                                          <p:spTgt spid="84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0" y="58847"/>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ctr" defTabSz="914400" rtl="0" eaLnBrk="1" fontAlgn="base" latinLnBrk="0" hangingPunct="1">
              <a:lnSpc>
                <a:spcPct val="100000"/>
              </a:lnSpc>
              <a:spcBef>
                <a:spcPct val="0"/>
              </a:spcBef>
              <a:spcAft>
                <a:spcPct val="0"/>
              </a:spcAft>
              <a:buClrTx/>
              <a:buSzTx/>
              <a:buFontTx/>
              <a:buNone/>
              <a:tabLst/>
            </a:pPr>
            <a:r>
              <a:rPr kumimoji="0" lang="en-US" sz="3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 am the true vine, and my Father is the husbandman. Every branch in me that </a:t>
            </a:r>
            <a:r>
              <a:rPr kumimoji="0" lang="en-US" sz="36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beareth</a:t>
            </a:r>
            <a:r>
              <a:rPr kumimoji="0" lang="en-US" sz="3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not fruit he </a:t>
            </a:r>
            <a:r>
              <a:rPr kumimoji="0" lang="en-US" sz="36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taketh</a:t>
            </a:r>
            <a:r>
              <a:rPr kumimoji="0" lang="en-US" sz="3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away; and every branch that </a:t>
            </a:r>
            <a:r>
              <a:rPr kumimoji="0" lang="en-US" sz="36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beareth</a:t>
            </a:r>
            <a:r>
              <a:rPr kumimoji="0" lang="en-US" sz="3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fruit, he </a:t>
            </a:r>
            <a:r>
              <a:rPr kumimoji="0" lang="en-US" sz="3600" b="0"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purgeth</a:t>
            </a:r>
            <a:r>
              <a:rPr kumimoji="0" lang="en-US" sz="36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it, that it may bring forth more fruit. Now ye are clean through the word which I have spoken unto you. Abide in me, and I in you. As the branch cannot bear fruit of itself, except it abide in the vine; no more can ye, except ye abide in me. I am the vine, ye are the branches: He that abideth in me, and I in him, the same bringeth forth much fruit: for without me ye can do nothing" (John 15:1-5)</a:t>
            </a:r>
            <a:endParaRPr kumimoji="0" lang="en-US" sz="36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Secret of Bearing Fruit</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(John 15)</a:t>
            </a:r>
            <a:endParaRPr lang="en-US"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2642" name="Picture 2" descr="http://www.calledtocommunion.com/wp-content/uploads/2012/06/Vine-and-Branches.jpg"/>
          <p:cNvPicPr>
            <a:picLocks noChangeAspect="1" noChangeArrowheads="1"/>
          </p:cNvPicPr>
          <p:nvPr/>
        </p:nvPicPr>
        <p:blipFill>
          <a:blip r:embed="rId3" cstate="print"/>
          <a:srcRect/>
          <a:stretch>
            <a:fillRect/>
          </a:stretch>
        </p:blipFill>
        <p:spPr bwMode="auto">
          <a:xfrm>
            <a:off x="838200" y="1676400"/>
            <a:ext cx="7620000" cy="50387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4495800" cy="6186309"/>
          </a:xfrm>
          <a:prstGeom prst="rect">
            <a:avLst/>
          </a:prstGeom>
        </p:spPr>
        <p:txBody>
          <a:bodyPr wrap="square">
            <a:spAutoFit/>
          </a:bodyPr>
          <a:lstStyle/>
          <a:p>
            <a:pPr algn="ctr"/>
            <a:r>
              <a:rPr lang="en-US" sz="3600" i="1" dirty="0" smtClean="0"/>
              <a:t>“Ye have not chosen me, but I have chosen you, and ordained you, that ye should go and </a:t>
            </a:r>
            <a:r>
              <a:rPr lang="en-US" sz="3600" i="1" dirty="0" smtClean="0">
                <a:solidFill>
                  <a:srgbClr val="FFFF00"/>
                </a:solidFill>
              </a:rPr>
              <a:t>bring forth fruit</a:t>
            </a:r>
            <a:r>
              <a:rPr lang="en-US" sz="3600" i="1" dirty="0" smtClean="0"/>
              <a:t>, and that your fruit should remain… </a:t>
            </a:r>
            <a:r>
              <a:rPr lang="en-US" sz="3600" i="1" dirty="0" smtClean="0">
                <a:solidFill>
                  <a:srgbClr val="FFFF00"/>
                </a:solidFill>
              </a:rPr>
              <a:t>Herein is my Father glorified</a:t>
            </a:r>
            <a:r>
              <a:rPr lang="en-US" sz="3600" i="1" dirty="0" smtClean="0"/>
              <a:t>, that ye bear much fruit; so shall ye be my disciples.”</a:t>
            </a:r>
            <a:endParaRPr lang="en-US" sz="3600" i="1" dirty="0"/>
          </a:p>
        </p:txBody>
      </p:sp>
      <p:pic>
        <p:nvPicPr>
          <p:cNvPr id="3074" name="Picture 2"/>
          <p:cNvPicPr>
            <a:picLocks noChangeAspect="1" noChangeArrowheads="1"/>
          </p:cNvPicPr>
          <p:nvPr/>
        </p:nvPicPr>
        <p:blipFill>
          <a:blip r:embed="rId3" cstate="print"/>
          <a:srcRect/>
          <a:stretch>
            <a:fillRect/>
          </a:stretch>
        </p:blipFill>
        <p:spPr bwMode="auto">
          <a:xfrm>
            <a:off x="4572000" y="1295400"/>
            <a:ext cx="4331822" cy="3941819"/>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Ptr. Daniel White\Desktop\Bible pictures\Jesus\06 MINISTRY\Jesus teaching\'I am the vine' 1223-40.jpg"/>
          <p:cNvPicPr>
            <a:picLocks noChangeAspect="1" noChangeArrowheads="1"/>
          </p:cNvPicPr>
          <p:nvPr/>
        </p:nvPicPr>
        <p:blipFill>
          <a:blip r:embed="rId3" cstate="print"/>
          <a:srcRect/>
          <a:stretch>
            <a:fillRect/>
          </a:stretch>
        </p:blipFill>
        <p:spPr bwMode="auto">
          <a:xfrm>
            <a:off x="0" y="0"/>
            <a:ext cx="4498975" cy="6858000"/>
          </a:xfrm>
          <a:prstGeom prst="rect">
            <a:avLst/>
          </a:prstGeom>
          <a:noFill/>
        </p:spPr>
      </p:pic>
      <p:sp>
        <p:nvSpPr>
          <p:cNvPr id="5" name="Title 4"/>
          <p:cNvSpPr>
            <a:spLocks noGrp="1"/>
          </p:cNvSpPr>
          <p:nvPr>
            <p:ph type="title"/>
          </p:nvPr>
        </p:nvSpPr>
        <p:spPr>
          <a:xfrm>
            <a:off x="4724400" y="274638"/>
            <a:ext cx="4419600" cy="6430962"/>
          </a:xfrm>
        </p:spPr>
        <p:txBody>
          <a:bodyPr>
            <a:normAutofit/>
          </a:bodyPr>
          <a:lstStyle/>
          <a:p>
            <a:r>
              <a:rPr lang="en-US" sz="3600" i="1" dirty="0" smtClean="0"/>
              <a:t>“I am the true vine, and my Father is the husbandman.</a:t>
            </a:r>
            <a:br>
              <a:rPr lang="en-US" sz="3600" i="1" dirty="0" smtClean="0"/>
            </a:br>
            <a:r>
              <a:rPr lang="en-US" sz="3600" i="1" dirty="0" smtClean="0"/>
              <a:t>  Every branch in me that </a:t>
            </a:r>
            <a:r>
              <a:rPr lang="en-US" sz="3600" i="1" dirty="0" err="1" smtClean="0"/>
              <a:t>beareth</a:t>
            </a:r>
            <a:r>
              <a:rPr lang="en-US" sz="3600" i="1" dirty="0" smtClean="0"/>
              <a:t> not fruit he </a:t>
            </a:r>
            <a:r>
              <a:rPr lang="en-US" sz="3600" i="1" dirty="0" err="1" smtClean="0"/>
              <a:t>taketh</a:t>
            </a:r>
            <a:r>
              <a:rPr lang="en-US" sz="3600" i="1" dirty="0" smtClean="0"/>
              <a:t> away: and every branch that </a:t>
            </a:r>
            <a:r>
              <a:rPr lang="en-US" sz="3600" i="1" dirty="0" err="1" smtClean="0"/>
              <a:t>beareth</a:t>
            </a:r>
            <a:r>
              <a:rPr lang="en-US" sz="3600" i="1" dirty="0" smtClean="0"/>
              <a:t> fruit, he </a:t>
            </a:r>
            <a:r>
              <a:rPr lang="en-US" sz="3600" i="1" dirty="0" err="1" smtClean="0"/>
              <a:t>purgeth</a:t>
            </a:r>
            <a:r>
              <a:rPr lang="en-US" sz="3600" i="1" dirty="0" smtClean="0"/>
              <a:t> it, that it may bring forth more fruit.”</a:t>
            </a:r>
            <a:endParaRPr lang="en-US" sz="3600" i="1"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cstate="print">
            <a:lum bright="-10000"/>
          </a:blip>
          <a:srcRect t="13545" r="710" b="28042"/>
          <a:stretch>
            <a:fillRect/>
          </a:stretch>
        </p:blipFill>
        <p:spPr bwMode="auto">
          <a:xfrm>
            <a:off x="1501913" y="762000"/>
            <a:ext cx="6194287" cy="541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fromoldbooks.org/r/3n/000-Front-Cover-detail-bible-symbols-q85-500x500.jpg"/>
          <p:cNvPicPr>
            <a:picLocks noChangeAspect="1" noChangeArrowheads="1"/>
          </p:cNvPicPr>
          <p:nvPr/>
        </p:nvPicPr>
        <p:blipFill>
          <a:blip r:embed="rId2" cstate="print"/>
          <a:srcRect/>
          <a:stretch>
            <a:fillRect/>
          </a:stretch>
        </p:blipFill>
        <p:spPr bwMode="auto">
          <a:xfrm>
            <a:off x="1295400" y="228600"/>
            <a:ext cx="6477000" cy="6477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3" cstate="print"/>
          <a:srcRect/>
          <a:stretch>
            <a:fillRect/>
          </a:stretch>
        </p:blipFill>
        <p:spPr bwMode="auto">
          <a:xfrm>
            <a:off x="1981200" y="195223"/>
            <a:ext cx="5257800" cy="666277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1. The secret of fruit bearing is abiding</a:t>
            </a:r>
            <a:endParaRPr lang="en-US" dirty="0"/>
          </a:p>
        </p:txBody>
      </p:sp>
      <p:sp>
        <p:nvSpPr>
          <p:cNvPr id="6" name="Content Placeholder 5"/>
          <p:cNvSpPr>
            <a:spLocks noGrp="1"/>
          </p:cNvSpPr>
          <p:nvPr>
            <p:ph idx="1"/>
          </p:nvPr>
        </p:nvSpPr>
        <p:spPr>
          <a:xfrm>
            <a:off x="0" y="1600200"/>
            <a:ext cx="9144000" cy="2514600"/>
          </a:xfrm>
        </p:spPr>
        <p:txBody>
          <a:bodyPr>
            <a:normAutofit/>
          </a:bodyPr>
          <a:lstStyle/>
          <a:p>
            <a:pPr algn="ctr">
              <a:buNone/>
            </a:pPr>
            <a:r>
              <a:rPr lang="en-US" i="1" dirty="0" smtClean="0"/>
              <a:t>   “Now ye are </a:t>
            </a:r>
            <a:r>
              <a:rPr lang="en-US" i="1" dirty="0" smtClean="0">
                <a:solidFill>
                  <a:srgbClr val="FFFF00"/>
                </a:solidFill>
              </a:rPr>
              <a:t>clean</a:t>
            </a:r>
            <a:r>
              <a:rPr lang="en-US" i="1" dirty="0" smtClean="0"/>
              <a:t> through the word which I have spoken unto you. </a:t>
            </a:r>
            <a:r>
              <a:rPr lang="en-US" i="1" dirty="0" smtClean="0">
                <a:solidFill>
                  <a:srgbClr val="FFFF00"/>
                </a:solidFill>
              </a:rPr>
              <a:t>Abide in me</a:t>
            </a:r>
            <a:r>
              <a:rPr lang="en-US" i="1" dirty="0" smtClean="0"/>
              <a:t>, and I in you. As the branch cannot bear fruit of itself, except it abide in the vine; no more can ye, except ye abide in me…”</a:t>
            </a:r>
            <a:endParaRPr lang="en-US" i="1" dirty="0"/>
          </a:p>
        </p:txBody>
      </p:sp>
      <p:pic>
        <p:nvPicPr>
          <p:cNvPr id="102402" name="Picture 2" descr="http://blogs.blueletterbible.org/blb/wp-content/uploads/sites/2/2013/04/20130426_lifebranch.jpg"/>
          <p:cNvPicPr>
            <a:picLocks noChangeAspect="1" noChangeArrowheads="1"/>
          </p:cNvPicPr>
          <p:nvPr/>
        </p:nvPicPr>
        <p:blipFill>
          <a:blip r:embed="rId3" cstate="print"/>
          <a:srcRect/>
          <a:stretch>
            <a:fillRect/>
          </a:stretch>
        </p:blipFill>
        <p:spPr bwMode="auto">
          <a:xfrm>
            <a:off x="1676400" y="4114800"/>
            <a:ext cx="5762625" cy="23050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0"/>
            <a:ext cx="5715000" cy="3416320"/>
          </a:xfrm>
          <a:prstGeom prst="rect">
            <a:avLst/>
          </a:prstGeom>
        </p:spPr>
        <p:txBody>
          <a:bodyPr wrap="square">
            <a:spAutoFit/>
          </a:bodyPr>
          <a:lstStyle/>
          <a:p>
            <a:pPr algn="ctr"/>
            <a:r>
              <a:rPr lang="en-US" sz="3600" i="1" dirty="0" smtClean="0"/>
              <a:t>“ I am the vine, ye are the branches: He that </a:t>
            </a:r>
            <a:r>
              <a:rPr lang="en-US" sz="3600" i="1" dirty="0" err="1" smtClean="0"/>
              <a:t>abideth</a:t>
            </a:r>
            <a:r>
              <a:rPr lang="en-US" sz="3600" i="1" dirty="0" smtClean="0"/>
              <a:t> in me, and I in him, the same </a:t>
            </a:r>
            <a:r>
              <a:rPr lang="en-US" sz="3600" i="1" dirty="0" err="1" smtClean="0"/>
              <a:t>bringeth</a:t>
            </a:r>
            <a:r>
              <a:rPr lang="en-US" sz="3600" i="1" dirty="0" smtClean="0"/>
              <a:t> forth much fruit: for without me ye can do nothing.” </a:t>
            </a:r>
            <a:endParaRPr lang="en-US" sz="3600" i="1" dirty="0"/>
          </a:p>
        </p:txBody>
      </p:sp>
      <p:pic>
        <p:nvPicPr>
          <p:cNvPr id="5122" name="Picture 2"/>
          <p:cNvPicPr>
            <a:picLocks noChangeAspect="1" noChangeArrowheads="1"/>
          </p:cNvPicPr>
          <p:nvPr/>
        </p:nvPicPr>
        <p:blipFill>
          <a:blip r:embed="rId3" cstate="print"/>
          <a:srcRect/>
          <a:stretch>
            <a:fillRect/>
          </a:stretch>
        </p:blipFill>
        <p:spPr bwMode="auto">
          <a:xfrm>
            <a:off x="381000" y="4419600"/>
            <a:ext cx="1950719" cy="21336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086600" y="152400"/>
            <a:ext cx="1752600" cy="204743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6934200" y="4191000"/>
            <a:ext cx="1524000" cy="2286000"/>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228600" y="152400"/>
            <a:ext cx="2063469" cy="1371600"/>
          </a:xfrm>
          <a:prstGeom prst="rect">
            <a:avLst/>
          </a:prstGeom>
          <a:noFill/>
          <a:ln w="9525">
            <a:noFill/>
            <a:miter lim="800000"/>
            <a:headEnd/>
            <a:tailEnd/>
          </a:ln>
        </p:spPr>
      </p:pic>
      <p:pic>
        <p:nvPicPr>
          <p:cNvPr id="5126" name="Picture 6"/>
          <p:cNvPicPr>
            <a:picLocks noChangeAspect="1" noChangeArrowheads="1"/>
          </p:cNvPicPr>
          <p:nvPr/>
        </p:nvPicPr>
        <p:blipFill>
          <a:blip r:embed="rId7" cstate="print"/>
          <a:srcRect/>
          <a:stretch>
            <a:fillRect/>
          </a:stretch>
        </p:blipFill>
        <p:spPr bwMode="auto">
          <a:xfrm>
            <a:off x="3886200" y="304800"/>
            <a:ext cx="1619250" cy="1076325"/>
          </a:xfrm>
          <a:prstGeom prst="rect">
            <a:avLst/>
          </a:prstGeom>
          <a:noFill/>
          <a:ln w="9525">
            <a:noFill/>
            <a:miter lim="800000"/>
            <a:headEnd/>
            <a:tailEnd/>
          </a:ln>
        </p:spPr>
      </p:pic>
      <p:pic>
        <p:nvPicPr>
          <p:cNvPr id="5127" name="Picture 7"/>
          <p:cNvPicPr>
            <a:picLocks noChangeAspect="1" noChangeArrowheads="1"/>
          </p:cNvPicPr>
          <p:nvPr/>
        </p:nvPicPr>
        <p:blipFill>
          <a:blip r:embed="rId8" cstate="print"/>
          <a:srcRect/>
          <a:stretch>
            <a:fillRect/>
          </a:stretch>
        </p:blipFill>
        <p:spPr bwMode="auto">
          <a:xfrm>
            <a:off x="3886200" y="4953000"/>
            <a:ext cx="1219200" cy="1619250"/>
          </a:xfrm>
          <a:prstGeom prst="rect">
            <a:avLst/>
          </a:prstGeom>
          <a:noFill/>
          <a:ln w="9525">
            <a:noFill/>
            <a:miter lim="800000"/>
            <a:headEnd/>
            <a:tailEnd/>
          </a:ln>
        </p:spPr>
      </p:pic>
      <p:pic>
        <p:nvPicPr>
          <p:cNvPr id="5128" name="Picture 8"/>
          <p:cNvPicPr>
            <a:picLocks noChangeAspect="1" noChangeArrowheads="1"/>
          </p:cNvPicPr>
          <p:nvPr/>
        </p:nvPicPr>
        <p:blipFill>
          <a:blip r:embed="rId9" cstate="print"/>
          <a:srcRect/>
          <a:stretch>
            <a:fillRect/>
          </a:stretch>
        </p:blipFill>
        <p:spPr bwMode="auto">
          <a:xfrm>
            <a:off x="381000" y="2133600"/>
            <a:ext cx="1076325" cy="1619250"/>
          </a:xfrm>
          <a:prstGeom prst="rect">
            <a:avLst/>
          </a:prstGeom>
          <a:noFill/>
          <a:ln w="9525">
            <a:noFill/>
            <a:miter lim="800000"/>
            <a:headEnd/>
            <a:tailEnd/>
          </a:ln>
        </p:spPr>
      </p:pic>
      <p:pic>
        <p:nvPicPr>
          <p:cNvPr id="5129" name="Picture 9"/>
          <p:cNvPicPr>
            <a:picLocks noChangeAspect="1" noChangeArrowheads="1"/>
          </p:cNvPicPr>
          <p:nvPr/>
        </p:nvPicPr>
        <p:blipFill>
          <a:blip r:embed="rId10" cstate="print"/>
          <a:srcRect/>
          <a:stretch>
            <a:fillRect/>
          </a:stretch>
        </p:blipFill>
        <p:spPr bwMode="auto">
          <a:xfrm>
            <a:off x="7162800" y="2667000"/>
            <a:ext cx="1619250" cy="1076325"/>
          </a:xfrm>
          <a:prstGeom prst="rect">
            <a:avLst/>
          </a:prstGeom>
          <a:noFill/>
          <a:ln w="9525">
            <a:noFill/>
            <a:miter lim="800000"/>
            <a:headEnd/>
            <a:tailEnd/>
          </a:ln>
        </p:spPr>
      </p:pic>
      <p:pic>
        <p:nvPicPr>
          <p:cNvPr id="13" name="Picture 2" descr="C:\Users\Ptr. Daniel White\Desktop\Bible pictures\Jesus\scan0094.jpg"/>
          <p:cNvPicPr>
            <a:picLocks noChangeAspect="1" noChangeArrowheads="1"/>
          </p:cNvPicPr>
          <p:nvPr/>
        </p:nvPicPr>
        <p:blipFill>
          <a:blip r:embed="rId11" cstate="print">
            <a:lum bright="-10000"/>
          </a:blip>
          <a:srcRect/>
          <a:stretch>
            <a:fillRect/>
          </a:stretch>
        </p:blipFill>
        <p:spPr bwMode="auto">
          <a:xfrm>
            <a:off x="3124200" y="304800"/>
            <a:ext cx="2955387" cy="6324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The secret of abiding is obeying</a:t>
            </a:r>
            <a:endParaRPr lang="en-US" dirty="0"/>
          </a:p>
        </p:txBody>
      </p:sp>
      <p:sp>
        <p:nvSpPr>
          <p:cNvPr id="3" name="Content Placeholder 2"/>
          <p:cNvSpPr>
            <a:spLocks noGrp="1"/>
          </p:cNvSpPr>
          <p:nvPr>
            <p:ph idx="1"/>
          </p:nvPr>
        </p:nvSpPr>
        <p:spPr>
          <a:xfrm>
            <a:off x="0" y="1447800"/>
            <a:ext cx="9144000" cy="5410200"/>
          </a:xfrm>
        </p:spPr>
        <p:txBody>
          <a:bodyPr>
            <a:normAutofit/>
          </a:bodyPr>
          <a:lstStyle/>
          <a:p>
            <a:pPr algn="ctr">
              <a:buNone/>
            </a:pPr>
            <a:r>
              <a:rPr lang="en-US" sz="3600" dirty="0" smtClean="0"/>
              <a:t>   </a:t>
            </a:r>
            <a:r>
              <a:rPr lang="en-US" sz="3600" i="1" dirty="0" smtClean="0"/>
              <a:t>“</a:t>
            </a:r>
            <a:r>
              <a:rPr lang="en-US" sz="3600" i="1" dirty="0" smtClean="0">
                <a:solidFill>
                  <a:srgbClr val="FFFF00"/>
                </a:solidFill>
              </a:rPr>
              <a:t>If ye keep my commandments</a:t>
            </a:r>
            <a:r>
              <a:rPr lang="en-US" sz="3600" i="1" dirty="0" smtClean="0"/>
              <a:t>, ye shall abide in my love; even as I have kept my Father's commandments, and abide in his love…”</a:t>
            </a:r>
            <a:endParaRPr lang="en-US" sz="3600" i="1" dirty="0"/>
          </a:p>
        </p:txBody>
      </p:sp>
      <p:pic>
        <p:nvPicPr>
          <p:cNvPr id="98306" name="Picture 2" descr="http://biblicalproof.files.wordpress.com/2011/05/if-you-love-me.jpg"/>
          <p:cNvPicPr>
            <a:picLocks noChangeAspect="1" noChangeArrowheads="1"/>
          </p:cNvPicPr>
          <p:nvPr/>
        </p:nvPicPr>
        <p:blipFill>
          <a:blip r:embed="rId3" cstate="print"/>
          <a:srcRect/>
          <a:stretch>
            <a:fillRect/>
          </a:stretch>
        </p:blipFill>
        <p:spPr bwMode="auto">
          <a:xfrm>
            <a:off x="1752600" y="3581400"/>
            <a:ext cx="5334000" cy="310976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The secret of obeying is loving</a:t>
            </a:r>
            <a:endParaRPr lang="en-US" dirty="0"/>
          </a:p>
        </p:txBody>
      </p:sp>
      <p:sp>
        <p:nvSpPr>
          <p:cNvPr id="3" name="Content Placeholder 2"/>
          <p:cNvSpPr>
            <a:spLocks noGrp="1"/>
          </p:cNvSpPr>
          <p:nvPr>
            <p:ph idx="1"/>
          </p:nvPr>
        </p:nvSpPr>
        <p:spPr>
          <a:xfrm>
            <a:off x="152400" y="1371600"/>
            <a:ext cx="4191000" cy="5486400"/>
          </a:xfrm>
        </p:spPr>
        <p:txBody>
          <a:bodyPr>
            <a:noAutofit/>
          </a:bodyPr>
          <a:lstStyle/>
          <a:p>
            <a:pPr algn="ctr">
              <a:buNone/>
            </a:pPr>
            <a:r>
              <a:rPr lang="en-US" sz="3600" i="1" dirty="0" smtClean="0"/>
              <a:t>   “Herein is my Father glorified, that ye bear much fruit; so shall ye be my disciples. As the Father hath loved me, </a:t>
            </a:r>
            <a:r>
              <a:rPr lang="en-US" sz="3600" i="1" dirty="0" smtClean="0">
                <a:solidFill>
                  <a:srgbClr val="FFFF00"/>
                </a:solidFill>
              </a:rPr>
              <a:t>so have I loved you: continue ye in my love</a:t>
            </a:r>
            <a:r>
              <a:rPr lang="en-US" sz="3600" i="1" dirty="0" smtClean="0"/>
              <a:t>…”</a:t>
            </a:r>
            <a:endParaRPr lang="en-US" sz="3600" i="1" dirty="0"/>
          </a:p>
        </p:txBody>
      </p:sp>
      <p:pic>
        <p:nvPicPr>
          <p:cNvPr id="96258" name="Picture 2" descr="http://www.ccfhaz.com/images/message-series-love-the-lord-your-god.jpg"/>
          <p:cNvPicPr>
            <a:picLocks noChangeAspect="1" noChangeArrowheads="1"/>
          </p:cNvPicPr>
          <p:nvPr/>
        </p:nvPicPr>
        <p:blipFill>
          <a:blip r:embed="rId3" cstate="print"/>
          <a:srcRect/>
          <a:stretch>
            <a:fillRect/>
          </a:stretch>
        </p:blipFill>
        <p:spPr bwMode="auto">
          <a:xfrm>
            <a:off x="4572000" y="2438400"/>
            <a:ext cx="4267200" cy="2438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dirty="0" smtClean="0"/>
              <a:t>4. The secret of loving is knowing</a:t>
            </a:r>
            <a:endParaRPr lang="en-US" dirty="0"/>
          </a:p>
        </p:txBody>
      </p:sp>
      <p:sp>
        <p:nvSpPr>
          <p:cNvPr id="3" name="Content Placeholder 2"/>
          <p:cNvSpPr>
            <a:spLocks noGrp="1"/>
          </p:cNvSpPr>
          <p:nvPr>
            <p:ph idx="1"/>
          </p:nvPr>
        </p:nvSpPr>
        <p:spPr>
          <a:xfrm>
            <a:off x="4495800" y="1447800"/>
            <a:ext cx="4495800" cy="5257800"/>
          </a:xfrm>
        </p:spPr>
        <p:txBody>
          <a:bodyPr>
            <a:normAutofit/>
          </a:bodyPr>
          <a:lstStyle/>
          <a:p>
            <a:pPr algn="ctr">
              <a:buNone/>
            </a:pPr>
            <a:r>
              <a:rPr lang="en-US" sz="3600" i="1" dirty="0" smtClean="0"/>
              <a:t>  “</a:t>
            </a:r>
            <a:r>
              <a:rPr lang="en-US" sz="3600" i="1" dirty="0" smtClean="0">
                <a:solidFill>
                  <a:srgbClr val="FFFF00"/>
                </a:solidFill>
              </a:rPr>
              <a:t>Ye are my friends</a:t>
            </a:r>
            <a:r>
              <a:rPr lang="en-US" sz="3600" i="1" dirty="0" smtClean="0"/>
              <a:t>, if ye do whatsoever I command you. Henceforth I call you not servants; for the servant </a:t>
            </a:r>
            <a:r>
              <a:rPr lang="en-US" sz="3600" i="1" dirty="0" err="1" smtClean="0"/>
              <a:t>knoweth</a:t>
            </a:r>
            <a:r>
              <a:rPr lang="en-US" sz="3600" i="1" dirty="0" smtClean="0"/>
              <a:t> not what his lord doeth: but </a:t>
            </a:r>
            <a:r>
              <a:rPr lang="en-US" sz="3600" i="1" dirty="0" smtClean="0">
                <a:solidFill>
                  <a:srgbClr val="FFFF00"/>
                </a:solidFill>
              </a:rPr>
              <a:t>I have called  you friends</a:t>
            </a:r>
            <a:r>
              <a:rPr lang="en-US" sz="3600" i="1" dirty="0" smtClean="0"/>
              <a:t>…”</a:t>
            </a:r>
            <a:endParaRPr lang="en-US" sz="3600" i="1" dirty="0"/>
          </a:p>
        </p:txBody>
      </p:sp>
      <p:pic>
        <p:nvPicPr>
          <p:cNvPr id="94210" name="Picture 2" descr="http://www.waynestiles.com/wp-content/uploads/2013/01/7-FREE-Resources-for-Bible-Reading-This-Year.jpg"/>
          <p:cNvPicPr>
            <a:picLocks noChangeAspect="1" noChangeArrowheads="1"/>
          </p:cNvPicPr>
          <p:nvPr/>
        </p:nvPicPr>
        <p:blipFill>
          <a:blip r:embed="rId3" cstate="print"/>
          <a:srcRect/>
          <a:stretch>
            <a:fillRect/>
          </a:stretch>
        </p:blipFill>
        <p:spPr bwMode="auto">
          <a:xfrm rot="21318906">
            <a:off x="152400" y="2286000"/>
            <a:ext cx="4648200" cy="26826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6629400" cy="2800767"/>
          </a:xfrm>
          <a:prstGeom prst="rect">
            <a:avLst/>
          </a:prstGeom>
        </p:spPr>
        <p:txBody>
          <a:bodyPr wrap="square">
            <a:spAutoFit/>
          </a:bodyPr>
          <a:lstStyle/>
          <a:p>
            <a:pPr algn="ctr"/>
            <a:r>
              <a:rPr lang="en-US" sz="4400" i="1" dirty="0" smtClean="0"/>
              <a:t>“These things have I spoken unto you, that my joy might remain in you, and that </a:t>
            </a:r>
            <a:r>
              <a:rPr lang="en-US" sz="4400" i="1" dirty="0" smtClean="0">
                <a:solidFill>
                  <a:srgbClr val="FFFF00"/>
                </a:solidFill>
              </a:rPr>
              <a:t>your joy might be full…</a:t>
            </a:r>
            <a:r>
              <a:rPr lang="en-US" sz="4400" i="1" dirty="0" smtClean="0"/>
              <a:t>”</a:t>
            </a:r>
            <a:endParaRPr lang="en-US" sz="4400" i="1" dirty="0"/>
          </a:p>
        </p:txBody>
      </p:sp>
      <p:pic>
        <p:nvPicPr>
          <p:cNvPr id="92162" name="Picture 2" descr="http://pastorjessen.files.wordpress.com/2011/02/pleasure-of-his-presence_wide_t_nv.jpg?w=580"/>
          <p:cNvPicPr>
            <a:picLocks noChangeAspect="1" noChangeArrowheads="1"/>
          </p:cNvPicPr>
          <p:nvPr/>
        </p:nvPicPr>
        <p:blipFill>
          <a:blip r:embed="rId3" cstate="print"/>
          <a:srcRect/>
          <a:stretch>
            <a:fillRect/>
          </a:stretch>
        </p:blipFill>
        <p:spPr bwMode="auto">
          <a:xfrm>
            <a:off x="3276600" y="3505200"/>
            <a:ext cx="5524500" cy="31051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6927429"/>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2971800" y="3352800"/>
            <a:ext cx="3314700" cy="3314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57200" y="228600"/>
            <a:ext cx="8534400" cy="2308324"/>
          </a:xfrm>
          <a:prstGeom prst="rect">
            <a:avLst/>
          </a:prstGeom>
          <a:solidFill>
            <a:schemeClr val="accent5">
              <a:lumMod val="60000"/>
              <a:lumOff val="40000"/>
            </a:schemeClr>
          </a:solidFill>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i="1" dirty="0" smtClean="0">
                <a:ln w="50800"/>
                <a:solidFill>
                  <a:schemeClr val="bg1">
                    <a:shade val="50000"/>
                  </a:schemeClr>
                </a:solidFill>
              </a:rPr>
              <a:t>“Every branch that </a:t>
            </a:r>
            <a:r>
              <a:rPr lang="en-US" sz="4800" b="1" i="1" dirty="0" err="1" smtClean="0">
                <a:ln w="50800"/>
                <a:solidFill>
                  <a:schemeClr val="bg1">
                    <a:shade val="50000"/>
                  </a:schemeClr>
                </a:solidFill>
              </a:rPr>
              <a:t>beareth</a:t>
            </a:r>
            <a:r>
              <a:rPr lang="en-US" sz="4800" b="1" i="1" dirty="0" smtClean="0">
                <a:ln w="50800"/>
                <a:solidFill>
                  <a:schemeClr val="bg1">
                    <a:shade val="50000"/>
                  </a:schemeClr>
                </a:solidFill>
              </a:rPr>
              <a:t> fruit, he </a:t>
            </a:r>
            <a:r>
              <a:rPr lang="en-US" sz="4800" b="1" i="1" dirty="0" err="1" smtClean="0">
                <a:ln w="50800"/>
                <a:solidFill>
                  <a:schemeClr val="bg1">
                    <a:shade val="50000"/>
                  </a:schemeClr>
                </a:solidFill>
              </a:rPr>
              <a:t>purgeth</a:t>
            </a:r>
            <a:r>
              <a:rPr lang="en-US" sz="4800" b="1" i="1" dirty="0" smtClean="0">
                <a:ln w="50800"/>
                <a:solidFill>
                  <a:schemeClr val="bg1">
                    <a:shade val="50000"/>
                  </a:schemeClr>
                </a:solidFill>
              </a:rPr>
              <a:t> it, that it may bring forth more fruit…”</a:t>
            </a:r>
            <a:endParaRPr lang="en-US" sz="4800" b="1" i="1" dirty="0">
              <a:ln w="50800"/>
              <a:solidFill>
                <a:schemeClr val="bg1">
                  <a:shade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Ptr. Daniel White\Desktop\Bible pictures\heaven\novajerusalem1.jpg"/>
          <p:cNvPicPr>
            <a:picLocks noChangeAspect="1" noChangeArrowheads="1"/>
          </p:cNvPicPr>
          <p:nvPr/>
        </p:nvPicPr>
        <p:blipFill>
          <a:blip r:embed="rId3" cstate="print">
            <a:lum bright="-10000"/>
          </a:blip>
          <a:srcRect r="1359" b="15217"/>
          <a:stretch>
            <a:fillRect/>
          </a:stretch>
        </p:blipFill>
        <p:spPr bwMode="auto">
          <a:xfrm>
            <a:off x="-76200" y="-152400"/>
            <a:ext cx="9220200" cy="7010400"/>
          </a:xfrm>
          <a:prstGeom prst="rect">
            <a:avLst/>
          </a:prstGeom>
          <a:noFill/>
        </p:spPr>
      </p:pic>
      <p:pic>
        <p:nvPicPr>
          <p:cNvPr id="2052" name="Picture 4" descr="C:\Users\Ptr. Daniel White\Desktop\Bible pictures\heaven\1 Dad's Pix (9).bmp"/>
          <p:cNvPicPr>
            <a:picLocks noChangeAspect="1" noChangeArrowheads="1"/>
          </p:cNvPicPr>
          <p:nvPr/>
        </p:nvPicPr>
        <p:blipFill>
          <a:blip r:embed="rId4" cstate="print"/>
          <a:srcRect/>
          <a:stretch>
            <a:fillRect/>
          </a:stretch>
        </p:blipFill>
        <p:spPr bwMode="auto">
          <a:xfrm>
            <a:off x="381000" y="0"/>
            <a:ext cx="4794758"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152400" y="3581400"/>
            <a:ext cx="8458200" cy="2554545"/>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i="1" dirty="0" smtClean="0">
                <a:ln w="50800"/>
                <a:solidFill>
                  <a:schemeClr val="bg1">
                    <a:shade val="50000"/>
                  </a:schemeClr>
                </a:solidFill>
              </a:rPr>
              <a:t>“And now, little children, abide in him; that, when he shall appear, we may have confidence, and not be ashamed before him at his coming…”</a:t>
            </a:r>
            <a:endParaRPr lang="en-US" sz="4000" b="1" i="1" dirty="0">
              <a:ln w="50800"/>
              <a:solidFill>
                <a:schemeClr val="bg1">
                  <a:shade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to="" calcmode="lin" valueType="num">
                                      <p:cBhvr>
                                        <p:cTn id="7" dur="1" fill="hold"/>
                                        <p:tgtEl>
                                          <p:spTgt spid="20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4. The </a:t>
            </a:r>
            <a:r>
              <a:rPr lang="en-US" dirty="0">
                <a:solidFill>
                  <a:srgbClr val="FFFF00"/>
                </a:solidFill>
              </a:rPr>
              <a:t>Shepherd and the </a:t>
            </a:r>
            <a:r>
              <a:rPr lang="en-US" dirty="0" smtClean="0">
                <a:solidFill>
                  <a:srgbClr val="FFFF00"/>
                </a:solidFill>
              </a:rPr>
              <a:t>Sheep</a:t>
            </a:r>
            <a:endParaRPr lang="en-US" dirty="0">
              <a:solidFill>
                <a:srgbClr val="FFFF00"/>
              </a:solidFill>
            </a:endParaRPr>
          </a:p>
        </p:txBody>
      </p:sp>
      <p:pic>
        <p:nvPicPr>
          <p:cNvPr id="113666" name="Picture 2" descr="http://1.bp.blogspot.com/-thu_0HNCNNw/Tc_9qUJNBXI/AAAAAAAABKY/OX9nuCilyJw/s1600/jesus_shepherd.jpg"/>
          <p:cNvPicPr>
            <a:picLocks noChangeAspect="1" noChangeArrowheads="1"/>
          </p:cNvPicPr>
          <p:nvPr/>
        </p:nvPicPr>
        <p:blipFill>
          <a:blip r:embed="rId2" cstate="print"/>
          <a:srcRect/>
          <a:stretch>
            <a:fillRect/>
          </a:stretch>
        </p:blipFill>
        <p:spPr bwMode="auto">
          <a:xfrm>
            <a:off x="1066800" y="1600200"/>
            <a:ext cx="6953250" cy="49705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dirty="0" smtClean="0">
                <a:solidFill>
                  <a:srgbClr val="FFFF00"/>
                </a:solidFill>
              </a:rPr>
              <a:t>1. The Head of the Body </a:t>
            </a:r>
            <a:endParaRPr lang="en-US" dirty="0">
              <a:solidFill>
                <a:srgbClr val="FFFF00"/>
              </a:solidFill>
            </a:endParaRPr>
          </a:p>
        </p:txBody>
      </p:sp>
      <p:pic>
        <p:nvPicPr>
          <p:cNvPr id="72706" name="Picture 2" descr="http://ubdavid.org/advanced/greatsalvation/graphics/6_christ-body-church.jpg"/>
          <p:cNvPicPr>
            <a:picLocks noChangeAspect="1" noChangeArrowheads="1"/>
          </p:cNvPicPr>
          <p:nvPr/>
        </p:nvPicPr>
        <p:blipFill>
          <a:blip r:embed="rId2" cstate="print"/>
          <a:srcRect/>
          <a:stretch>
            <a:fillRect/>
          </a:stretch>
        </p:blipFill>
        <p:spPr bwMode="auto">
          <a:xfrm>
            <a:off x="2743200" y="1503405"/>
            <a:ext cx="3962400" cy="5354595"/>
          </a:xfrm>
          <a:prstGeom prst="rect">
            <a:avLst/>
          </a:prstGeom>
          <a:noFill/>
        </p:spPr>
      </p:pic>
      <p:pic>
        <p:nvPicPr>
          <p:cNvPr id="5" name="Picture 7" descr="C:\Users\Dan White\Documents\Fellowship Baptist\Church.jpg"/>
          <p:cNvPicPr>
            <a:picLocks noChangeAspect="1" noChangeArrowheads="1"/>
          </p:cNvPicPr>
          <p:nvPr/>
        </p:nvPicPr>
        <p:blipFill>
          <a:blip r:embed="rId3" cstate="print">
            <a:lum bright="-10000" contrast="20000"/>
          </a:blip>
          <a:srcRect/>
          <a:stretch>
            <a:fillRect/>
          </a:stretch>
        </p:blipFill>
        <p:spPr bwMode="auto">
          <a:xfrm>
            <a:off x="4114800" y="2743200"/>
            <a:ext cx="1219200" cy="107289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i="1" dirty="0"/>
              <a:t>"I am the good shepherd; the good shepherd giveth his life for the sheep" </a:t>
            </a:r>
            <a:r>
              <a:rPr lang="en-US" i="1" dirty="0" smtClean="0"/>
              <a:t>(John </a:t>
            </a:r>
            <a:r>
              <a:rPr lang="en-US" i="1" dirty="0"/>
              <a:t>10:11</a:t>
            </a:r>
            <a:r>
              <a:rPr lang="en-US" i="1" dirty="0" smtClean="0"/>
              <a:t>)</a:t>
            </a:r>
            <a:endParaRPr lang="en-US" i="1" dirty="0"/>
          </a:p>
          <a:p>
            <a:r>
              <a:rPr lang="en-US" i="1" dirty="0"/>
              <a:t>"Now the God of peace, that brought again from the dead our Lord Jesus, that great shepherd of the sheep, through the blood of the everlasting covenant" </a:t>
            </a:r>
            <a:r>
              <a:rPr lang="en-US" i="1" dirty="0" smtClean="0"/>
              <a:t>    (</a:t>
            </a:r>
            <a:r>
              <a:rPr lang="en-US" i="1" dirty="0"/>
              <a:t>Heb. 13:20</a:t>
            </a:r>
            <a:r>
              <a:rPr lang="en-US" i="1" dirty="0" smtClean="0"/>
              <a:t>)</a:t>
            </a:r>
            <a:endParaRPr lang="en-US" i="1" dirty="0"/>
          </a:p>
          <a:p>
            <a:r>
              <a:rPr lang="en-US" i="1" dirty="0"/>
              <a:t>"And when the chief Shepherd shall appear, ye shall receive a crown of glory that </a:t>
            </a:r>
            <a:r>
              <a:rPr lang="en-US" i="1" dirty="0" err="1"/>
              <a:t>fadeth</a:t>
            </a:r>
            <a:r>
              <a:rPr lang="en-US" i="1" dirty="0"/>
              <a:t> not away" </a:t>
            </a:r>
            <a:r>
              <a:rPr lang="en-US" i="1" dirty="0" smtClean="0"/>
              <a:t>          (I </a:t>
            </a:r>
            <a:r>
              <a:rPr lang="en-US" i="1" dirty="0"/>
              <a:t>Pet. 5:4</a:t>
            </a:r>
            <a:r>
              <a:rPr lang="en-US" i="1" dirty="0" smtClean="0"/>
              <a:t>)</a:t>
            </a:r>
            <a:endParaRPr lang="en-US" i="1" dirty="0"/>
          </a:p>
          <a:p>
            <a:endParaRPr lang="en-US" i="1" dirty="0"/>
          </a:p>
        </p:txBody>
      </p:sp>
      <p:pic>
        <p:nvPicPr>
          <p:cNvPr id="114690" name="Picture 2" descr="http://3.bp.blogspot.com/-KD5PwaCN2zo/T5wagi-jNQI/AAAAAAAADF0/vBOqiAHuWok/s1600/good.shepherd1.jpg"/>
          <p:cNvPicPr>
            <a:picLocks noChangeAspect="1" noChangeArrowheads="1"/>
          </p:cNvPicPr>
          <p:nvPr/>
        </p:nvPicPr>
        <p:blipFill>
          <a:blip r:embed="rId2" cstate="print"/>
          <a:srcRect/>
          <a:stretch>
            <a:fillRect/>
          </a:stretch>
        </p:blipFill>
        <p:spPr bwMode="auto">
          <a:xfrm>
            <a:off x="3886200" y="4262672"/>
            <a:ext cx="3276600" cy="25953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4876800" cy="6324600"/>
          </a:xfrm>
        </p:spPr>
        <p:txBody>
          <a:bodyPr>
            <a:normAutofit/>
          </a:bodyPr>
          <a:lstStyle/>
          <a:p>
            <a:r>
              <a:rPr lang="en-US" sz="3600" dirty="0" smtClean="0"/>
              <a:t>The Great Shepherd – “Cars and provides for His sheep” </a:t>
            </a:r>
          </a:p>
          <a:p>
            <a:r>
              <a:rPr lang="en-US" sz="3600" dirty="0" smtClean="0"/>
              <a:t>The Good Shepherd – “Gave His life for the Sheep.</a:t>
            </a:r>
          </a:p>
          <a:p>
            <a:r>
              <a:rPr lang="en-US" sz="3600" dirty="0" smtClean="0"/>
              <a:t>The Chief Shepherd – “Will one day return for His sheep”</a:t>
            </a:r>
            <a:endParaRPr lang="en-US" sz="3600" dirty="0"/>
          </a:p>
        </p:txBody>
      </p:sp>
      <p:pic>
        <p:nvPicPr>
          <p:cNvPr id="115714" name="Picture 2" descr="http://www.turnbacktogod.com/wp-content/uploads/2010/11/Jesus-Good-Shepherd-06.jpg"/>
          <p:cNvPicPr>
            <a:picLocks noChangeAspect="1" noChangeArrowheads="1"/>
          </p:cNvPicPr>
          <p:nvPr/>
        </p:nvPicPr>
        <p:blipFill>
          <a:blip r:embed="rId2" cstate="print"/>
          <a:srcRect/>
          <a:stretch>
            <a:fillRect/>
          </a:stretch>
        </p:blipFill>
        <p:spPr bwMode="auto">
          <a:xfrm>
            <a:off x="5410200" y="0"/>
            <a:ext cx="3505200" cy="4629510"/>
          </a:xfrm>
          <a:prstGeom prst="rect">
            <a:avLst/>
          </a:prstGeom>
          <a:noFill/>
        </p:spPr>
      </p:pic>
      <p:pic>
        <p:nvPicPr>
          <p:cNvPr id="115716" name="Picture 4" descr="http://3.bp.blogspot.com/-WzElX7TKFJQ/UUXSQ0jGjhI/AAAAAAAAALQ/gooh6dcd7nU/s1600/jesus-on-the-cross.jpg"/>
          <p:cNvPicPr>
            <a:picLocks noChangeAspect="1" noChangeArrowheads="1"/>
          </p:cNvPicPr>
          <p:nvPr/>
        </p:nvPicPr>
        <p:blipFill>
          <a:blip r:embed="rId3" cstate="print"/>
          <a:srcRect/>
          <a:stretch>
            <a:fillRect/>
          </a:stretch>
        </p:blipFill>
        <p:spPr bwMode="auto">
          <a:xfrm>
            <a:off x="4572000" y="4191000"/>
            <a:ext cx="4271082" cy="2514600"/>
          </a:xfrm>
          <a:prstGeom prst="rect">
            <a:avLst/>
          </a:prstGeom>
          <a:noFill/>
        </p:spPr>
      </p:pic>
      <p:pic>
        <p:nvPicPr>
          <p:cNvPr id="115718" name="Picture 6" descr="http://rainingtruth.files.wordpress.com/2010/06/jon-mcnaughton-2nd-coming-of-christ.jpg"/>
          <p:cNvPicPr>
            <a:picLocks noChangeAspect="1" noChangeArrowheads="1"/>
          </p:cNvPicPr>
          <p:nvPr/>
        </p:nvPicPr>
        <p:blipFill>
          <a:blip r:embed="rId4" cstate="print"/>
          <a:srcRect l="33333"/>
          <a:stretch>
            <a:fillRect/>
          </a:stretch>
        </p:blipFill>
        <p:spPr bwMode="auto">
          <a:xfrm>
            <a:off x="5105400" y="1676400"/>
            <a:ext cx="3657600" cy="36499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to="" calcmode="lin" valueType="num">
                                      <p:cBhvr>
                                        <p:cTn id="7" dur="1" fill="hold"/>
                                        <p:tgtEl>
                                          <p:spTgt spid="1157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5716"/>
                                        </p:tgtEl>
                                        <p:attrNameLst>
                                          <p:attrName>style.visibility</p:attrName>
                                        </p:attrNameLst>
                                      </p:cBhvr>
                                      <p:to>
                                        <p:strVal val="visible"/>
                                      </p:to>
                                    </p:set>
                                    <p:anim to="" calcmode="lin" valueType="num">
                                      <p:cBhvr>
                                        <p:cTn id="17" dur="1" fill="hold"/>
                                        <p:tgtEl>
                                          <p:spTgt spid="11571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5718"/>
                                        </p:tgtEl>
                                        <p:attrNameLst>
                                          <p:attrName>style.visibility</p:attrName>
                                        </p:attrNameLst>
                                      </p:cBhvr>
                                      <p:to>
                                        <p:strVal val="visible"/>
                                      </p:to>
                                    </p:set>
                                    <p:anim to="" calcmode="lin" valueType="num">
                                      <p:cBhvr>
                                        <p:cTn id="27" dur="1" fill="hold"/>
                                        <p:tgtEl>
                                          <p:spTgt spid="1157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65238"/>
          </a:xfrm>
        </p:spPr>
        <p:txBody>
          <a:bodyPr>
            <a:normAutofit fontScale="90000"/>
          </a:bodyPr>
          <a:lstStyle/>
          <a:p>
            <a:r>
              <a:rPr lang="en-US" dirty="0" smtClean="0">
                <a:solidFill>
                  <a:srgbClr val="FFFF00"/>
                </a:solidFill>
              </a:rPr>
              <a:t>5. The </a:t>
            </a:r>
            <a:r>
              <a:rPr lang="en-US" dirty="0">
                <a:solidFill>
                  <a:srgbClr val="FFFF00"/>
                </a:solidFill>
              </a:rPr>
              <a:t>High Priest and a </a:t>
            </a:r>
            <a:r>
              <a:rPr lang="en-US" dirty="0" smtClean="0">
                <a:solidFill>
                  <a:srgbClr val="FFFF00"/>
                </a:solidFill>
              </a:rPr>
              <a:t>Kingdom </a:t>
            </a:r>
            <a:r>
              <a:rPr lang="en-US" dirty="0">
                <a:solidFill>
                  <a:srgbClr val="FFFF00"/>
                </a:solidFill>
              </a:rPr>
              <a:t>of </a:t>
            </a:r>
            <a:r>
              <a:rPr lang="en-US" dirty="0" smtClean="0">
                <a:solidFill>
                  <a:srgbClr val="FFFF00"/>
                </a:solidFill>
              </a:rPr>
              <a:t>Priests</a:t>
            </a:r>
            <a:endParaRPr lang="en-US" dirty="0">
              <a:solidFill>
                <a:srgbClr val="FFFF00"/>
              </a:solidFill>
            </a:endParaRPr>
          </a:p>
        </p:txBody>
      </p:sp>
      <p:pic>
        <p:nvPicPr>
          <p:cNvPr id="116738" name="Picture 2" descr="http://mudpreacher.files.wordpress.com/2012/08/high_priest-jesus.jpg"/>
          <p:cNvPicPr>
            <a:picLocks noChangeAspect="1" noChangeArrowheads="1"/>
          </p:cNvPicPr>
          <p:nvPr/>
        </p:nvPicPr>
        <p:blipFill>
          <a:blip r:embed="rId2" cstate="print"/>
          <a:srcRect/>
          <a:stretch>
            <a:fillRect/>
          </a:stretch>
        </p:blipFill>
        <p:spPr bwMode="auto">
          <a:xfrm>
            <a:off x="1371600" y="1600200"/>
            <a:ext cx="6400800" cy="4800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Church as Priest unto God</a:t>
            </a:r>
            <a:endParaRPr lang="en-US" dirty="0">
              <a:solidFill>
                <a:srgbClr val="FFFF00"/>
              </a:solidFill>
            </a:endParaRPr>
          </a:p>
        </p:txBody>
      </p:sp>
      <p:sp>
        <p:nvSpPr>
          <p:cNvPr id="3" name="Content Placeholder 2"/>
          <p:cNvSpPr>
            <a:spLocks noGrp="1"/>
          </p:cNvSpPr>
          <p:nvPr>
            <p:ph idx="1"/>
          </p:nvPr>
        </p:nvSpPr>
        <p:spPr>
          <a:xfrm>
            <a:off x="152400" y="1600200"/>
            <a:ext cx="8534400" cy="5257800"/>
          </a:xfrm>
        </p:spPr>
        <p:txBody>
          <a:bodyPr>
            <a:normAutofit fontScale="92500"/>
          </a:bodyPr>
          <a:lstStyle/>
          <a:p>
            <a:r>
              <a:rPr lang="en-US" i="1" dirty="0"/>
              <a:t>"But ye are a chosen generation, a royal priesthood, an holy nation, a peculiar people; that ye should show forth the praises of him who hath called you out of darkness into his marvelous light" </a:t>
            </a:r>
            <a:r>
              <a:rPr lang="en-US" i="1" dirty="0" smtClean="0"/>
              <a:t>(I </a:t>
            </a:r>
            <a:r>
              <a:rPr lang="en-US" i="1" dirty="0"/>
              <a:t>Pet. 2:9</a:t>
            </a:r>
            <a:r>
              <a:rPr lang="en-US" i="1" dirty="0" smtClean="0"/>
              <a:t>)</a:t>
            </a:r>
            <a:endParaRPr lang="en-US" i="1" dirty="0"/>
          </a:p>
          <a:p>
            <a:r>
              <a:rPr lang="en-US" i="1" dirty="0"/>
              <a:t>"And hath made us kings and priests unto God and his father" (Rev. 1:6</a:t>
            </a:r>
            <a:r>
              <a:rPr lang="en-US" i="1" dirty="0" smtClean="0"/>
              <a:t>)</a:t>
            </a:r>
            <a:endParaRPr lang="en-US" i="1" dirty="0"/>
          </a:p>
          <a:p>
            <a:r>
              <a:rPr lang="en-US" i="1" dirty="0"/>
              <a:t>"And hast made us unto our God kings and priests: and we shall reign on the earth" (Rev. 5:10</a:t>
            </a:r>
            <a:r>
              <a:rPr lang="en-US" i="1" dirty="0" smtClean="0"/>
              <a:t>)</a:t>
            </a:r>
            <a:endParaRPr lang="en-US" i="1" dirty="0"/>
          </a:p>
          <a:p>
            <a:r>
              <a:rPr lang="en-US" i="1" dirty="0"/>
              <a:t>"But they shall be priests of God and of Christ, and shall reign with him a thousand years" (Rev. 20:6</a:t>
            </a:r>
            <a:r>
              <a:rPr lang="en-US" i="1" dirty="0" smtClean="0"/>
              <a:t>)</a:t>
            </a:r>
            <a:endParaRPr lang="en-US" i="1" dirty="0"/>
          </a:p>
          <a:p>
            <a:endParaRPr lang="en-US"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4" descr="http://shreveministries.org/cms/uploads/Products/product_547/newpriesthoodcover._1jpg"/>
          <p:cNvPicPr>
            <a:picLocks noChangeAspect="1" noChangeArrowheads="1"/>
          </p:cNvPicPr>
          <p:nvPr/>
        </p:nvPicPr>
        <p:blipFill>
          <a:blip r:embed="rId2" cstate="print">
            <a:lum contrast="30000"/>
          </a:blip>
          <a:srcRect t="2000" r="1003" b="8000"/>
          <a:stretch>
            <a:fillRect/>
          </a:stretch>
        </p:blipFill>
        <p:spPr bwMode="auto">
          <a:xfrm>
            <a:off x="1981200" y="0"/>
            <a:ext cx="5647266" cy="686829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1905000"/>
          </a:xfrm>
        </p:spPr>
        <p:txBody>
          <a:bodyPr>
            <a:noAutofit/>
          </a:bodyPr>
          <a:lstStyle/>
          <a:p>
            <a:r>
              <a:rPr lang="en-US" sz="3600" dirty="0">
                <a:solidFill>
                  <a:srgbClr val="FFFF00"/>
                </a:solidFill>
              </a:rPr>
              <a:t>The Old Testament priest was to offer up an animal sacrifice. The New Testament priest is to offer up sacrifices also, but of a different kind. He is to offer up:</a:t>
            </a:r>
            <a:br>
              <a:rPr lang="en-US" sz="3600" dirty="0">
                <a:solidFill>
                  <a:srgbClr val="FFFF00"/>
                </a:solidFill>
              </a:rPr>
            </a:br>
            <a:endParaRPr lang="en-US" sz="3600" dirty="0">
              <a:solidFill>
                <a:srgbClr val="FFFF00"/>
              </a:solidFill>
            </a:endParaRPr>
          </a:p>
        </p:txBody>
      </p:sp>
      <p:sp>
        <p:nvSpPr>
          <p:cNvPr id="3" name="Content Placeholder 2"/>
          <p:cNvSpPr>
            <a:spLocks noGrp="1"/>
          </p:cNvSpPr>
          <p:nvPr>
            <p:ph idx="1"/>
          </p:nvPr>
        </p:nvSpPr>
        <p:spPr>
          <a:xfrm>
            <a:off x="152400" y="2590800"/>
            <a:ext cx="5334000" cy="4267200"/>
          </a:xfrm>
        </p:spPr>
        <p:txBody>
          <a:bodyPr>
            <a:normAutofit lnSpcReduction="10000"/>
          </a:bodyPr>
          <a:lstStyle/>
          <a:p>
            <a:pPr lvl="0"/>
            <a:r>
              <a:rPr lang="en-US" dirty="0"/>
              <a:t>The sacrifice of his body as a living offering </a:t>
            </a:r>
            <a:r>
              <a:rPr lang="en-US" i="1" dirty="0"/>
              <a:t>(Rom. 12:1</a:t>
            </a:r>
            <a:r>
              <a:rPr lang="en-US" i="1" dirty="0" smtClean="0"/>
              <a:t>) </a:t>
            </a:r>
            <a:endParaRPr lang="en-US" i="1" dirty="0"/>
          </a:p>
          <a:p>
            <a:pPr lvl="0"/>
            <a:r>
              <a:rPr lang="en-US" dirty="0"/>
              <a:t>The sacrifice of praise </a:t>
            </a:r>
            <a:r>
              <a:rPr lang="en-US" dirty="0" smtClean="0"/>
              <a:t>                    </a:t>
            </a:r>
            <a:r>
              <a:rPr lang="en-US" i="1" dirty="0" smtClean="0"/>
              <a:t>(I </a:t>
            </a:r>
            <a:r>
              <a:rPr lang="en-US" i="1" dirty="0"/>
              <a:t>Pet. 2:5, 9; Heb. 13:15</a:t>
            </a:r>
            <a:r>
              <a:rPr lang="en-US" i="1" dirty="0" smtClean="0"/>
              <a:t>) </a:t>
            </a:r>
            <a:endParaRPr lang="en-US" i="1" dirty="0"/>
          </a:p>
          <a:p>
            <a:pPr lvl="0"/>
            <a:r>
              <a:rPr lang="en-US" dirty="0"/>
              <a:t>The sacrifice of doing </a:t>
            </a:r>
            <a:r>
              <a:rPr lang="en-US" dirty="0" smtClean="0"/>
              <a:t>good    </a:t>
            </a:r>
            <a:r>
              <a:rPr lang="en-US" i="1" dirty="0"/>
              <a:t>(Heb. 13:16</a:t>
            </a:r>
            <a:r>
              <a:rPr lang="en-US" i="1" dirty="0" smtClean="0"/>
              <a:t>) </a:t>
            </a:r>
            <a:endParaRPr lang="en-US" i="1" dirty="0"/>
          </a:p>
          <a:p>
            <a:pPr lvl="0"/>
            <a:r>
              <a:rPr lang="en-US" dirty="0"/>
              <a:t>The sacrifice of substance </a:t>
            </a:r>
            <a:r>
              <a:rPr lang="en-US" dirty="0" smtClean="0"/>
              <a:t>     </a:t>
            </a:r>
            <a:r>
              <a:rPr lang="en-US" i="1" dirty="0" smtClean="0"/>
              <a:t>(</a:t>
            </a:r>
            <a:r>
              <a:rPr lang="en-US" i="1" dirty="0"/>
              <a:t>Heb. 13:16</a:t>
            </a:r>
            <a:r>
              <a:rPr lang="en-US" i="1" dirty="0" smtClean="0"/>
              <a:t>) </a:t>
            </a:r>
            <a:endParaRPr lang="en-US" i="1" dirty="0"/>
          </a:p>
          <a:p>
            <a:endParaRPr lang="en-US" dirty="0"/>
          </a:p>
        </p:txBody>
      </p:sp>
      <p:pic>
        <p:nvPicPr>
          <p:cNvPr id="119810" name="Picture 2" descr="http://christiantheology.files.wordpress.com/2012/07/ark_of_covenant_high_priest_212.jpg"/>
          <p:cNvPicPr>
            <a:picLocks noChangeAspect="1" noChangeArrowheads="1"/>
          </p:cNvPicPr>
          <p:nvPr/>
        </p:nvPicPr>
        <p:blipFill>
          <a:blip r:embed="rId2" cstate="print"/>
          <a:srcRect/>
          <a:stretch>
            <a:fillRect/>
          </a:stretch>
        </p:blipFill>
        <p:spPr bwMode="auto">
          <a:xfrm>
            <a:off x="5715000" y="2362200"/>
            <a:ext cx="3124200" cy="416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6. The </a:t>
            </a:r>
            <a:r>
              <a:rPr lang="en-US" dirty="0">
                <a:solidFill>
                  <a:srgbClr val="FFFF00"/>
                </a:solidFill>
              </a:rPr>
              <a:t>Cornerstone and the </a:t>
            </a:r>
            <a:r>
              <a:rPr lang="en-US" dirty="0" smtClean="0">
                <a:solidFill>
                  <a:srgbClr val="FFFF00"/>
                </a:solidFill>
              </a:rPr>
              <a:t>Living </a:t>
            </a:r>
            <a:r>
              <a:rPr lang="en-US" dirty="0">
                <a:solidFill>
                  <a:srgbClr val="FFFF00"/>
                </a:solidFill>
              </a:rPr>
              <a:t>S</a:t>
            </a:r>
            <a:r>
              <a:rPr lang="en-US" dirty="0" smtClean="0">
                <a:solidFill>
                  <a:srgbClr val="FFFF00"/>
                </a:solidFill>
              </a:rPr>
              <a:t>tones</a:t>
            </a:r>
            <a:endParaRPr lang="en-US" dirty="0">
              <a:solidFill>
                <a:srgbClr val="FFFF00"/>
              </a:solidFill>
            </a:endParaRPr>
          </a:p>
        </p:txBody>
      </p:sp>
      <p:pic>
        <p:nvPicPr>
          <p:cNvPr id="121860" name="Picture 4" descr="http://www.livingwordwi.org/images/Image/user/Cornerstone.png"/>
          <p:cNvPicPr>
            <a:picLocks noChangeAspect="1" noChangeArrowheads="1"/>
          </p:cNvPicPr>
          <p:nvPr/>
        </p:nvPicPr>
        <p:blipFill>
          <a:blip r:embed="rId2" cstate="print"/>
          <a:srcRect/>
          <a:stretch>
            <a:fillRect/>
          </a:stretch>
        </p:blipFill>
        <p:spPr bwMode="auto">
          <a:xfrm>
            <a:off x="457200" y="1447800"/>
            <a:ext cx="4482572" cy="4572000"/>
          </a:xfrm>
          <a:prstGeom prst="rect">
            <a:avLst/>
          </a:prstGeom>
          <a:noFill/>
        </p:spPr>
      </p:pic>
      <p:pic>
        <p:nvPicPr>
          <p:cNvPr id="121862" name="Picture 6" descr="http://scpeanutgallery.files.wordpress.com/2012/05/living-stones.jpg"/>
          <p:cNvPicPr>
            <a:picLocks noChangeAspect="1" noChangeArrowheads="1"/>
          </p:cNvPicPr>
          <p:nvPr/>
        </p:nvPicPr>
        <p:blipFill>
          <a:blip r:embed="rId3" cstate="print"/>
          <a:srcRect/>
          <a:stretch>
            <a:fillRect/>
          </a:stretch>
        </p:blipFill>
        <p:spPr bwMode="auto">
          <a:xfrm>
            <a:off x="5410200" y="2057400"/>
            <a:ext cx="3135086" cy="3657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26163"/>
          </a:xfrm>
        </p:spPr>
        <p:txBody>
          <a:bodyPr/>
          <a:lstStyle/>
          <a:p>
            <a:pPr>
              <a:buNone/>
            </a:pPr>
            <a:r>
              <a:rPr lang="en-US" i="1" dirty="0"/>
              <a:t> </a:t>
            </a:r>
            <a:r>
              <a:rPr lang="en-US" i="1" dirty="0" smtClean="0"/>
              <a:t>   "</a:t>
            </a:r>
            <a:r>
              <a:rPr lang="en-US" i="1" dirty="0"/>
              <a:t>To whom coming, as unto a living stone, disallowed indeed of men, but chosen of God, and precious, ye also, as lively stones, are built up a spiritual house, an holy priesthood, to offer up spiritual sacrifices, acceptable to God by Jesus Christ" </a:t>
            </a:r>
            <a:r>
              <a:rPr lang="en-US" i="1" dirty="0" smtClean="0"/>
              <a:t>(I </a:t>
            </a:r>
            <a:r>
              <a:rPr lang="en-US" i="1" dirty="0"/>
              <a:t>Pet. </a:t>
            </a:r>
            <a:r>
              <a:rPr lang="en-US" i="1" dirty="0" smtClean="0"/>
              <a:t>2:4-5)</a:t>
            </a:r>
            <a:endParaRPr lang="en-US" i="1" dirty="0"/>
          </a:p>
          <a:p>
            <a:endParaRPr lang="en-US" i="1" dirty="0"/>
          </a:p>
        </p:txBody>
      </p:sp>
      <p:pic>
        <p:nvPicPr>
          <p:cNvPr id="122882" name="Picture 2" descr="http://mcfallrentals.com/nzfishhaven/Photos/NZ%20Scenes/Stone%20church%20at%20Tekapo.jpg"/>
          <p:cNvPicPr>
            <a:picLocks noChangeAspect="1" noChangeArrowheads="1"/>
          </p:cNvPicPr>
          <p:nvPr/>
        </p:nvPicPr>
        <p:blipFill>
          <a:blip r:embed="rId2" cstate="print"/>
          <a:srcRect/>
          <a:stretch>
            <a:fillRect/>
          </a:stretch>
        </p:blipFill>
        <p:spPr bwMode="auto">
          <a:xfrm>
            <a:off x="3733800" y="2791244"/>
            <a:ext cx="5410200" cy="391435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Autofit/>
          </a:bodyPr>
          <a:lstStyle/>
          <a:p>
            <a:r>
              <a:rPr lang="en-US" sz="3600" i="1" dirty="0"/>
              <a:t>"Now therefore ye are no more strangers and foreigners, but fellow-citizens with the saints, and of the household of God; and are built upon the foundation of the apostles and prophets, Jesus Christ himself being the chief corner stone; in whom all the building fitly framed together </a:t>
            </a:r>
            <a:r>
              <a:rPr lang="en-US" sz="3600" i="1" dirty="0" err="1"/>
              <a:t>groweth</a:t>
            </a:r>
            <a:r>
              <a:rPr lang="en-US" sz="3600" i="1" dirty="0"/>
              <a:t> unto an holy temple in the Lord: In whom ye also are </a:t>
            </a:r>
            <a:r>
              <a:rPr lang="en-US" sz="3600" i="1" dirty="0" err="1"/>
              <a:t>builded</a:t>
            </a:r>
            <a:r>
              <a:rPr lang="en-US" sz="3600" i="1" dirty="0"/>
              <a:t> together for an habitation of God through the </a:t>
            </a:r>
            <a:r>
              <a:rPr lang="en-US" sz="3600" i="1" dirty="0" smtClean="0"/>
              <a:t>Spirit”</a:t>
            </a:r>
            <a:br>
              <a:rPr lang="en-US" sz="3600" i="1" dirty="0" smtClean="0"/>
            </a:br>
            <a:r>
              <a:rPr lang="en-US" sz="3600" i="1" dirty="0" smtClean="0"/>
              <a:t> </a:t>
            </a:r>
            <a:r>
              <a:rPr lang="en-US" sz="3600" i="1" dirty="0"/>
              <a:t>(Eph. 2:19-22</a:t>
            </a:r>
            <a:r>
              <a:rPr lang="en-US" sz="3600" i="1" dirty="0" smtClean="0"/>
              <a:t>)</a:t>
            </a:r>
            <a:r>
              <a:rPr lang="en-US" sz="3600" i="1" dirty="0"/>
              <a:t/>
            </a:r>
            <a:br>
              <a:rPr lang="en-US" sz="3600" i="1" dirty="0"/>
            </a:br>
            <a:endParaRPr lang="en-US" sz="3600"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4.bp.blogspot.com/-Ix2Y-vBKy1Y/T38OwNI74SI/AAAAAAAAAPA/o6uJy8zdVt0/s1600/34321_You_Are_Gods_Temple_t_sm.jpg"/>
          <p:cNvPicPr>
            <a:picLocks noChangeAspect="1" noChangeArrowheads="1"/>
          </p:cNvPicPr>
          <p:nvPr/>
        </p:nvPicPr>
        <p:blipFill>
          <a:blip r:embed="rId2" cstate="print"/>
          <a:srcRect/>
          <a:stretch>
            <a:fillRect/>
          </a:stretch>
        </p:blipFill>
        <p:spPr bwMode="auto">
          <a:xfrm>
            <a:off x="838200" y="762000"/>
            <a:ext cx="7112000" cy="5334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r>
              <a:rPr lang="en-US" dirty="0"/>
              <a:t>"For as we have many members in one body, and all members have not the same office: so we, being many, are one body in Christ, and every one members one of another" </a:t>
            </a:r>
            <a:r>
              <a:rPr lang="en-US" i="1" dirty="0"/>
              <a:t>(Rom. </a:t>
            </a:r>
            <a:r>
              <a:rPr lang="en-US" i="1" dirty="0" smtClean="0"/>
              <a:t>12:4-5)</a:t>
            </a:r>
            <a:endParaRPr lang="en-US" i="1" dirty="0"/>
          </a:p>
          <a:p>
            <a:r>
              <a:rPr lang="en-US" dirty="0"/>
              <a:t>"Know ye not that your bodies are the members of Christ?"  </a:t>
            </a:r>
            <a:r>
              <a:rPr lang="en-US" dirty="0" smtClean="0"/>
              <a:t> </a:t>
            </a:r>
            <a:r>
              <a:rPr lang="en-US" i="1" dirty="0" smtClean="0"/>
              <a:t>(</a:t>
            </a:r>
            <a:r>
              <a:rPr lang="en-US" i="1" dirty="0"/>
              <a:t>1 </a:t>
            </a:r>
            <a:r>
              <a:rPr lang="en-US" i="1" dirty="0" smtClean="0"/>
              <a:t>Cor. </a:t>
            </a:r>
            <a:r>
              <a:rPr lang="en-US" i="1" dirty="0"/>
              <a:t>6:15</a:t>
            </a:r>
            <a:r>
              <a:rPr lang="en-US" i="1" dirty="0" smtClean="0"/>
              <a:t>)</a:t>
            </a:r>
            <a:endParaRPr lang="en-US" i="1" dirty="0"/>
          </a:p>
          <a:p>
            <a:r>
              <a:rPr lang="en-US" dirty="0"/>
              <a:t>"For as the body is one, and hath many members, and all the members of that one body, being many, are one body: so also is Christ. For by one Spirit are we all baptized into one body" </a:t>
            </a:r>
            <a:r>
              <a:rPr lang="en-US" i="1" dirty="0"/>
              <a:t>(1 Cor. </a:t>
            </a:r>
            <a:r>
              <a:rPr lang="en-US" i="1" dirty="0" smtClean="0"/>
              <a:t>12:12-13)</a:t>
            </a:r>
            <a:endParaRPr lang="en-US" i="1" dirty="0"/>
          </a:p>
          <a:p>
            <a:r>
              <a:rPr lang="en-US" dirty="0"/>
              <a:t>"Now ye are the body of Christ, and members in particular" </a:t>
            </a:r>
            <a:r>
              <a:rPr lang="en-US" dirty="0" smtClean="0"/>
              <a:t>  </a:t>
            </a:r>
            <a:r>
              <a:rPr lang="en-US" i="1" dirty="0" smtClean="0"/>
              <a:t>(</a:t>
            </a:r>
            <a:r>
              <a:rPr lang="en-US" i="1" dirty="0"/>
              <a:t>1 Cor. 12:27</a:t>
            </a:r>
            <a:r>
              <a:rPr lang="en-US" i="1" dirty="0" smtClean="0"/>
              <a:t>)</a:t>
            </a:r>
            <a:endParaRPr lang="en-US" i="1" dirty="0"/>
          </a:p>
          <a:p>
            <a:r>
              <a:rPr lang="en-US" dirty="0"/>
              <a:t>"There is one body, and one Spirit" </a:t>
            </a:r>
            <a:r>
              <a:rPr lang="en-US" i="1" dirty="0"/>
              <a:t>(Eph. 4:4</a:t>
            </a:r>
            <a:r>
              <a:rPr lang="en-US" i="1" dirty="0" smtClean="0"/>
              <a:t>)</a:t>
            </a:r>
            <a:endParaRPr lang="en-US" i="1" dirty="0"/>
          </a:p>
          <a:p>
            <a:r>
              <a:rPr lang="en-US" dirty="0"/>
              <a:t>"For we are members of his body, of his flesh, and of his bone" </a:t>
            </a:r>
            <a:r>
              <a:rPr lang="en-US" i="1" dirty="0"/>
              <a:t>(Eph. 5:30</a:t>
            </a:r>
            <a:r>
              <a:rPr lang="en-US" i="1" dirty="0" smtClean="0"/>
              <a:t>)</a:t>
            </a:r>
            <a:endParaRPr lang="en-US" i="1" dirty="0"/>
          </a:p>
          <a:p>
            <a:r>
              <a:rPr lang="en-US" dirty="0"/>
              <a:t>"And he is the head of the body, the church" </a:t>
            </a:r>
            <a:r>
              <a:rPr lang="en-US" i="1" dirty="0"/>
              <a:t>(Col. 1:18; see also 1 Cor. </a:t>
            </a:r>
            <a:r>
              <a:rPr lang="en-US" i="1" dirty="0" smtClean="0"/>
              <a:t>10:16-17</a:t>
            </a:r>
            <a:r>
              <a:rPr lang="en-US" i="1" dirty="0"/>
              <a:t>; Eph. 1:23; 2:16; 4:12, 16; 5:23; Col. 3:15</a:t>
            </a:r>
            <a:r>
              <a:rPr lang="en-US" i="1" dirty="0" smtClean="0"/>
              <a:t>)</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6858000"/>
          </a:xfrm>
        </p:spPr>
        <p:txBody>
          <a:bodyPr>
            <a:noAutofit/>
          </a:bodyPr>
          <a:lstStyle/>
          <a:p>
            <a:r>
              <a:rPr lang="en-US" sz="3500" i="1" dirty="0" smtClean="0"/>
              <a:t>I Cor. 3:16  “Know ye not that ye are the temple of God, and that the Spirit of God </a:t>
            </a:r>
            <a:r>
              <a:rPr lang="en-US" sz="3500" i="1" dirty="0" err="1" smtClean="0"/>
              <a:t>dwelleth</a:t>
            </a:r>
            <a:r>
              <a:rPr lang="en-US" sz="3500" i="1" dirty="0" smtClean="0"/>
              <a:t> in you?”</a:t>
            </a:r>
          </a:p>
          <a:p>
            <a:r>
              <a:rPr lang="en-US" sz="3500" i="1" dirty="0" smtClean="0">
                <a:solidFill>
                  <a:srgbClr val="FFFF00"/>
                </a:solidFill>
              </a:rPr>
              <a:t>Temple (</a:t>
            </a:r>
            <a:r>
              <a:rPr lang="en-US" sz="3500" i="1" dirty="0" err="1" smtClean="0">
                <a:solidFill>
                  <a:srgbClr val="FFFF00"/>
                </a:solidFill>
              </a:rPr>
              <a:t>Naos</a:t>
            </a:r>
            <a:r>
              <a:rPr lang="en-US" sz="3500" i="1" dirty="0" smtClean="0">
                <a:solidFill>
                  <a:srgbClr val="FFFF00"/>
                </a:solidFill>
              </a:rPr>
              <a:t>)</a:t>
            </a:r>
            <a:r>
              <a:rPr lang="en-US" sz="3500" dirty="0" smtClean="0">
                <a:solidFill>
                  <a:srgbClr val="FFFF00"/>
                </a:solidFill>
              </a:rPr>
              <a:t>, </a:t>
            </a:r>
            <a:r>
              <a:rPr lang="en-US" sz="3500" dirty="0">
                <a:solidFill>
                  <a:srgbClr val="FFFF00"/>
                </a:solidFill>
              </a:rPr>
              <a:t>referring to the holy place and the Holy of </a:t>
            </a:r>
            <a:r>
              <a:rPr lang="en-US" sz="3500" dirty="0" smtClean="0">
                <a:solidFill>
                  <a:srgbClr val="FFFF00"/>
                </a:solidFill>
              </a:rPr>
              <a:t>Holies</a:t>
            </a:r>
          </a:p>
          <a:p>
            <a:r>
              <a:rPr lang="en-US" sz="3500" i="1" dirty="0" smtClean="0"/>
              <a:t>Lev. 20:7 “Sanctify yourselves therefore, and be ye holy: for I am the LORD your God.”</a:t>
            </a:r>
          </a:p>
          <a:p>
            <a:r>
              <a:rPr lang="en-US" sz="3500" i="1" dirty="0" smtClean="0"/>
              <a:t> I Pet. 1:15 “But as he which hath called you is holy, so be ye holy in all manner of conversation.”</a:t>
            </a:r>
          </a:p>
          <a:p>
            <a:r>
              <a:rPr lang="en-US" sz="3500" i="1" dirty="0" smtClean="0"/>
              <a:t> I Pet. 1:16 “Because it is written, Be ye holy; for I am holy.”</a:t>
            </a:r>
            <a:endParaRPr lang="en-US" sz="35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ashoremary.files.wordpress.com/2012/01/jewish-holy-of-holies.jpg"/>
          <p:cNvPicPr>
            <a:picLocks noChangeAspect="1" noChangeArrowheads="1"/>
          </p:cNvPicPr>
          <p:nvPr/>
        </p:nvPicPr>
        <p:blipFill>
          <a:blip r:embed="rId2" cstate="print">
            <a:lum bright="-10000" contrast="30000"/>
          </a:blip>
          <a:srcRect/>
          <a:stretch>
            <a:fillRect/>
          </a:stretch>
        </p:blipFill>
        <p:spPr bwMode="auto">
          <a:xfrm>
            <a:off x="-304800" y="0"/>
            <a:ext cx="9448800" cy="7086600"/>
          </a:xfrm>
          <a:prstGeom prst="rect">
            <a:avLst/>
          </a:prstGeom>
          <a:noFill/>
        </p:spPr>
      </p:pic>
      <p:pic>
        <p:nvPicPr>
          <p:cNvPr id="106498" name="Picture 2" descr="http://www.100words.ca/wp-content/uploads/2012/09/CCCI-Moses-Tab-200.jpg"/>
          <p:cNvPicPr>
            <a:picLocks noChangeAspect="1" noChangeArrowheads="1"/>
          </p:cNvPicPr>
          <p:nvPr/>
        </p:nvPicPr>
        <p:blipFill>
          <a:blip r:embed="rId3" cstate="print"/>
          <a:srcRect t="162" r="10054" b="7780"/>
          <a:stretch>
            <a:fillRect/>
          </a:stretch>
        </p:blipFill>
        <p:spPr bwMode="auto">
          <a:xfrm>
            <a:off x="228600" y="990600"/>
            <a:ext cx="7924800" cy="54102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2000" fill="hold"/>
                                        <p:tgtEl>
                                          <p:spTgt spid="106498"/>
                                        </p:tgtEl>
                                        <p:attrNameLst>
                                          <p:attrName>ppt_w</p:attrName>
                                        </p:attrNameLst>
                                      </p:cBhvr>
                                      <p:tavLst>
                                        <p:tav tm="0">
                                          <p:val>
                                            <p:fltVal val="0"/>
                                          </p:val>
                                        </p:tav>
                                        <p:tav tm="100000">
                                          <p:val>
                                            <p:strVal val="#ppt_w"/>
                                          </p:val>
                                        </p:tav>
                                      </p:tavLst>
                                    </p:anim>
                                    <p:anim calcmode="lin" valueType="num">
                                      <p:cBhvr>
                                        <p:cTn id="8" dur="2000" fill="hold"/>
                                        <p:tgtEl>
                                          <p:spTgt spid="106498"/>
                                        </p:tgtEl>
                                        <p:attrNameLst>
                                          <p:attrName>ppt_h</p:attrName>
                                        </p:attrNameLst>
                                      </p:cBhvr>
                                      <p:tavLst>
                                        <p:tav tm="0">
                                          <p:val>
                                            <p:fltVal val="0"/>
                                          </p:val>
                                        </p:tav>
                                        <p:tav tm="100000">
                                          <p:val>
                                            <p:strVal val="#ppt_h"/>
                                          </p:val>
                                        </p:tav>
                                      </p:tavLst>
                                    </p:anim>
                                    <p:animEffect transition="in" filter="fade">
                                      <p:cBhvr>
                                        <p:cTn id="9" dur="20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Symbols of the Church</a:t>
            </a:r>
            <a:endParaRPr lang="en-US" dirty="0">
              <a:solidFill>
                <a:srgbClr val="FFFF00"/>
              </a:solidFill>
            </a:endParaRPr>
          </a:p>
        </p:txBody>
      </p:sp>
      <p:sp>
        <p:nvSpPr>
          <p:cNvPr id="3" name="Content Placeholder 2"/>
          <p:cNvSpPr>
            <a:spLocks noGrp="1"/>
          </p:cNvSpPr>
          <p:nvPr>
            <p:ph idx="1"/>
          </p:nvPr>
        </p:nvSpPr>
        <p:spPr>
          <a:xfrm>
            <a:off x="76200" y="1752600"/>
            <a:ext cx="5562600" cy="5105400"/>
          </a:xfrm>
        </p:spPr>
        <p:txBody>
          <a:bodyPr>
            <a:normAutofit/>
          </a:bodyPr>
          <a:lstStyle/>
          <a:p>
            <a:r>
              <a:rPr lang="en-US" dirty="0" smtClean="0"/>
              <a:t>The Head of the Body</a:t>
            </a:r>
          </a:p>
          <a:p>
            <a:r>
              <a:rPr lang="en-US" dirty="0" smtClean="0"/>
              <a:t>The Bridegroom and the Bride</a:t>
            </a:r>
          </a:p>
          <a:p>
            <a:r>
              <a:rPr lang="en-US" dirty="0" smtClean="0"/>
              <a:t>The Vine and the Branches</a:t>
            </a:r>
          </a:p>
          <a:p>
            <a:r>
              <a:rPr lang="en-US" dirty="0" smtClean="0"/>
              <a:t>The Shepherd and the Sheep</a:t>
            </a:r>
          </a:p>
          <a:p>
            <a:r>
              <a:rPr lang="en-US" dirty="0" smtClean="0"/>
              <a:t>The High Priest and the Kingdom of Priest</a:t>
            </a:r>
          </a:p>
          <a:p>
            <a:r>
              <a:rPr lang="en-US" dirty="0" smtClean="0"/>
              <a:t>The Cornerstone and the Living Stones</a:t>
            </a:r>
            <a:endParaRPr lang="en-US" dirty="0"/>
          </a:p>
        </p:txBody>
      </p:sp>
      <p:pic>
        <p:nvPicPr>
          <p:cNvPr id="4" name="Picture 7" descr="C:\Users\Dan White\Documents\Fellowship Baptist\Church.jpg"/>
          <p:cNvPicPr>
            <a:picLocks noChangeAspect="1" noChangeArrowheads="1"/>
          </p:cNvPicPr>
          <p:nvPr/>
        </p:nvPicPr>
        <p:blipFill>
          <a:blip r:embed="rId2" cstate="print">
            <a:lum bright="-10000" contrast="20000"/>
          </a:blip>
          <a:srcRect/>
          <a:stretch>
            <a:fillRect/>
          </a:stretch>
        </p:blipFill>
        <p:spPr bwMode="auto">
          <a:xfrm>
            <a:off x="5257800" y="4191000"/>
            <a:ext cx="3536056" cy="23423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solidFill>
                  <a:srgbClr val="FFFF00"/>
                </a:solidFill>
              </a:rPr>
              <a:t>Christ the head / The Church the Body</a:t>
            </a:r>
            <a:endParaRPr lang="en-US" dirty="0">
              <a:solidFill>
                <a:srgbClr val="FFFF00"/>
              </a:solidFill>
            </a:endParaRPr>
          </a:p>
        </p:txBody>
      </p:sp>
      <p:sp>
        <p:nvSpPr>
          <p:cNvPr id="3" name="Content Placeholder 2"/>
          <p:cNvSpPr>
            <a:spLocks noGrp="1"/>
          </p:cNvSpPr>
          <p:nvPr>
            <p:ph idx="1"/>
          </p:nvPr>
        </p:nvSpPr>
        <p:spPr>
          <a:xfrm>
            <a:off x="0" y="1447800"/>
            <a:ext cx="4953000" cy="5410200"/>
          </a:xfrm>
        </p:spPr>
        <p:txBody>
          <a:bodyPr>
            <a:noAutofit/>
          </a:bodyPr>
          <a:lstStyle/>
          <a:p>
            <a:pPr lvl="0"/>
            <a:r>
              <a:rPr lang="en-US" sz="3600" dirty="0" smtClean="0"/>
              <a:t>Be </a:t>
            </a:r>
            <a:r>
              <a:rPr lang="en-US" sz="3600" dirty="0"/>
              <a:t>in subjection </a:t>
            </a:r>
            <a:r>
              <a:rPr lang="en-US" sz="3600" i="1" dirty="0"/>
              <a:t>to</a:t>
            </a:r>
            <a:r>
              <a:rPr lang="en-US" sz="3600" dirty="0"/>
              <a:t> the </a:t>
            </a:r>
            <a:r>
              <a:rPr lang="en-US" sz="3600" dirty="0" smtClean="0"/>
              <a:t>Head</a:t>
            </a:r>
            <a:r>
              <a:rPr lang="en-US" sz="3600" dirty="0"/>
              <a:t> </a:t>
            </a:r>
            <a:r>
              <a:rPr lang="en-US" sz="3600" dirty="0" smtClean="0"/>
              <a:t>– </a:t>
            </a:r>
            <a:r>
              <a:rPr lang="en-US" sz="3600" i="1" dirty="0" smtClean="0"/>
              <a:t>Eph. 5:24</a:t>
            </a:r>
            <a:endParaRPr lang="en-US" sz="3600" i="1" dirty="0"/>
          </a:p>
          <a:p>
            <a:pPr lvl="0"/>
            <a:r>
              <a:rPr lang="en-US" sz="3600" dirty="0"/>
              <a:t>Experience unity </a:t>
            </a:r>
            <a:r>
              <a:rPr lang="en-US" sz="3600" i="1" dirty="0"/>
              <a:t>with</a:t>
            </a:r>
            <a:r>
              <a:rPr lang="en-US" sz="3600" dirty="0"/>
              <a:t> the </a:t>
            </a:r>
            <a:r>
              <a:rPr lang="en-US" sz="3600" dirty="0" smtClean="0"/>
              <a:t>Head -  </a:t>
            </a:r>
            <a:r>
              <a:rPr lang="en-US" sz="3600" i="1" dirty="0" smtClean="0"/>
              <a:t>Eph. 4:3-4</a:t>
            </a:r>
            <a:endParaRPr lang="en-US" sz="3600" i="1" dirty="0"/>
          </a:p>
          <a:p>
            <a:pPr lvl="0"/>
            <a:r>
              <a:rPr lang="en-US" sz="3600" dirty="0"/>
              <a:t>Work in glad service </a:t>
            </a:r>
            <a:r>
              <a:rPr lang="en-US" sz="3600" i="1" dirty="0"/>
              <a:t>for</a:t>
            </a:r>
            <a:r>
              <a:rPr lang="en-US" sz="3600" dirty="0"/>
              <a:t> the </a:t>
            </a:r>
            <a:r>
              <a:rPr lang="en-US" sz="3600" dirty="0" smtClean="0"/>
              <a:t>Head</a:t>
            </a:r>
            <a:r>
              <a:rPr lang="en-US" sz="3600" dirty="0"/>
              <a:t> </a:t>
            </a:r>
            <a:r>
              <a:rPr lang="en-US" sz="3600" dirty="0" smtClean="0"/>
              <a:t>– </a:t>
            </a:r>
            <a:r>
              <a:rPr lang="en-US" sz="3600" i="1" dirty="0" smtClean="0"/>
              <a:t>Col. 1:18</a:t>
            </a:r>
            <a:endParaRPr lang="en-US" sz="3600" i="1" dirty="0"/>
          </a:p>
          <a:p>
            <a:pPr lvl="0"/>
            <a:r>
              <a:rPr lang="en-US" sz="3600" dirty="0"/>
              <a:t>Take direction </a:t>
            </a:r>
            <a:r>
              <a:rPr lang="en-US" sz="3600" i="1" dirty="0"/>
              <a:t>from</a:t>
            </a:r>
            <a:r>
              <a:rPr lang="en-US" sz="3600" dirty="0"/>
              <a:t> the </a:t>
            </a:r>
            <a:r>
              <a:rPr lang="en-US" sz="3600" dirty="0" smtClean="0"/>
              <a:t>Head</a:t>
            </a:r>
            <a:r>
              <a:rPr lang="en-US" sz="3600" dirty="0"/>
              <a:t> </a:t>
            </a:r>
            <a:r>
              <a:rPr lang="en-US" sz="3600" dirty="0" smtClean="0"/>
              <a:t>– </a:t>
            </a:r>
            <a:r>
              <a:rPr lang="en-US" sz="3600" i="1" dirty="0" smtClean="0"/>
              <a:t>Eph. 1:22</a:t>
            </a:r>
            <a:endParaRPr lang="en-US" sz="3600" dirty="0"/>
          </a:p>
        </p:txBody>
      </p:sp>
      <p:pic>
        <p:nvPicPr>
          <p:cNvPr id="74754" name="Picture 2" descr="http://1.bp.blogspot.com/-uAFxY-52BSE/UR4_570grVI/AAAAAAAAAxw/IvxMdwqW4TU/s1600/prayer-at-the-cross.jpg"/>
          <p:cNvPicPr>
            <a:picLocks noChangeAspect="1" noChangeArrowheads="1"/>
          </p:cNvPicPr>
          <p:nvPr/>
        </p:nvPicPr>
        <p:blipFill>
          <a:blip r:embed="rId2" cstate="print"/>
          <a:srcRect/>
          <a:stretch>
            <a:fillRect/>
          </a:stretch>
        </p:blipFill>
        <p:spPr bwMode="auto">
          <a:xfrm>
            <a:off x="5486400" y="1447800"/>
            <a:ext cx="3354159" cy="2514600"/>
          </a:xfrm>
          <a:prstGeom prst="rect">
            <a:avLst/>
          </a:prstGeom>
          <a:noFill/>
        </p:spPr>
      </p:pic>
      <p:pic>
        <p:nvPicPr>
          <p:cNvPr id="74756" name="Picture 4" descr="http://www.kirkwooducc.org/wp-content/uploads/2010/11/fellowship.jpg"/>
          <p:cNvPicPr>
            <a:picLocks noChangeAspect="1" noChangeArrowheads="1"/>
          </p:cNvPicPr>
          <p:nvPr/>
        </p:nvPicPr>
        <p:blipFill>
          <a:blip r:embed="rId3" cstate="print"/>
          <a:srcRect r="34165"/>
          <a:stretch>
            <a:fillRect/>
          </a:stretch>
        </p:blipFill>
        <p:spPr bwMode="auto">
          <a:xfrm>
            <a:off x="6096000" y="1752600"/>
            <a:ext cx="2514600" cy="898525"/>
          </a:xfrm>
          <a:prstGeom prst="rect">
            <a:avLst/>
          </a:prstGeom>
          <a:noFill/>
        </p:spPr>
      </p:pic>
      <p:pic>
        <p:nvPicPr>
          <p:cNvPr id="74758" name="Picture 6" descr="http://kevinhardy.typepad.com/.a/6a011570f67e80970b015432817036970c-pi"/>
          <p:cNvPicPr>
            <a:picLocks noChangeAspect="1" noChangeArrowheads="1"/>
          </p:cNvPicPr>
          <p:nvPr/>
        </p:nvPicPr>
        <p:blipFill>
          <a:blip r:embed="rId4" cstate="print"/>
          <a:srcRect/>
          <a:stretch>
            <a:fillRect/>
          </a:stretch>
        </p:blipFill>
        <p:spPr bwMode="auto">
          <a:xfrm>
            <a:off x="5257800" y="2971800"/>
            <a:ext cx="3505200" cy="2628900"/>
          </a:xfrm>
          <a:prstGeom prst="rect">
            <a:avLst/>
          </a:prstGeom>
          <a:noFill/>
        </p:spPr>
      </p:pic>
      <p:pic>
        <p:nvPicPr>
          <p:cNvPr id="74760" name="Picture 8" descr="http://frdoug.typepad.com/.a/6a0133f3b4cb35970b019103bd8e8b970c-800wi"/>
          <p:cNvPicPr>
            <a:picLocks noChangeAspect="1" noChangeArrowheads="1"/>
          </p:cNvPicPr>
          <p:nvPr/>
        </p:nvPicPr>
        <p:blipFill>
          <a:blip r:embed="rId5" cstate="print"/>
          <a:srcRect/>
          <a:stretch>
            <a:fillRect/>
          </a:stretch>
        </p:blipFill>
        <p:spPr bwMode="auto">
          <a:xfrm>
            <a:off x="5334000" y="4421124"/>
            <a:ext cx="3657600" cy="24368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4754"/>
                                        </p:tgtEl>
                                        <p:attrNameLst>
                                          <p:attrName>style.visibility</p:attrName>
                                        </p:attrNameLst>
                                      </p:cBhvr>
                                      <p:to>
                                        <p:strVal val="visible"/>
                                      </p:to>
                                    </p:set>
                                    <p:anim to="" calcmode="lin" valueType="num">
                                      <p:cBhvr>
                                        <p:cTn id="12" dur="1" fill="hold"/>
                                        <p:tgtEl>
                                          <p:spTgt spid="7475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4756"/>
                                        </p:tgtEl>
                                        <p:attrNameLst>
                                          <p:attrName>style.visibility</p:attrName>
                                        </p:attrNameLst>
                                      </p:cBhvr>
                                      <p:to>
                                        <p:strVal val="visible"/>
                                      </p:to>
                                    </p:set>
                                    <p:anim to="" calcmode="lin" valueType="num">
                                      <p:cBhvr>
                                        <p:cTn id="22" dur="1" fill="hold"/>
                                        <p:tgtEl>
                                          <p:spTgt spid="7475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to="" calcmode="lin" valueType="num">
                                      <p:cBhvr>
                                        <p:cTn id="27" dur="1" fill="hold"/>
                                        <p:tgtEl>
                                          <p:spTgt spid="3">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74758"/>
                                        </p:tgtEl>
                                        <p:attrNameLst>
                                          <p:attrName>style.visibility</p:attrName>
                                        </p:attrNameLst>
                                      </p:cBhvr>
                                      <p:to>
                                        <p:strVal val="visible"/>
                                      </p:to>
                                    </p:set>
                                    <p:anim to="" calcmode="lin" valueType="num">
                                      <p:cBhvr>
                                        <p:cTn id="32" dur="1" fill="hold"/>
                                        <p:tgtEl>
                                          <p:spTgt spid="7475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to="" calcmode="lin" valueType="num">
                                      <p:cBhvr>
                                        <p:cTn id="37" dur="1" fill="hold"/>
                                        <p:tgtEl>
                                          <p:spTgt spid="3">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4760"/>
                                        </p:tgtEl>
                                        <p:attrNameLst>
                                          <p:attrName>style.visibility</p:attrName>
                                        </p:attrNameLst>
                                      </p:cBhvr>
                                      <p:to>
                                        <p:strVal val="visible"/>
                                      </p:to>
                                    </p:set>
                                    <p:anim calcmode="lin" valueType="num">
                                      <p:cBhvr additive="base">
                                        <p:cTn id="42" dur="500" fill="hold"/>
                                        <p:tgtEl>
                                          <p:spTgt spid="74760"/>
                                        </p:tgtEl>
                                        <p:attrNameLst>
                                          <p:attrName>ppt_x</p:attrName>
                                        </p:attrNameLst>
                                      </p:cBhvr>
                                      <p:tavLst>
                                        <p:tav tm="0">
                                          <p:val>
                                            <p:strVal val="#ppt_x"/>
                                          </p:val>
                                        </p:tav>
                                        <p:tav tm="100000">
                                          <p:val>
                                            <p:strVal val="#ppt_x"/>
                                          </p:val>
                                        </p:tav>
                                      </p:tavLst>
                                    </p:anim>
                                    <p:anim calcmode="lin" valueType="num">
                                      <p:cBhvr additive="base">
                                        <p:cTn id="43" dur="500" fill="hold"/>
                                        <p:tgtEl>
                                          <p:spTgt spid="747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lvl="0"/>
            <a:r>
              <a:rPr lang="en-US" dirty="0" smtClean="0">
                <a:solidFill>
                  <a:srgbClr val="FFFF00"/>
                </a:solidFill>
              </a:rPr>
              <a:t>2. The Bridegroom and the Bride </a:t>
            </a:r>
            <a:r>
              <a:rPr lang="en-US" dirty="0">
                <a:solidFill>
                  <a:srgbClr val="FFFF00"/>
                </a:solidFill>
              </a:rPr>
              <a:t/>
            </a:r>
            <a:br>
              <a:rPr lang="en-US" dirty="0">
                <a:solidFill>
                  <a:srgbClr val="FFFF00"/>
                </a:solidFill>
              </a:rPr>
            </a:br>
            <a:endParaRPr lang="en-US" dirty="0">
              <a:solidFill>
                <a:srgbClr val="FFFF00"/>
              </a:solidFill>
            </a:endParaRPr>
          </a:p>
        </p:txBody>
      </p:sp>
      <p:pic>
        <p:nvPicPr>
          <p:cNvPr id="76802" name="Picture 2" descr="http://daydreamsaboutgod.files.wordpress.com/2013/02/the-bride-of-christ.jpg"/>
          <p:cNvPicPr>
            <a:picLocks noChangeAspect="1" noChangeArrowheads="1"/>
          </p:cNvPicPr>
          <p:nvPr/>
        </p:nvPicPr>
        <p:blipFill>
          <a:blip r:embed="rId2" cstate="print"/>
          <a:srcRect/>
          <a:stretch>
            <a:fillRect/>
          </a:stretch>
        </p:blipFill>
        <p:spPr bwMode="auto">
          <a:xfrm>
            <a:off x="228600" y="1600200"/>
            <a:ext cx="8686800" cy="45815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92500" lnSpcReduction="20000"/>
          </a:bodyPr>
          <a:lstStyle/>
          <a:p>
            <a:pPr algn="ctr">
              <a:buNone/>
            </a:pPr>
            <a:r>
              <a:rPr lang="en-US" sz="3500" i="1" dirty="0" smtClean="0"/>
              <a:t>    "</a:t>
            </a:r>
            <a:r>
              <a:rPr lang="en-US" sz="3500" i="1" dirty="0"/>
              <a:t>Husbands, love your wives, even as Christ also loved the church and gave himself for it; that he might sanctify and cleanse it with the washing of water by the word; that he might present it to himself a glorious church, not having spot, or wrinkle, or any such thing; but that it should be holy and without blemish. So ought men to love their wives as their own bodies. He that loveth his wife loveth himself. For no man ever yet hated his own flesh; but </a:t>
            </a:r>
            <a:r>
              <a:rPr lang="en-US" sz="3500" i="1" dirty="0" err="1"/>
              <a:t>nourisheth</a:t>
            </a:r>
            <a:r>
              <a:rPr lang="en-US" sz="3500" i="1" dirty="0"/>
              <a:t> and </a:t>
            </a:r>
            <a:r>
              <a:rPr lang="en-US" sz="3500" i="1" dirty="0" err="1"/>
              <a:t>cherisheth</a:t>
            </a:r>
            <a:r>
              <a:rPr lang="en-US" sz="3500" i="1" dirty="0"/>
              <a:t> it, even as the Lord the church: For we are members of his body, of his flesh, and of his bones. For this cause shall a man leave his father and mother, and shall be joined unto his wife, and they two shall be one flesh. This is a great mystery; but I speak concerning Christ and the church" (Eph. 5:25-32</a:t>
            </a:r>
            <a:r>
              <a:rPr lang="en-US" sz="3500" i="1" dirty="0" smtClean="0"/>
              <a:t>)</a:t>
            </a:r>
            <a:endParaRPr lang="en-US" sz="3500" i="1"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Rapture of the church the Bride</a:t>
            </a:r>
            <a:endParaRPr lang="en-US" dirty="0">
              <a:solidFill>
                <a:srgbClr val="FFFF00"/>
              </a:solidFill>
            </a:endParaRPr>
          </a:p>
        </p:txBody>
      </p:sp>
      <p:pic>
        <p:nvPicPr>
          <p:cNvPr id="79874" name="Picture 2" descr="http://godsrevolutiontoday.files.wordpress.com/2011/08/christ__bride-med.jpg"/>
          <p:cNvPicPr>
            <a:picLocks noChangeAspect="1" noChangeArrowheads="1"/>
          </p:cNvPicPr>
          <p:nvPr/>
        </p:nvPicPr>
        <p:blipFill>
          <a:blip r:embed="rId2" cstate="print"/>
          <a:srcRect/>
          <a:stretch>
            <a:fillRect/>
          </a:stretch>
        </p:blipFill>
        <p:spPr bwMode="auto">
          <a:xfrm>
            <a:off x="152400" y="1447800"/>
            <a:ext cx="4043498" cy="5181600"/>
          </a:xfrm>
          <a:prstGeom prst="rect">
            <a:avLst/>
          </a:prstGeom>
          <a:noFill/>
        </p:spPr>
      </p:pic>
      <p:sp>
        <p:nvSpPr>
          <p:cNvPr id="4" name="Rectangle 3"/>
          <p:cNvSpPr/>
          <p:nvPr/>
        </p:nvSpPr>
        <p:spPr>
          <a:xfrm>
            <a:off x="4267200" y="1143000"/>
            <a:ext cx="4876800" cy="5509200"/>
          </a:xfrm>
          <a:prstGeom prst="rect">
            <a:avLst/>
          </a:prstGeom>
        </p:spPr>
        <p:txBody>
          <a:bodyPr wrap="square">
            <a:spAutoFit/>
          </a:bodyPr>
          <a:lstStyle/>
          <a:p>
            <a:pPr algn="ctr"/>
            <a:r>
              <a:rPr lang="en-US" sz="3200" i="1" dirty="0" smtClean="0"/>
              <a:t>“For this we say unto you by the word of the Lord, that we which are alive and remain unto the coming of the Lord shall not prevent them which are asleep. For the Lord himself shall descend from heaven with a shout, with the voice of the archangel, and with the trump of God:</a:t>
            </a:r>
            <a:endParaRPr lang="en-US" sz="32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304800"/>
            <a:ext cx="4343400" cy="6553200"/>
          </a:xfrm>
        </p:spPr>
        <p:txBody>
          <a:bodyPr>
            <a:normAutofit/>
          </a:bodyPr>
          <a:lstStyle/>
          <a:p>
            <a:r>
              <a:rPr lang="en-US" sz="3200" i="1" dirty="0" smtClean="0"/>
              <a:t>and the dead in Christ shall rise first: Then we which are alive and remain shall be caught up together with them in the clouds, to meet the Lord in the air: and so shall we ever be with the Lord. Wherefore comfort one another with these words.”</a:t>
            </a:r>
            <a:br>
              <a:rPr lang="en-US" sz="3200" i="1" dirty="0" smtClean="0"/>
            </a:br>
            <a:r>
              <a:rPr lang="en-US" sz="3200" i="1" dirty="0" smtClean="0"/>
              <a:t> (1 Thess. 4:15-18) </a:t>
            </a:r>
            <a:br>
              <a:rPr lang="en-US" sz="3200" i="1" dirty="0" smtClean="0"/>
            </a:br>
            <a:endParaRPr lang="en-US" sz="3200" dirty="0"/>
          </a:p>
        </p:txBody>
      </p:sp>
      <p:pic>
        <p:nvPicPr>
          <p:cNvPr id="80898" name="Picture 2" descr="http://4.bp.blogspot.com/-cbd59lONuRY/TaK1EEZ_B_I/AAAAAAAAAHk/zH8JEWhRIUI/s1600/the-bride-of-christ1.jpg"/>
          <p:cNvPicPr>
            <a:picLocks noChangeAspect="1" noChangeArrowheads="1"/>
          </p:cNvPicPr>
          <p:nvPr/>
        </p:nvPicPr>
        <p:blipFill>
          <a:blip r:embed="rId2" cstate="print"/>
          <a:srcRect/>
          <a:stretch>
            <a:fillRect/>
          </a:stretch>
        </p:blipFill>
        <p:spPr bwMode="auto">
          <a:xfrm>
            <a:off x="381000" y="533400"/>
            <a:ext cx="4202205" cy="5715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1939</Words>
  <Application>Microsoft Office PowerPoint</Application>
  <PresentationFormat>On-screen Show (4:3)</PresentationFormat>
  <Paragraphs>93</Paragraphs>
  <Slides>42</Slides>
  <Notes>14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The Doctrine of the Church </vt:lpstr>
      <vt:lpstr>Slide 2</vt:lpstr>
      <vt:lpstr>1. The Head of the Body </vt:lpstr>
      <vt:lpstr>Slide 4</vt:lpstr>
      <vt:lpstr>Christ the head / The Church the Body</vt:lpstr>
      <vt:lpstr>2. The Bridegroom and the Bride  </vt:lpstr>
      <vt:lpstr>Slide 7</vt:lpstr>
      <vt:lpstr>Rapture of the church the Bride</vt:lpstr>
      <vt:lpstr>and the dead in Christ shall rise first: Then we which are alive and remain shall be caught up together with them in the clouds, to meet the Lord in the air: and so shall we ever be with the Lord. Wherefore comfort one another with these words.”  (1 Thess. 4:15-18)  </vt:lpstr>
      <vt:lpstr>Slide 10</vt:lpstr>
      <vt:lpstr>Marriage supper of the Lamb (Revelation 19:7-9)  </vt:lpstr>
      <vt:lpstr>Slide 12</vt:lpstr>
      <vt:lpstr>Christ love for His Church</vt:lpstr>
      <vt:lpstr>  3. The Vine and the Branches</vt:lpstr>
      <vt:lpstr>Slide 15</vt:lpstr>
      <vt:lpstr>The Secret of Bearing Fruit (John 15)</vt:lpstr>
      <vt:lpstr>Slide 17</vt:lpstr>
      <vt:lpstr>“I am the true vine, and my Father is the husbandman.   Every branch in me that beareth not fruit he taketh away: and every branch that beareth fruit, he purgeth it, that it may bring forth more fruit.”</vt:lpstr>
      <vt:lpstr>Slide 19</vt:lpstr>
      <vt:lpstr>Slide 20</vt:lpstr>
      <vt:lpstr>1. The secret of fruit bearing is abiding</vt:lpstr>
      <vt:lpstr>Slide 22</vt:lpstr>
      <vt:lpstr>2. The secret of abiding is obeying</vt:lpstr>
      <vt:lpstr>3. The secret of obeying is loving</vt:lpstr>
      <vt:lpstr>4. The secret of loving is knowing</vt:lpstr>
      <vt:lpstr>Slide 26</vt:lpstr>
      <vt:lpstr>Slide 27</vt:lpstr>
      <vt:lpstr>Slide 28</vt:lpstr>
      <vt:lpstr>4. The Shepherd and the Sheep</vt:lpstr>
      <vt:lpstr>Slide 30</vt:lpstr>
      <vt:lpstr>Slide 31</vt:lpstr>
      <vt:lpstr>5. The High Priest and a Kingdom of Priests</vt:lpstr>
      <vt:lpstr>The Church as Priest unto God</vt:lpstr>
      <vt:lpstr>Slide 34</vt:lpstr>
      <vt:lpstr>The Old Testament priest was to offer up an animal sacrifice. The New Testament priest is to offer up sacrifices also, but of a different kind. He is to offer up: </vt:lpstr>
      <vt:lpstr>6. The Cornerstone and the Living Stones</vt:lpstr>
      <vt:lpstr>Slide 37</vt:lpstr>
      <vt:lpstr>"Now therefore ye are no more strangers and foreigners, but fellow-citizens with the saints, and of the household of God; and are built upon the foundation of the apostles and prophets, Jesus Christ himself being the chief corner stone; in whom all the building fitly framed together groweth unto an holy temple in the Lord: In whom ye also are builded together for an habitation of God through the Spirit”  (Eph. 2:19-22) </vt:lpstr>
      <vt:lpstr>Slide 39</vt:lpstr>
      <vt:lpstr>Slide 40</vt:lpstr>
      <vt:lpstr>Slide 41</vt:lpstr>
      <vt:lpstr>Symbols of the Church</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Church (Part  6)</dc:title>
  <dc:creator>Pastor Daniel White</dc:creator>
  <cp:lastModifiedBy>Pastor Daniel White</cp:lastModifiedBy>
  <cp:revision>53</cp:revision>
  <dcterms:created xsi:type="dcterms:W3CDTF">2014-02-11T13:23:29Z</dcterms:created>
  <dcterms:modified xsi:type="dcterms:W3CDTF">2014-02-20T23:20:35Z</dcterms:modified>
</cp:coreProperties>
</file>