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335" r:id="rId3"/>
    <p:sldId id="336" r:id="rId4"/>
    <p:sldId id="337" r:id="rId5"/>
    <p:sldId id="338" r:id="rId6"/>
    <p:sldId id="339" r:id="rId7"/>
    <p:sldId id="340" r:id="rId8"/>
    <p:sldId id="341" r:id="rId9"/>
    <p:sldId id="342" r:id="rId10"/>
    <p:sldId id="34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2B3C7F-02D9-4192-9EC8-208FBCABE813}" type="datetimeFigureOut">
              <a:rPr lang="en-US" smtClean="0"/>
              <a:pPr/>
              <a:t>2/20/2014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14C44A-7965-4DE2-A377-569D0CA14D7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9F3C9D-1D97-4001-BD47-AF8620A6D038}"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9463F4-DF4E-4C14-964B-EB78234A0F8D}" type="datetimeFigureOut">
              <a:rPr lang="en-US" smtClean="0"/>
              <a:pPr/>
              <a:t>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4E26D8-F6A0-49C8-80CE-9480C24ACA8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9463F4-DF4E-4C14-964B-EB78234A0F8D}" type="datetimeFigureOut">
              <a:rPr lang="en-US" smtClean="0"/>
              <a:pPr/>
              <a:t>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4E26D8-F6A0-49C8-80CE-9480C24ACA8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9463F4-DF4E-4C14-964B-EB78234A0F8D}" type="datetimeFigureOut">
              <a:rPr lang="en-US" smtClean="0"/>
              <a:pPr/>
              <a:t>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4E26D8-F6A0-49C8-80CE-9480C24ACA8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9463F4-DF4E-4C14-964B-EB78234A0F8D}" type="datetimeFigureOut">
              <a:rPr lang="en-US" smtClean="0"/>
              <a:pPr/>
              <a:t>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4E26D8-F6A0-49C8-80CE-9480C24ACA8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9463F4-DF4E-4C14-964B-EB78234A0F8D}" type="datetimeFigureOut">
              <a:rPr lang="en-US" smtClean="0"/>
              <a:pPr/>
              <a:t>2/20/2014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4E26D8-F6A0-49C8-80CE-9480C24ACA8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9463F4-DF4E-4C14-964B-EB78234A0F8D}" type="datetimeFigureOut">
              <a:rPr lang="en-US" smtClean="0"/>
              <a:pPr/>
              <a:t>2/20/2014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4E26D8-F6A0-49C8-80CE-9480C24ACA8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9463F4-DF4E-4C14-964B-EB78234A0F8D}" type="datetimeFigureOut">
              <a:rPr lang="en-US" smtClean="0"/>
              <a:pPr/>
              <a:t>2/20/2014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4E26D8-F6A0-49C8-80CE-9480C24ACA8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9463F4-DF4E-4C14-964B-EB78234A0F8D}" type="datetimeFigureOut">
              <a:rPr lang="en-US" smtClean="0"/>
              <a:pPr/>
              <a:t>2/20/2014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4E26D8-F6A0-49C8-80CE-9480C24ACA8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9463F4-DF4E-4C14-964B-EB78234A0F8D}" type="datetimeFigureOut">
              <a:rPr lang="en-US" smtClean="0"/>
              <a:pPr/>
              <a:t>2/20/2014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4E26D8-F6A0-49C8-80CE-9480C24ACA8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463F4-DF4E-4C14-964B-EB78234A0F8D}" type="datetimeFigureOut">
              <a:rPr lang="en-US" smtClean="0"/>
              <a:pPr/>
              <a:t>2/20/2014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4E26D8-F6A0-49C8-80CE-9480C24ACA8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463F4-DF4E-4C14-964B-EB78234A0F8D}" type="datetimeFigureOut">
              <a:rPr lang="en-US" smtClean="0"/>
              <a:pPr/>
              <a:t>2/20/2014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4E26D8-F6A0-49C8-80CE-9480C24ACA8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9463F4-DF4E-4C14-964B-EB78234A0F8D}" type="datetimeFigureOut">
              <a:rPr lang="en-US" smtClean="0"/>
              <a:pPr/>
              <a:t>2/20/2014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4E26D8-F6A0-49C8-80CE-9480C24ACA8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676399"/>
          </a:xfrm>
        </p:spPr>
        <p:txBody>
          <a:bodyPr/>
          <a:lstStyle/>
          <a:p>
            <a:r>
              <a:rPr lang="en-US" dirty="0" smtClean="0">
                <a:latin typeface="Adobe Garamond Pro Bold" pitchFamily="18" charset="0"/>
              </a:rPr>
              <a:t>The Doctrine of the Church</a:t>
            </a:r>
            <a:br>
              <a:rPr lang="en-US" dirty="0" smtClean="0">
                <a:latin typeface="Adobe Garamond Pro Bold" pitchFamily="18" charset="0"/>
              </a:rPr>
            </a:br>
            <a:endParaRPr lang="en-US" i="1" dirty="0"/>
          </a:p>
        </p:txBody>
      </p:sp>
      <p:sp>
        <p:nvSpPr>
          <p:cNvPr id="8" name="Subtitle 7"/>
          <p:cNvSpPr>
            <a:spLocks noGrp="1"/>
          </p:cNvSpPr>
          <p:nvPr>
            <p:ph type="subTitle" idx="1"/>
          </p:nvPr>
        </p:nvSpPr>
        <p:spPr>
          <a:xfrm>
            <a:off x="0" y="5410200"/>
            <a:ext cx="9144000" cy="1219200"/>
          </a:xfrm>
        </p:spPr>
        <p:txBody>
          <a:bodyPr>
            <a:noAutofit/>
            <a:scene3d>
              <a:camera prst="orthographicFront"/>
              <a:lightRig rig="threePt" dir="t"/>
            </a:scene3d>
            <a:sp3d extrusionH="57150">
              <a:bevelT w="38100" h="38100" prst="convex"/>
            </a:sp3d>
          </a:bodyPr>
          <a:lstStyle/>
          <a:p>
            <a:r>
              <a:rPr lang="en-US" sz="3600" b="1" dirty="0" smtClean="0">
                <a:effectLst>
                  <a:reflection blurRad="6350" stA="55000" endA="300" endPos="45500" dir="5400000" sy="-100000" algn="bl" rotWithShape="0"/>
                </a:effectLst>
                <a:latin typeface="Times New Roman" pitchFamily="18" charset="0"/>
                <a:cs typeface="Times New Roman" pitchFamily="18" charset="0"/>
              </a:rPr>
              <a:t>How to build the Church God’s Way</a:t>
            </a:r>
          </a:p>
          <a:p>
            <a:endParaRPr lang="en-US" sz="3600" b="1" dirty="0" smtClean="0">
              <a:effectLst>
                <a:reflection blurRad="6350" stA="55000" endA="300" endPos="45500" dir="5400000" sy="-100000" algn="bl" rotWithShape="0"/>
              </a:effectLst>
              <a:latin typeface="Times New Roman" pitchFamily="18" charset="0"/>
              <a:cs typeface="Times New Roman" pitchFamily="18" charset="0"/>
            </a:endParaRPr>
          </a:p>
          <a:p>
            <a:endParaRPr lang="en-US" sz="3600" b="1" dirty="0" smtClean="0">
              <a:effectLst>
                <a:reflection blurRad="6350" stA="55000" endA="300" endPos="45500" dir="5400000" sy="-100000" algn="bl" rotWithShape="0"/>
              </a:effectLst>
              <a:latin typeface="Times New Roman" pitchFamily="18" charset="0"/>
              <a:cs typeface="Times New Roman" pitchFamily="18" charset="0"/>
            </a:endParaRPr>
          </a:p>
        </p:txBody>
      </p:sp>
      <p:sp>
        <p:nvSpPr>
          <p:cNvPr id="11266" name="AutoShape 2" descr="http://webmaila.juno.com/webmail/new/21?folder=Inbox&amp;msgNum=0000Bl00:001IsMQl00003MfH&amp;count=1390569328&amp;randid=800678004&amp;attachId=4&amp;prevId=-2&amp;action=photoviewer&amp;userinfo=be8e80ed594ee2d3b66a19dbba371081&amp;randid=800678004"/>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1268" name="AutoShape 4" descr="http://webmaila.juno.com/webmail/new/21?folder=Inbox&amp;msgNum=0000Bl00:001IsMQl00003MfH&amp;count=1390569328&amp;randid=800678004&amp;attachId=4&amp;prevId=-2&amp;action=photoviewer&amp;userinfo=be8e80ed594ee2d3b66a19dbba371081&amp;randid=800678004"/>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1270" name="AutoShape 6" descr="http://webmaila.juno.com/webmail/new/21?folder=Inbox&amp;msgNum=0000Bl00:001IsMQl00003MfH&amp;count=1390569328&amp;randid=800678004&amp;attachId=4&amp;prevId=-2&amp;action=photoviewer&amp;userinfo=be8e80ed594ee2d3b66a19dbba371081&amp;randid=800678004"/>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11271" name="Picture 7" descr="C:\Users\Dan White\Documents\Fellowship Baptist\Church.jpg"/>
          <p:cNvPicPr>
            <a:picLocks noChangeAspect="1" noChangeArrowheads="1"/>
          </p:cNvPicPr>
          <p:nvPr/>
        </p:nvPicPr>
        <p:blipFill>
          <a:blip r:embed="rId3" cstate="print">
            <a:lum bright="-10000" contrast="20000"/>
          </a:blip>
          <a:srcRect/>
          <a:stretch>
            <a:fillRect/>
          </a:stretch>
        </p:blipFill>
        <p:spPr bwMode="auto">
          <a:xfrm>
            <a:off x="2133600" y="1905000"/>
            <a:ext cx="4831456" cy="32004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http://media.opendoor.tv.s3.amazonaws.com/wp-content/uploads/lake-erie3.jpg"/>
          <p:cNvPicPr>
            <a:picLocks noChangeAspect="1" noChangeArrowheads="1"/>
          </p:cNvPicPr>
          <p:nvPr/>
        </p:nvPicPr>
        <p:blipFill>
          <a:blip r:embed="rId2" cstate="print"/>
          <a:srcRect/>
          <a:stretch>
            <a:fillRect/>
          </a:stretch>
        </p:blipFill>
        <p:spPr bwMode="auto">
          <a:xfrm>
            <a:off x="0" y="2133600"/>
            <a:ext cx="9017000" cy="28956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990600"/>
            <a:ext cx="9144000" cy="2609850"/>
          </a:xfrm>
        </p:spPr>
        <p:txBody>
          <a:bodyPr>
            <a:noAutofit/>
            <a:scene3d>
              <a:camera prst="orthographicFront"/>
              <a:lightRig rig="threePt" dir="t"/>
            </a:scene3d>
            <a:sp3d extrusionH="57150">
              <a:bevelT w="38100" h="38100" prst="convex"/>
            </a:sp3d>
          </a:bodyPr>
          <a:lstStyle/>
          <a:p>
            <a:r>
              <a:rPr lang="en-US" sz="4800" b="1" i="1" dirty="0">
                <a:solidFill>
                  <a:schemeClr val="tx1">
                    <a:lumMod val="85000"/>
                  </a:schemeClr>
                </a:solidFill>
                <a:effectLst>
                  <a:glow rad="63500">
                    <a:schemeClr val="accent1">
                      <a:satMod val="175000"/>
                      <a:alpha val="40000"/>
                    </a:schemeClr>
                  </a:glow>
                </a:effectLst>
              </a:rPr>
              <a:t>God’s methods vs. </a:t>
            </a:r>
            <a:r>
              <a:rPr lang="en-US" sz="4800" b="1" i="1" dirty="0" smtClean="0">
                <a:solidFill>
                  <a:schemeClr val="tx1">
                    <a:lumMod val="85000"/>
                  </a:schemeClr>
                </a:solidFill>
                <a:effectLst>
                  <a:glow rad="63500">
                    <a:schemeClr val="accent1">
                      <a:satMod val="175000"/>
                      <a:alpha val="40000"/>
                    </a:schemeClr>
                  </a:glow>
                </a:effectLst>
              </a:rPr>
              <a:t/>
            </a:r>
            <a:br>
              <a:rPr lang="en-US" sz="4800" b="1" i="1" dirty="0" smtClean="0">
                <a:solidFill>
                  <a:schemeClr val="tx1">
                    <a:lumMod val="85000"/>
                  </a:schemeClr>
                </a:solidFill>
                <a:effectLst>
                  <a:glow rad="63500">
                    <a:schemeClr val="accent1">
                      <a:satMod val="175000"/>
                      <a:alpha val="40000"/>
                    </a:schemeClr>
                  </a:glow>
                </a:effectLst>
              </a:rPr>
            </a:br>
            <a:r>
              <a:rPr lang="en-US" sz="4800" b="1" i="1" dirty="0" smtClean="0">
                <a:solidFill>
                  <a:schemeClr val="tx1">
                    <a:lumMod val="85000"/>
                  </a:schemeClr>
                </a:solidFill>
                <a:effectLst>
                  <a:glow rad="63500">
                    <a:schemeClr val="accent1">
                      <a:satMod val="175000"/>
                      <a:alpha val="40000"/>
                    </a:schemeClr>
                  </a:glow>
                </a:effectLst>
              </a:rPr>
              <a:t>Our </a:t>
            </a:r>
            <a:r>
              <a:rPr lang="en-US" sz="4800" b="1" i="1" dirty="0">
                <a:solidFill>
                  <a:schemeClr val="tx1">
                    <a:lumMod val="85000"/>
                  </a:schemeClr>
                </a:solidFill>
                <a:effectLst>
                  <a:glow rad="63500">
                    <a:schemeClr val="accent1">
                      <a:satMod val="175000"/>
                      <a:alpha val="40000"/>
                    </a:schemeClr>
                  </a:glow>
                </a:effectLst>
              </a:rPr>
              <a:t>methods </a:t>
            </a:r>
            <a:r>
              <a:rPr lang="en-US" sz="4800" b="1" dirty="0">
                <a:solidFill>
                  <a:schemeClr val="tx1">
                    <a:lumMod val="85000"/>
                  </a:schemeClr>
                </a:solidFill>
                <a:effectLst>
                  <a:glow rad="63500">
                    <a:schemeClr val="accent1">
                      <a:satMod val="175000"/>
                      <a:alpha val="40000"/>
                    </a:schemeClr>
                  </a:glow>
                </a:effectLst>
              </a:rPr>
              <a:t/>
            </a:r>
            <a:br>
              <a:rPr lang="en-US" sz="4800" b="1" dirty="0">
                <a:solidFill>
                  <a:schemeClr val="tx1">
                    <a:lumMod val="85000"/>
                  </a:schemeClr>
                </a:solidFill>
                <a:effectLst>
                  <a:glow rad="63500">
                    <a:schemeClr val="accent1">
                      <a:satMod val="175000"/>
                      <a:alpha val="40000"/>
                    </a:schemeClr>
                  </a:glow>
                </a:effectLst>
              </a:rPr>
            </a:br>
            <a:r>
              <a:rPr lang="en-US" sz="4800" b="1" i="1" dirty="0">
                <a:solidFill>
                  <a:schemeClr val="tx1">
                    <a:lumMod val="85000"/>
                  </a:schemeClr>
                </a:solidFill>
                <a:effectLst>
                  <a:glow rad="63500">
                    <a:schemeClr val="accent1">
                      <a:satMod val="175000"/>
                      <a:alpha val="40000"/>
                    </a:schemeClr>
                  </a:glow>
                </a:effectLst>
              </a:rPr>
              <a:t>of</a:t>
            </a:r>
            <a:r>
              <a:rPr lang="en-US" sz="4800" b="1" dirty="0">
                <a:solidFill>
                  <a:schemeClr val="tx1">
                    <a:lumMod val="85000"/>
                  </a:schemeClr>
                </a:solidFill>
                <a:effectLst>
                  <a:glow rad="63500">
                    <a:schemeClr val="accent1">
                      <a:satMod val="175000"/>
                      <a:alpha val="40000"/>
                    </a:schemeClr>
                  </a:glow>
                </a:effectLst>
              </a:rPr>
              <a:t/>
            </a:r>
            <a:br>
              <a:rPr lang="en-US" sz="4800" b="1" dirty="0">
                <a:solidFill>
                  <a:schemeClr val="tx1">
                    <a:lumMod val="85000"/>
                  </a:schemeClr>
                </a:solidFill>
                <a:effectLst>
                  <a:glow rad="63500">
                    <a:schemeClr val="accent1">
                      <a:satMod val="175000"/>
                      <a:alpha val="40000"/>
                    </a:schemeClr>
                  </a:glow>
                </a:effectLst>
              </a:rPr>
            </a:br>
            <a:r>
              <a:rPr lang="en-US" sz="4800" b="1" i="1" dirty="0">
                <a:solidFill>
                  <a:schemeClr val="tx1">
                    <a:lumMod val="85000"/>
                  </a:schemeClr>
                </a:solidFill>
                <a:effectLst>
                  <a:glow rad="63500">
                    <a:schemeClr val="accent1">
                      <a:satMod val="175000"/>
                      <a:alpha val="40000"/>
                    </a:schemeClr>
                  </a:glow>
                </a:effectLst>
              </a:rPr>
              <a:t>Building the church </a:t>
            </a:r>
            <a:r>
              <a:rPr lang="en-US" sz="4800" b="1" i="1" dirty="0" smtClean="0">
                <a:solidFill>
                  <a:schemeClr val="tx1">
                    <a:lumMod val="85000"/>
                  </a:schemeClr>
                </a:solidFill>
                <a:effectLst>
                  <a:glow rad="63500">
                    <a:schemeClr val="accent1">
                      <a:satMod val="175000"/>
                      <a:alpha val="40000"/>
                    </a:schemeClr>
                  </a:glow>
                </a:effectLst>
              </a:rPr>
              <a:t/>
            </a:r>
            <a:br>
              <a:rPr lang="en-US" sz="4800" b="1" i="1" dirty="0" smtClean="0">
                <a:solidFill>
                  <a:schemeClr val="tx1">
                    <a:lumMod val="85000"/>
                  </a:schemeClr>
                </a:solidFill>
                <a:effectLst>
                  <a:glow rad="63500">
                    <a:schemeClr val="accent1">
                      <a:satMod val="175000"/>
                      <a:alpha val="40000"/>
                    </a:schemeClr>
                  </a:glow>
                </a:effectLst>
              </a:rPr>
            </a:br>
            <a:r>
              <a:rPr lang="en-US" sz="4800" b="1" i="1" dirty="0" smtClean="0">
                <a:solidFill>
                  <a:schemeClr val="tx1">
                    <a:lumMod val="85000"/>
                  </a:schemeClr>
                </a:solidFill>
                <a:effectLst>
                  <a:glow rad="63500">
                    <a:schemeClr val="accent1">
                      <a:satMod val="175000"/>
                      <a:alpha val="40000"/>
                    </a:schemeClr>
                  </a:glow>
                </a:effectLst>
              </a:rPr>
              <a:t>of </a:t>
            </a:r>
            <a:r>
              <a:rPr lang="en-US" sz="4800" b="1" i="1" dirty="0">
                <a:solidFill>
                  <a:schemeClr val="tx1">
                    <a:lumMod val="85000"/>
                  </a:schemeClr>
                </a:solidFill>
                <a:effectLst>
                  <a:glow rad="63500">
                    <a:schemeClr val="accent1">
                      <a:satMod val="175000"/>
                      <a:alpha val="40000"/>
                    </a:schemeClr>
                  </a:glow>
                </a:effectLst>
              </a:rPr>
              <a:t>Jesus Christ </a:t>
            </a:r>
            <a:r>
              <a:rPr lang="en-US" sz="4800" b="1" dirty="0">
                <a:solidFill>
                  <a:schemeClr val="tx1">
                    <a:lumMod val="85000"/>
                  </a:schemeClr>
                </a:solidFill>
                <a:effectLst>
                  <a:glow rad="63500">
                    <a:schemeClr val="accent1">
                      <a:satMod val="175000"/>
                      <a:alpha val="40000"/>
                    </a:schemeClr>
                  </a:glow>
                </a:effectLst>
              </a:rPr>
              <a:t/>
            </a:r>
            <a:br>
              <a:rPr lang="en-US" sz="4800" b="1" dirty="0">
                <a:solidFill>
                  <a:schemeClr val="tx1">
                    <a:lumMod val="85000"/>
                  </a:schemeClr>
                </a:solidFill>
                <a:effectLst>
                  <a:glow rad="63500">
                    <a:schemeClr val="accent1">
                      <a:satMod val="175000"/>
                      <a:alpha val="40000"/>
                    </a:schemeClr>
                  </a:glow>
                </a:effectLst>
              </a:rPr>
            </a:br>
            <a:endParaRPr lang="en-US" sz="4800" dirty="0">
              <a:solidFill>
                <a:schemeClr val="tx1">
                  <a:lumMod val="85000"/>
                </a:schemeClr>
              </a:solidFill>
              <a:effectLst>
                <a:glow rad="63500">
                  <a:schemeClr val="accent1">
                    <a:satMod val="175000"/>
                    <a:alpha val="40000"/>
                  </a:schemeClr>
                </a:glow>
              </a:effectLst>
            </a:endParaRPr>
          </a:p>
        </p:txBody>
      </p:sp>
      <p:pic>
        <p:nvPicPr>
          <p:cNvPr id="15362" name="Picture 2" descr="http://www.sharefaith.com/blog/wp-content/uploads/2011/08/ChurchBuilding.jpg"/>
          <p:cNvPicPr>
            <a:picLocks noChangeAspect="1" noChangeArrowheads="1"/>
          </p:cNvPicPr>
          <p:nvPr/>
        </p:nvPicPr>
        <p:blipFill>
          <a:blip r:embed="rId2" cstate="print"/>
          <a:srcRect/>
          <a:stretch>
            <a:fillRect/>
          </a:stretch>
        </p:blipFill>
        <p:spPr bwMode="auto">
          <a:xfrm>
            <a:off x="1295400" y="3886200"/>
            <a:ext cx="6553200" cy="2785111"/>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a:bodyPr>
          <a:lstStyle/>
          <a:p>
            <a:r>
              <a:rPr lang="en-US" sz="3600" i="1" dirty="0"/>
              <a:t>“I will build my church; and the gates of hell shall not prevail against it…” Matthew 16:18</a:t>
            </a:r>
            <a:endParaRPr lang="en-US" sz="3600" dirty="0"/>
          </a:p>
          <a:p>
            <a:r>
              <a:rPr lang="en-US" sz="3600" i="1" dirty="0"/>
              <a:t>“Except the Lord build the house, they labor in vain that build it…” Psalm </a:t>
            </a:r>
            <a:r>
              <a:rPr lang="en-US" sz="3600" i="1" dirty="0" smtClean="0"/>
              <a:t>127:1</a:t>
            </a:r>
          </a:p>
          <a:p>
            <a:r>
              <a:rPr lang="en-US" sz="3600" i="1" dirty="0"/>
              <a:t>“Therefore whosoever </a:t>
            </a:r>
            <a:r>
              <a:rPr lang="en-US" sz="3600" i="1" dirty="0" err="1"/>
              <a:t>heareth</a:t>
            </a:r>
            <a:r>
              <a:rPr lang="en-US" sz="3600" i="1" dirty="0"/>
              <a:t> these sayings of mine, and doeth them, I will liken him unto a wise man, which built his house upon a rock…and every one that </a:t>
            </a:r>
            <a:r>
              <a:rPr lang="en-US" sz="3600" i="1" dirty="0" err="1"/>
              <a:t>heareth</a:t>
            </a:r>
            <a:r>
              <a:rPr lang="en-US" sz="3600" i="1" dirty="0"/>
              <a:t> these sayings of mine, and doeth them not, shall </a:t>
            </a:r>
            <a:r>
              <a:rPr lang="en-US" sz="3600" i="1" dirty="0" smtClean="0"/>
              <a:t>be </a:t>
            </a:r>
            <a:r>
              <a:rPr lang="en-US" sz="3600" i="1" dirty="0"/>
              <a:t>likened unto a foolish man, which build his house upon the sand…” Matthew 7:24, 26</a:t>
            </a:r>
            <a:endParaRPr lang="en-US" sz="3600" dirty="0"/>
          </a:p>
          <a:p>
            <a:pPr>
              <a:buNone/>
            </a:pPr>
            <a:endParaRPr lang="en-US" sz="3600" dirty="0"/>
          </a:p>
          <a:p>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i="1" dirty="0"/>
              <a:t>“As a wise </a:t>
            </a:r>
            <a:r>
              <a:rPr lang="en-US" i="1" dirty="0" err="1"/>
              <a:t>masterbuilder</a:t>
            </a:r>
            <a:r>
              <a:rPr lang="en-US" i="1" dirty="0"/>
              <a:t>, I have laid the foundation, and another </a:t>
            </a:r>
            <a:r>
              <a:rPr lang="en-US" i="1" dirty="0" err="1"/>
              <a:t>buildeth</a:t>
            </a:r>
            <a:r>
              <a:rPr lang="en-US" i="1" dirty="0"/>
              <a:t> thereon. But let every man take heed how he </a:t>
            </a:r>
            <a:r>
              <a:rPr lang="en-US" i="1" dirty="0" err="1"/>
              <a:t>buildeth</a:t>
            </a:r>
            <a:r>
              <a:rPr lang="en-US" i="1" dirty="0"/>
              <a:t> thereupon. For other foundation can no man lay than that is laid, which is Jesus Christ…” </a:t>
            </a:r>
            <a:r>
              <a:rPr lang="en-US" i="1" dirty="0" smtClean="0"/>
              <a:t> I Cor. 3:10</a:t>
            </a:r>
            <a:endParaRPr lang="en-US" dirty="0"/>
          </a:p>
          <a:p>
            <a:r>
              <a:rPr lang="en-US" i="1" dirty="0" smtClean="0"/>
              <a:t>“Now </a:t>
            </a:r>
            <a:r>
              <a:rPr lang="en-US" i="1" dirty="0"/>
              <a:t>therefore ye are no more strangers and foreigners, but </a:t>
            </a:r>
            <a:r>
              <a:rPr lang="en-US" i="1" dirty="0" err="1"/>
              <a:t>fellowcitizens</a:t>
            </a:r>
            <a:r>
              <a:rPr lang="en-US" i="1" dirty="0"/>
              <a:t> with the saints, and of the household of God; And are built upon the foundation of the apostles and prophets, Jesus Christ himself being the chief corner stone; In whom all the building fitly framed together </a:t>
            </a:r>
            <a:r>
              <a:rPr lang="en-US" i="1" dirty="0" err="1"/>
              <a:t>groweth</a:t>
            </a:r>
            <a:r>
              <a:rPr lang="en-US" i="1" dirty="0"/>
              <a:t> unto an holy temple in the Lord. In whom ye are also </a:t>
            </a:r>
            <a:r>
              <a:rPr lang="en-US" i="1" dirty="0" err="1"/>
              <a:t>builded</a:t>
            </a:r>
            <a:r>
              <a:rPr lang="en-US" i="1" dirty="0"/>
              <a:t> together for an habitation of God through the Spirit…” </a:t>
            </a:r>
            <a:r>
              <a:rPr lang="en-US" i="1" dirty="0" smtClean="0"/>
              <a:t>Eph. </a:t>
            </a:r>
            <a:r>
              <a:rPr lang="en-US" i="1" dirty="0"/>
              <a:t>2:19-21</a:t>
            </a:r>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lvl="0"/>
            <a:r>
              <a:rPr lang="en-US" dirty="0"/>
              <a:t>We build our Church / God builds His </a:t>
            </a:r>
            <a:r>
              <a:rPr lang="en-US" dirty="0" smtClean="0"/>
              <a:t>Church –      </a:t>
            </a:r>
            <a:r>
              <a:rPr lang="en-US" i="1" dirty="0" smtClean="0"/>
              <a:t>Isa</a:t>
            </a:r>
            <a:r>
              <a:rPr lang="en-US" i="1" dirty="0"/>
              <a:t>. </a:t>
            </a:r>
            <a:r>
              <a:rPr lang="en-US" i="1" dirty="0" smtClean="0"/>
              <a:t>55:8-9; Matt</a:t>
            </a:r>
            <a:r>
              <a:rPr lang="en-US" i="1" dirty="0"/>
              <a:t>. 16:18</a:t>
            </a:r>
          </a:p>
          <a:p>
            <a:r>
              <a:rPr lang="en-US" dirty="0" smtClean="0"/>
              <a:t>We </a:t>
            </a:r>
            <a:r>
              <a:rPr lang="en-US" dirty="0"/>
              <a:t>add members to our Church / God adds Believers to His Church – </a:t>
            </a:r>
            <a:r>
              <a:rPr lang="en-US" i="1" dirty="0"/>
              <a:t>Acts 2:47; I John 2:19</a:t>
            </a:r>
          </a:p>
          <a:p>
            <a:r>
              <a:rPr lang="en-US" dirty="0" smtClean="0"/>
              <a:t>We </a:t>
            </a:r>
            <a:r>
              <a:rPr lang="en-US" dirty="0"/>
              <a:t>borrow for our Church / God pays for His Church – </a:t>
            </a:r>
            <a:r>
              <a:rPr lang="en-US" i="1" dirty="0"/>
              <a:t>Matt. 6:24; Phil. 4:19</a:t>
            </a:r>
          </a:p>
          <a:p>
            <a:r>
              <a:rPr lang="en-US" dirty="0" smtClean="0"/>
              <a:t>We </a:t>
            </a:r>
            <a:r>
              <a:rPr lang="en-US" dirty="0"/>
              <a:t>make sinners comfortable in our Church / God makes sinners uncomfortable in His Church – </a:t>
            </a:r>
            <a:r>
              <a:rPr lang="en-US" i="1" dirty="0"/>
              <a:t>Acts 5:13; II Tim. </a:t>
            </a:r>
            <a:r>
              <a:rPr lang="en-US" i="1" dirty="0" smtClean="0"/>
              <a:t>4:2</a:t>
            </a:r>
          </a:p>
          <a:p>
            <a:pPr lvl="0"/>
            <a:r>
              <a:rPr lang="en-US" dirty="0"/>
              <a:t>We bring the world into our Church / God sends His Church into the World – </a:t>
            </a:r>
            <a:r>
              <a:rPr lang="en-US" i="1" dirty="0"/>
              <a:t>John 17</a:t>
            </a:r>
          </a:p>
          <a:p>
            <a:pPr>
              <a:buNone/>
            </a:pPr>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5181600" cy="6858000"/>
          </a:xfrm>
        </p:spPr>
        <p:txBody>
          <a:bodyPr>
            <a:normAutofit fontScale="92500"/>
          </a:bodyPr>
          <a:lstStyle/>
          <a:p>
            <a:pPr algn="ctr">
              <a:buNone/>
            </a:pPr>
            <a:r>
              <a:rPr lang="en-US" i="1" dirty="0" smtClean="0">
                <a:solidFill>
                  <a:srgbClr val="FFFF00"/>
                </a:solidFill>
              </a:rPr>
              <a:t>   Charles </a:t>
            </a:r>
            <a:r>
              <a:rPr lang="en-US" i="1" dirty="0">
                <a:solidFill>
                  <a:srgbClr val="FFFF00"/>
                </a:solidFill>
              </a:rPr>
              <a:t>Spurgeon </a:t>
            </a:r>
            <a:r>
              <a:rPr lang="en-US" i="1" dirty="0"/>
              <a:t>– </a:t>
            </a:r>
            <a:r>
              <a:rPr lang="en-US" dirty="0"/>
              <a:t>“The devil hath seldom done a cleverer thing than hinting to the church that part of its mission is to provide entertainment to the people, with the view of wining them to Christ…Providing amusement for the people is nowhere spoken of in the Scriptures as a function of the Church…Entertainment ministries will, in the long term promote worldliness…”</a:t>
            </a:r>
          </a:p>
        </p:txBody>
      </p:sp>
      <p:pic>
        <p:nvPicPr>
          <p:cNvPr id="1026" name="Picture 2" descr="http://1.bp.blogspot.com/-ZlX3BOGFWf8/T399LmXLTiI/AAAAAAAABZE/w-Ce5vzCK8Y/s400/Picture-2.png"/>
          <p:cNvPicPr>
            <a:picLocks noChangeAspect="1" noChangeArrowheads="1"/>
          </p:cNvPicPr>
          <p:nvPr/>
        </p:nvPicPr>
        <p:blipFill>
          <a:blip r:embed="rId2" cstate="print"/>
          <a:srcRect/>
          <a:stretch>
            <a:fillRect/>
          </a:stretch>
        </p:blipFill>
        <p:spPr bwMode="auto">
          <a:xfrm>
            <a:off x="5334000" y="228600"/>
            <a:ext cx="3555910" cy="3581400"/>
          </a:xfrm>
          <a:prstGeom prst="rect">
            <a:avLst/>
          </a:prstGeom>
          <a:noFill/>
        </p:spPr>
      </p:pic>
      <p:sp>
        <p:nvSpPr>
          <p:cNvPr id="4" name="Rectangle 3"/>
          <p:cNvSpPr/>
          <p:nvPr/>
        </p:nvSpPr>
        <p:spPr>
          <a:xfrm>
            <a:off x="5410200" y="3810000"/>
            <a:ext cx="3429000" cy="646331"/>
          </a:xfrm>
          <a:prstGeom prst="rect">
            <a:avLst/>
          </a:prstGeom>
        </p:spPr>
        <p:txBody>
          <a:bodyPr wrap="square">
            <a:spAutoFit/>
          </a:bodyPr>
          <a:lstStyle/>
          <a:p>
            <a:pPr algn="ctr"/>
            <a:r>
              <a:rPr lang="en-US" sz="3600" i="1" dirty="0" smtClean="0"/>
              <a:t>1834-1892</a:t>
            </a:r>
            <a:endParaRPr lang="en-US" sz="3600"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7315200"/>
          </a:xfrm>
        </p:spPr>
        <p:txBody>
          <a:bodyPr>
            <a:normAutofit/>
          </a:bodyPr>
          <a:lstStyle/>
          <a:p>
            <a:pPr>
              <a:buNone/>
            </a:pPr>
            <a:r>
              <a:rPr lang="en-US" dirty="0"/>
              <a:t> </a:t>
            </a:r>
          </a:p>
          <a:p>
            <a:pPr lvl="0"/>
            <a:r>
              <a:rPr lang="en-US" dirty="0"/>
              <a:t>We chose our pastors in our Church / God gives pastors to His Church </a:t>
            </a:r>
            <a:r>
              <a:rPr lang="en-US" i="1" dirty="0"/>
              <a:t>– Eph. 4:11-12</a:t>
            </a:r>
            <a:r>
              <a:rPr lang="en-US" i="1" dirty="0" smtClean="0"/>
              <a:t>;                                       </a:t>
            </a:r>
            <a:r>
              <a:rPr lang="en-US" i="1" dirty="0"/>
              <a:t>I Cor. 12:11, </a:t>
            </a:r>
            <a:r>
              <a:rPr lang="en-US" i="1" dirty="0" smtClean="0"/>
              <a:t>18</a:t>
            </a:r>
            <a:r>
              <a:rPr lang="en-US" i="1" dirty="0"/>
              <a:t> </a:t>
            </a:r>
          </a:p>
          <a:p>
            <a:pPr lvl="0"/>
            <a:r>
              <a:rPr lang="en-US" dirty="0"/>
              <a:t>We appoint Church leaders with man’s credentials in our Church / God appoints men with His credentials in His Church – </a:t>
            </a:r>
            <a:r>
              <a:rPr lang="en-US" i="1" dirty="0"/>
              <a:t>Jer. 3:15; Titus </a:t>
            </a:r>
            <a:r>
              <a:rPr lang="en-US" i="1" dirty="0" smtClean="0"/>
              <a:t>1:5-9</a:t>
            </a:r>
            <a:endParaRPr lang="en-US" i="1" dirty="0"/>
          </a:p>
          <a:p>
            <a:pPr lvl="0"/>
            <a:r>
              <a:rPr lang="en-US" dirty="0"/>
              <a:t>We rule our Church by majority vote / God rules His Church through the pastoral leadership - </a:t>
            </a:r>
            <a:r>
              <a:rPr lang="en-US" i="1" dirty="0"/>
              <a:t>Heb. 13:7, 17; I Tim. 5:17; I Thess. </a:t>
            </a:r>
            <a:r>
              <a:rPr lang="en-US" i="1" dirty="0" smtClean="0"/>
              <a:t>5:12-14</a:t>
            </a:r>
            <a:endParaRPr lang="en-US" i="1" dirty="0"/>
          </a:p>
          <a:p>
            <a:pPr lvl="0"/>
            <a:r>
              <a:rPr lang="en-US" dirty="0"/>
              <a:t>We play the worlds music to reach the lost in our Church / God wants the </a:t>
            </a:r>
            <a:r>
              <a:rPr lang="en-US" dirty="0" smtClean="0"/>
              <a:t>music </a:t>
            </a:r>
            <a:r>
              <a:rPr lang="en-US" dirty="0"/>
              <a:t>in His Church </a:t>
            </a:r>
            <a:r>
              <a:rPr lang="en-US" dirty="0" smtClean="0"/>
              <a:t>to exalt </a:t>
            </a:r>
            <a:r>
              <a:rPr lang="en-US" dirty="0"/>
              <a:t>Him and edify believers </a:t>
            </a:r>
            <a:r>
              <a:rPr lang="en-US" i="1" dirty="0" smtClean="0"/>
              <a:t>– </a:t>
            </a:r>
            <a:r>
              <a:rPr lang="en-US" i="1" dirty="0"/>
              <a:t>Ps. 149:1; II Cor. 6:14-7:1; Eph. </a:t>
            </a:r>
            <a:r>
              <a:rPr lang="en-US" i="1" dirty="0" smtClean="0"/>
              <a:t>5:18-1</a:t>
            </a:r>
            <a:r>
              <a:rPr lang="en-US" i="1"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r>
              <a:rPr lang="en-US" dirty="0" smtClean="0"/>
              <a:t>We entertain our youth in our Church / God challenges youth in His Church – </a:t>
            </a:r>
            <a:r>
              <a:rPr lang="en-US" i="1" dirty="0" smtClean="0"/>
              <a:t>I Tim. 4:12; I John 2:14; Titus 2:6</a:t>
            </a:r>
            <a:endParaRPr lang="en-US" dirty="0"/>
          </a:p>
          <a:p>
            <a:pPr lvl="0"/>
            <a:r>
              <a:rPr lang="en-US" dirty="0"/>
              <a:t> We call for the doctors first in our Church / God wants us to call for the Elders first in His Church – </a:t>
            </a:r>
            <a:r>
              <a:rPr lang="en-US" i="1" dirty="0" smtClean="0"/>
              <a:t>Mark </a:t>
            </a:r>
            <a:r>
              <a:rPr lang="en-US" i="1" dirty="0"/>
              <a:t>5:26; James </a:t>
            </a:r>
            <a:r>
              <a:rPr lang="en-US" i="1" dirty="0" smtClean="0"/>
              <a:t>5:14-16</a:t>
            </a:r>
            <a:r>
              <a:rPr lang="en-US" i="1" dirty="0"/>
              <a:t> </a:t>
            </a:r>
          </a:p>
          <a:p>
            <a:pPr lvl="0"/>
            <a:r>
              <a:rPr lang="en-US" dirty="0"/>
              <a:t> We major on feasting and fellowship in our Church / God urges fasting and prayer in His Church </a:t>
            </a:r>
            <a:r>
              <a:rPr lang="en-US" i="1" dirty="0"/>
              <a:t>- </a:t>
            </a:r>
            <a:r>
              <a:rPr lang="en-US" i="1" dirty="0" smtClean="0"/>
              <a:t>Mark </a:t>
            </a:r>
            <a:r>
              <a:rPr lang="en-US" i="1" dirty="0"/>
              <a:t>9:29; Luke </a:t>
            </a:r>
            <a:r>
              <a:rPr lang="en-US" i="1" dirty="0" smtClean="0"/>
              <a:t>5:34-35</a:t>
            </a:r>
            <a:endParaRPr lang="en-US" i="1" dirty="0"/>
          </a:p>
          <a:p>
            <a:pPr lvl="0"/>
            <a:r>
              <a:rPr lang="en-US" dirty="0"/>
              <a:t> We focus on quick results in our Church / God focuses on lasting fruit </a:t>
            </a:r>
            <a:r>
              <a:rPr lang="en-US" dirty="0" smtClean="0"/>
              <a:t>in His Church– </a:t>
            </a:r>
            <a:r>
              <a:rPr lang="en-US" i="1" dirty="0"/>
              <a:t>John 15:1-17; I Cor. 15:58</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086600"/>
          </a:xfrm>
        </p:spPr>
        <p:txBody>
          <a:bodyPr>
            <a:normAutofit/>
          </a:bodyPr>
          <a:lstStyle/>
          <a:p>
            <a:pPr lvl="0"/>
            <a:r>
              <a:rPr lang="en-US" dirty="0"/>
              <a:t> We measure a churches spiritual maturity by the number of people attending, amount of ministry the church is involved in and how much </a:t>
            </a:r>
            <a:r>
              <a:rPr lang="en-US" dirty="0" smtClean="0"/>
              <a:t>money the church collects.</a:t>
            </a:r>
          </a:p>
          <a:p>
            <a:pPr lvl="0"/>
            <a:r>
              <a:rPr lang="en-US" dirty="0" smtClean="0"/>
              <a:t>God </a:t>
            </a:r>
            <a:r>
              <a:rPr lang="en-US" dirty="0"/>
              <a:t>measures the spiritual maturity of a church by -</a:t>
            </a:r>
            <a:endParaRPr lang="en-US" dirty="0" smtClean="0"/>
          </a:p>
          <a:p>
            <a:pPr lvl="0">
              <a:buNone/>
            </a:pPr>
            <a:r>
              <a:rPr lang="en-US" dirty="0" smtClean="0"/>
              <a:t>&gt; The </a:t>
            </a:r>
            <a:r>
              <a:rPr lang="en-US" dirty="0" err="1"/>
              <a:t>yieldedness</a:t>
            </a:r>
            <a:r>
              <a:rPr lang="en-US" dirty="0"/>
              <a:t> of each member to the Lord  </a:t>
            </a:r>
            <a:r>
              <a:rPr lang="en-US" dirty="0" smtClean="0"/>
              <a:t>-  </a:t>
            </a:r>
            <a:r>
              <a:rPr lang="en-US" i="1" dirty="0" smtClean="0"/>
              <a:t>(</a:t>
            </a:r>
            <a:r>
              <a:rPr lang="en-US" i="1" dirty="0"/>
              <a:t>Eph. 6:6</a:t>
            </a:r>
            <a:r>
              <a:rPr lang="en-US" i="1" dirty="0" smtClean="0"/>
              <a:t>)</a:t>
            </a:r>
          </a:p>
          <a:p>
            <a:pPr lvl="0">
              <a:buNone/>
            </a:pPr>
            <a:r>
              <a:rPr lang="en-US" dirty="0" smtClean="0"/>
              <a:t>&gt; The </a:t>
            </a:r>
            <a:r>
              <a:rPr lang="en-US" dirty="0"/>
              <a:t>holiness of the church body </a:t>
            </a:r>
            <a:r>
              <a:rPr lang="en-US" dirty="0" smtClean="0"/>
              <a:t>- </a:t>
            </a:r>
            <a:r>
              <a:rPr lang="en-US" i="1" dirty="0" smtClean="0"/>
              <a:t>(</a:t>
            </a:r>
            <a:r>
              <a:rPr lang="en-US" i="1" dirty="0"/>
              <a:t>Rom. 12:1-2</a:t>
            </a:r>
            <a:r>
              <a:rPr lang="en-US" i="1" dirty="0" smtClean="0"/>
              <a:t>)</a:t>
            </a:r>
          </a:p>
          <a:p>
            <a:pPr lvl="0">
              <a:buNone/>
            </a:pPr>
            <a:r>
              <a:rPr lang="en-US" dirty="0" smtClean="0"/>
              <a:t>&gt; A </a:t>
            </a:r>
            <a:r>
              <a:rPr lang="en-US" dirty="0"/>
              <a:t>loving spirit within the fellowship </a:t>
            </a:r>
            <a:r>
              <a:rPr lang="en-US" dirty="0" smtClean="0"/>
              <a:t>- </a:t>
            </a:r>
            <a:r>
              <a:rPr lang="en-US" i="1" dirty="0" smtClean="0"/>
              <a:t>(</a:t>
            </a:r>
            <a:r>
              <a:rPr lang="en-US" i="1" dirty="0"/>
              <a:t>I Cor. 13:1-8</a:t>
            </a:r>
            <a:r>
              <a:rPr lang="en-US" i="1" dirty="0" smtClean="0"/>
              <a:t>)</a:t>
            </a:r>
          </a:p>
          <a:p>
            <a:pPr lvl="0">
              <a:buNone/>
            </a:pPr>
            <a:r>
              <a:rPr lang="en-US" dirty="0" smtClean="0"/>
              <a:t>&gt; The </a:t>
            </a:r>
            <a:r>
              <a:rPr lang="en-US" dirty="0"/>
              <a:t>ability of the church to teach and apply Biblical </a:t>
            </a:r>
            <a:r>
              <a:rPr lang="en-US" dirty="0" smtClean="0"/>
              <a:t>principles (obedience) - </a:t>
            </a:r>
            <a:r>
              <a:rPr lang="en-US" i="1" dirty="0" smtClean="0"/>
              <a:t>(</a:t>
            </a:r>
            <a:r>
              <a:rPr lang="en-US" i="1" dirty="0"/>
              <a:t>Heb. 5:11-14</a:t>
            </a:r>
            <a:r>
              <a:rPr lang="en-US" i="1" dirty="0" smtClean="0"/>
              <a:t>)</a:t>
            </a:r>
          </a:p>
          <a:p>
            <a:pPr lvl="0">
              <a:buNone/>
            </a:pPr>
            <a:r>
              <a:rPr lang="en-US" dirty="0" smtClean="0"/>
              <a:t>&gt; And </a:t>
            </a:r>
            <a:r>
              <a:rPr lang="en-US" dirty="0"/>
              <a:t>the fulfilling of </a:t>
            </a:r>
            <a:r>
              <a:rPr lang="en-US"/>
              <a:t>the </a:t>
            </a:r>
            <a:r>
              <a:rPr lang="en-US" smtClean="0"/>
              <a:t>Great </a:t>
            </a:r>
            <a:r>
              <a:rPr lang="en-US" dirty="0"/>
              <a:t>C</a:t>
            </a:r>
            <a:r>
              <a:rPr lang="en-US" smtClean="0"/>
              <a:t>ommission </a:t>
            </a:r>
            <a:r>
              <a:rPr lang="en-US" dirty="0" smtClean="0"/>
              <a:t>- </a:t>
            </a:r>
            <a:r>
              <a:rPr lang="en-US" i="1" dirty="0" smtClean="0"/>
              <a:t>(</a:t>
            </a:r>
            <a:r>
              <a:rPr lang="en-US" i="1" dirty="0"/>
              <a:t>Matt. 28:19-20)</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584</Words>
  <Application>Microsoft Office PowerPoint</Application>
  <PresentationFormat>On-screen Show (4:3)</PresentationFormat>
  <Paragraphs>32</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The Doctrine of the Church </vt:lpstr>
      <vt:lpstr>God’s methods vs.  Our methods  of Building the church  of Jesus Christ  </vt:lpstr>
      <vt:lpstr>Slide 3</vt:lpstr>
      <vt:lpstr>Slide 4</vt:lpstr>
      <vt:lpstr>Slide 5</vt:lpstr>
      <vt:lpstr>Slide 6</vt:lpstr>
      <vt:lpstr>Slide 7</vt:lpstr>
      <vt:lpstr>Slide 8</vt:lpstr>
      <vt:lpstr>Slide 9</vt:lpstr>
      <vt:lpstr>Slide 10</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Doctrine of the Church (Part  8)</dc:title>
  <dc:creator>Pastor Daniel White</dc:creator>
  <cp:lastModifiedBy>Pastor Daniel White</cp:lastModifiedBy>
  <cp:revision>3</cp:revision>
  <dcterms:created xsi:type="dcterms:W3CDTF">2014-02-12T21:10:19Z</dcterms:created>
  <dcterms:modified xsi:type="dcterms:W3CDTF">2014-02-20T23:21:42Z</dcterms:modified>
</cp:coreProperties>
</file>