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352"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B0F8B-9242-469D-8A84-1BFC3BDFA62D}" type="datetimeFigureOut">
              <a:rPr lang="en-US" smtClean="0"/>
              <a:t>12/9/2014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DBC62-03BA-493C-90D7-6D54C80224AF}" type="slidenum">
              <a:rPr lang="en-US" smtClean="0"/>
              <a:t>‹#›</a:t>
            </a:fld>
            <a:endParaRPr lang="en-US"/>
          </a:p>
        </p:txBody>
      </p:sp>
    </p:spTree>
    <p:extLst>
      <p:ext uri="{BB962C8B-B14F-4D97-AF65-F5344CB8AC3E}">
        <p14:creationId xmlns:p14="http://schemas.microsoft.com/office/powerpoint/2010/main" val="112842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33</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35</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36</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48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49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55</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61</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63</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64</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75</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78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79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81</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82</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83</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84</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85</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87</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89</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90</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91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10</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42170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53500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60001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557360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BBAD58-3708-4754-A636-A723E6FA78FC}" type="datetimeFigureOut">
              <a:rPr lang="en-US" smtClean="0"/>
              <a:t>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90369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BBAD58-3708-4754-A636-A723E6FA78FC}" type="datetimeFigureOut">
              <a:rPr lang="en-US" smtClean="0"/>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3106635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BBAD58-3708-4754-A636-A723E6FA78FC}" type="datetimeFigureOut">
              <a:rPr lang="en-US" smtClean="0"/>
              <a:t>12/9/2014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10036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BBAD58-3708-4754-A636-A723E6FA78FC}" type="datetimeFigureOut">
              <a:rPr lang="en-US" smtClean="0"/>
              <a:t>12/9/2014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365572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BAD58-3708-4754-A636-A723E6FA78FC}" type="datetimeFigureOut">
              <a:rPr lang="en-US" smtClean="0"/>
              <a:t>12/9/2014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46674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BBAD58-3708-4754-A636-A723E6FA78FC}" type="datetimeFigureOut">
              <a:rPr lang="en-US" smtClean="0"/>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3928022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BBAD58-3708-4754-A636-A723E6FA78FC}" type="datetimeFigureOut">
              <a:rPr lang="en-US" smtClean="0"/>
              <a:t>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1990668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BAD58-3708-4754-A636-A723E6FA78FC}" type="datetimeFigureOut">
              <a:rPr lang="en-US" smtClean="0"/>
              <a:t>12/9/2014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34C72-4E44-49E9-9BF9-A9F4263642BB}" type="slidenum">
              <a:rPr lang="en-US" smtClean="0"/>
              <a:t>‹#›</a:t>
            </a:fld>
            <a:endParaRPr lang="en-US"/>
          </a:p>
        </p:txBody>
      </p:sp>
    </p:spTree>
    <p:extLst>
      <p:ext uri="{BB962C8B-B14F-4D97-AF65-F5344CB8AC3E}">
        <p14:creationId xmlns:p14="http://schemas.microsoft.com/office/powerpoint/2010/main" val="20009228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microsoft.com/office/2007/relationships/hdphoto" Target="../media/hdphoto3.wdp"/></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132.jpeg"/><Relationship Id="rId4" Type="http://schemas.openxmlformats.org/officeDocument/2006/relationships/image" Target="../media/image131.jpeg"/></Relationships>
</file>

<file path=ppt/slides/_rels/slide9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286000" y="1524001"/>
            <a:ext cx="4724400" cy="2076450"/>
          </a:xfrm>
        </p:spPr>
        <p:txBody>
          <a:bodyPr>
            <a:normAutofit/>
          </a:bodyPr>
          <a:lstStyle/>
          <a:p>
            <a:r>
              <a:rPr lang="en-US" sz="5400" b="1" i="1" dirty="0" smtClean="0">
                <a:solidFill>
                  <a:schemeClr val="bg1"/>
                </a:solidFill>
                <a:effectLst>
                  <a:glow rad="63500">
                    <a:schemeClr val="accent3">
                      <a:satMod val="175000"/>
                      <a:alpha val="40000"/>
                    </a:schemeClr>
                  </a:glow>
                </a:effectLst>
                <a:latin typeface="Times New Roman" pitchFamily="18" charset="0"/>
                <a:cs typeface="Times New Roman" pitchFamily="18" charset="0"/>
              </a:rPr>
              <a:t>The Revelation of Jesus Christ</a:t>
            </a:r>
            <a:endParaRPr lang="en-US" sz="5400" b="1" i="1" dirty="0">
              <a:solidFill>
                <a:schemeClr val="bg1"/>
              </a:solidFill>
              <a:effectLst>
                <a:glow rad="63500">
                  <a:schemeClr val="accent3">
                    <a:satMod val="175000"/>
                    <a:alpha val="4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752600" y="3886200"/>
            <a:ext cx="6019800" cy="1752600"/>
          </a:xfrm>
        </p:spPr>
        <p:txBody>
          <a:bodyPr>
            <a:normAutofit/>
          </a:bodyPr>
          <a:lstStyle/>
          <a:p>
            <a:r>
              <a:rPr lang="en-US" sz="4400" b="1" i="1" dirty="0" smtClean="0">
                <a:solidFill>
                  <a:schemeClr val="bg1"/>
                </a:solidFill>
                <a:latin typeface="Times New Roman" pitchFamily="18" charset="0"/>
                <a:cs typeface="Times New Roman" pitchFamily="18" charset="0"/>
              </a:rPr>
              <a:t>A study of the book </a:t>
            </a:r>
          </a:p>
          <a:p>
            <a:r>
              <a:rPr lang="en-US" sz="4400" b="1" i="1" dirty="0" smtClean="0">
                <a:solidFill>
                  <a:schemeClr val="bg1"/>
                </a:solidFill>
                <a:latin typeface="Times New Roman" pitchFamily="18" charset="0"/>
                <a:cs typeface="Times New Roman" pitchFamily="18" charset="0"/>
              </a:rPr>
              <a:t>of Revelation</a:t>
            </a:r>
          </a:p>
        </p:txBody>
      </p:sp>
    </p:spTree>
    <p:extLst>
      <p:ext uri="{BB962C8B-B14F-4D97-AF65-F5344CB8AC3E}">
        <p14:creationId xmlns:p14="http://schemas.microsoft.com/office/powerpoint/2010/main" val="3876659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ldscdn.org/images/media-library/gospel-art/new-testament/christ-teaching-the-people-39554-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 y="19050"/>
            <a:ext cx="9134475" cy="5415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 y="4572000"/>
            <a:ext cx="9134475" cy="1752600"/>
          </a:xfrm>
        </p:spPr>
        <p:txBody>
          <a:bodyPr>
            <a:normAutofit fontScale="90000"/>
          </a:bodyPr>
          <a:lstStyle/>
          <a:p>
            <a:r>
              <a:rPr lang="en-US" sz="4800" b="1" dirty="0" smtClean="0">
                <a:cs typeface="Times New Roman" pitchFamily="18" charset="0"/>
              </a:rPr>
              <a:t> </a:t>
            </a:r>
            <a:r>
              <a:rPr lang="en-US" dirty="0" smtClean="0"/>
              <a:t/>
            </a:r>
            <a:br>
              <a:rPr lang="en-US" dirty="0" smtClean="0"/>
            </a:br>
            <a:r>
              <a:rPr lang="en-US" i="1" dirty="0">
                <a:cs typeface="Times New Roman" pitchFamily="18" charset="0"/>
              </a:rPr>
              <a:t/>
            </a:r>
            <a:br>
              <a:rPr lang="en-US" i="1" dirty="0">
                <a:cs typeface="Times New Roman" pitchFamily="18" charset="0"/>
              </a:rPr>
            </a:br>
            <a:r>
              <a:rPr lang="en-US" i="1" dirty="0" smtClean="0">
                <a:cs typeface="Times New Roman" pitchFamily="18" charset="0"/>
              </a:rPr>
              <a:t>“Blessed are they that hear the Word of God, and keep it.” (Luke 11:28)</a:t>
            </a:r>
            <a:endParaRPr lang="en-US" i="1" dirty="0">
              <a:cs typeface="Times New Roman" pitchFamily="18" charset="0"/>
            </a:endParaRPr>
          </a:p>
        </p:txBody>
      </p:sp>
    </p:spTree>
    <p:extLst>
      <p:ext uri="{BB962C8B-B14F-4D97-AF65-F5344CB8AC3E}">
        <p14:creationId xmlns:p14="http://schemas.microsoft.com/office/powerpoint/2010/main" val="323604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ruthcontrol.com/files/truthcontrol/images/reveal%5b1%5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5800" y="0"/>
            <a:ext cx="10253363" cy="6848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554162"/>
          </a:xfrm>
        </p:spPr>
        <p:txBody>
          <a:bodyPr>
            <a:normAutofit/>
          </a:bodyPr>
          <a:lstStyle/>
          <a:p>
            <a:r>
              <a:rPr lang="en-US" i="1" dirty="0" smtClean="0">
                <a:effectLst>
                  <a:glow rad="101600">
                    <a:schemeClr val="bg1">
                      <a:alpha val="60000"/>
                    </a:schemeClr>
                  </a:glow>
                </a:effectLst>
              </a:rPr>
              <a:t>The Blessings of the</a:t>
            </a:r>
            <a:br>
              <a:rPr lang="en-US" i="1" dirty="0" smtClean="0">
                <a:effectLst>
                  <a:glow rad="101600">
                    <a:schemeClr val="bg1">
                      <a:alpha val="60000"/>
                    </a:schemeClr>
                  </a:glow>
                </a:effectLst>
              </a:rPr>
            </a:br>
            <a:r>
              <a:rPr lang="en-US" i="1" dirty="0" smtClean="0">
                <a:effectLst>
                  <a:glow rad="101600">
                    <a:schemeClr val="bg1">
                      <a:alpha val="60000"/>
                    </a:schemeClr>
                  </a:glow>
                </a:effectLst>
              </a:rPr>
              <a:t> Book of Revelation</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457200" y="1981200"/>
            <a:ext cx="8229600" cy="4572000"/>
          </a:xfrm>
        </p:spPr>
        <p:txBody>
          <a:bodyPr>
            <a:normAutofit/>
          </a:bodyPr>
          <a:lstStyle/>
          <a:p>
            <a:r>
              <a:rPr lang="en-US" sz="3600" i="1" dirty="0" smtClean="0">
                <a:effectLst>
                  <a:glow rad="101600">
                    <a:schemeClr val="bg1">
                      <a:alpha val="60000"/>
                    </a:schemeClr>
                  </a:glow>
                </a:effectLst>
              </a:rPr>
              <a:t>The blessing of obedience – 1:3; 22:7, 14</a:t>
            </a:r>
          </a:p>
          <a:p>
            <a:r>
              <a:rPr lang="en-US" sz="3600" i="1" dirty="0" smtClean="0">
                <a:effectLst>
                  <a:glow rad="101600">
                    <a:schemeClr val="bg1">
                      <a:alpha val="60000"/>
                    </a:schemeClr>
                  </a:glow>
                </a:effectLst>
              </a:rPr>
              <a:t>The blessing of eternal life – 14:13</a:t>
            </a:r>
          </a:p>
          <a:p>
            <a:r>
              <a:rPr lang="en-US" sz="3600" i="1" dirty="0" smtClean="0">
                <a:effectLst>
                  <a:glow rad="101600">
                    <a:schemeClr val="bg1">
                      <a:alpha val="60000"/>
                    </a:schemeClr>
                  </a:glow>
                </a:effectLst>
              </a:rPr>
              <a:t>The blessing of purity in life – 16:15</a:t>
            </a:r>
          </a:p>
          <a:p>
            <a:r>
              <a:rPr lang="en-US" sz="3600" i="1" dirty="0" smtClean="0">
                <a:effectLst>
                  <a:glow rad="101600">
                    <a:schemeClr val="bg1">
                      <a:alpha val="60000"/>
                    </a:schemeClr>
                  </a:glow>
                </a:effectLst>
              </a:rPr>
              <a:t>The blessing of being called to the marriage supper of the Lamb – 19:9</a:t>
            </a:r>
          </a:p>
          <a:p>
            <a:r>
              <a:rPr lang="en-US" sz="3600" i="1" dirty="0" smtClean="0">
                <a:effectLst>
                  <a:glow rad="101600">
                    <a:schemeClr val="bg1">
                      <a:alpha val="60000"/>
                    </a:schemeClr>
                  </a:glow>
                </a:effectLst>
              </a:rPr>
              <a:t>The blessing of the resurrection – 20:6</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693850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lum bright="-10000" contrast="10000"/>
          </a:blip>
          <a:srcRect/>
          <a:stretch>
            <a:fillRect/>
          </a:stretch>
        </p:blipFill>
        <p:spPr bwMode="auto">
          <a:xfrm>
            <a:off x="0" y="0"/>
            <a:ext cx="9174480" cy="6858000"/>
          </a:xfrm>
          <a:prstGeom prst="rect">
            <a:avLst/>
          </a:prstGeom>
          <a:noFill/>
          <a:ln w="9525">
            <a:noFill/>
            <a:miter lim="800000"/>
            <a:headEnd/>
            <a:tailEnd/>
          </a:ln>
        </p:spPr>
      </p:pic>
    </p:spTree>
    <p:extLst>
      <p:ext uri="{BB962C8B-B14F-4D97-AF65-F5344CB8AC3E}">
        <p14:creationId xmlns:p14="http://schemas.microsoft.com/office/powerpoint/2010/main" val="356968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vhoagland.files.wordpress.com/2013/09/mount-of-olives-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5" y="439354"/>
            <a:ext cx="9184880" cy="4822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685800" y="5562600"/>
            <a:ext cx="7772400" cy="1219200"/>
          </a:xfrm>
        </p:spPr>
        <p:txBody>
          <a:bodyPr>
            <a:noAutofit/>
          </a:bodyPr>
          <a:lstStyle/>
          <a:p>
            <a:r>
              <a:rPr lang="en-US" sz="4800" b="1" i="1" dirty="0" smtClean="0">
                <a:effectLst>
                  <a:glow rad="101600">
                    <a:schemeClr val="bg1">
                      <a:alpha val="60000"/>
                    </a:schemeClr>
                  </a:glow>
                </a:effectLst>
                <a:latin typeface="Times New Roman" pitchFamily="18" charset="0"/>
                <a:cs typeface="Times New Roman" pitchFamily="18" charset="0"/>
              </a:rPr>
              <a:t>Signs of Christ Coming</a:t>
            </a:r>
            <a:br>
              <a:rPr lang="en-US" sz="4800" b="1" i="1" dirty="0" smtClean="0">
                <a:effectLst>
                  <a:glow rad="101600">
                    <a:schemeClr val="bg1">
                      <a:alpha val="60000"/>
                    </a:schemeClr>
                  </a:glow>
                </a:effectLst>
                <a:latin typeface="Times New Roman" pitchFamily="18" charset="0"/>
                <a:cs typeface="Times New Roman" pitchFamily="18" charset="0"/>
              </a:rPr>
            </a:br>
            <a:endParaRPr lang="en-US" sz="4800" b="1" i="1" dirty="0">
              <a:effectLst>
                <a:glow rad="101600">
                  <a:schemeClr val="bg1">
                    <a:alpha val="60000"/>
                  </a:schemeClr>
                </a:glow>
              </a:effectLst>
              <a:latin typeface="Times New Roman" pitchFamily="18" charset="0"/>
              <a:cs typeface="Times New Roman" pitchFamily="18" charset="0"/>
            </a:endParaRPr>
          </a:p>
        </p:txBody>
      </p:sp>
      <p:sp>
        <p:nvSpPr>
          <p:cNvPr id="6" name="Rectangle 5"/>
          <p:cNvSpPr/>
          <p:nvPr/>
        </p:nvSpPr>
        <p:spPr>
          <a:xfrm>
            <a:off x="0" y="1447800"/>
            <a:ext cx="9144000" cy="2862322"/>
          </a:xfrm>
          <a:prstGeom prst="rect">
            <a:avLst/>
          </a:prstGeom>
        </p:spPr>
        <p:txBody>
          <a:bodyPr wrap="square">
            <a:spAutoFit/>
          </a:bodyPr>
          <a:lstStyle/>
          <a:p>
            <a:pPr algn="ctr"/>
            <a:r>
              <a:rPr lang="en-US" sz="3600" i="1" dirty="0" smtClean="0">
                <a:effectLst>
                  <a:glow rad="101600">
                    <a:schemeClr val="bg1">
                      <a:alpha val="60000"/>
                    </a:schemeClr>
                  </a:glow>
                </a:effectLst>
              </a:rPr>
              <a:t>“And as he sat upon the mount of Olives, the disciples came unto him privately, saying, Tell us, when shall these things be? and what shall be the sign of thy coming, and of the end of the world?” (Matthew 24:3)</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7437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i="1" dirty="0" smtClean="0"/>
              <a:t>The Signs of the Times</a:t>
            </a:r>
            <a:endParaRPr lang="en-US" b="1" i="1" dirty="0"/>
          </a:p>
        </p:txBody>
      </p:sp>
      <p:sp>
        <p:nvSpPr>
          <p:cNvPr id="3" name="Content Placeholder 2"/>
          <p:cNvSpPr>
            <a:spLocks noGrp="1"/>
          </p:cNvSpPr>
          <p:nvPr>
            <p:ph idx="1"/>
          </p:nvPr>
        </p:nvSpPr>
        <p:spPr>
          <a:xfrm>
            <a:off x="457200" y="1600200"/>
            <a:ext cx="4648200" cy="4525963"/>
          </a:xfrm>
        </p:spPr>
        <p:txBody>
          <a:bodyPr/>
          <a:lstStyle/>
          <a:p>
            <a:pPr>
              <a:buFont typeface="Arial" charset="0"/>
              <a:buChar char="•"/>
            </a:pPr>
            <a:r>
              <a:rPr lang="en-US" sz="3600" i="1" dirty="0" smtClean="0"/>
              <a:t>Daniel chapter 7-12</a:t>
            </a:r>
          </a:p>
          <a:p>
            <a:pPr>
              <a:buFont typeface="Arial" charset="0"/>
              <a:buChar char="•"/>
            </a:pPr>
            <a:r>
              <a:rPr lang="en-US" sz="3600" i="1" dirty="0" smtClean="0"/>
              <a:t>Matthew chapter 24</a:t>
            </a:r>
          </a:p>
          <a:p>
            <a:pPr>
              <a:buFont typeface="Arial" charset="0"/>
              <a:buChar char="•"/>
            </a:pPr>
            <a:r>
              <a:rPr lang="en-US" sz="3600" i="1" dirty="0" smtClean="0"/>
              <a:t>Mark chapter 13</a:t>
            </a:r>
          </a:p>
          <a:p>
            <a:pPr>
              <a:buFont typeface="Arial" charset="0"/>
              <a:buChar char="•"/>
            </a:pPr>
            <a:r>
              <a:rPr lang="en-US" sz="3600" i="1" dirty="0" smtClean="0"/>
              <a:t>Luke chapter  21</a:t>
            </a:r>
          </a:p>
          <a:p>
            <a:pPr>
              <a:buFont typeface="Arial" charset="0"/>
              <a:buChar char="•"/>
            </a:pPr>
            <a:r>
              <a:rPr lang="en-US" sz="3600" i="1" dirty="0" smtClean="0"/>
              <a:t>Epistles of Paul</a:t>
            </a:r>
          </a:p>
          <a:p>
            <a:pPr>
              <a:buFont typeface="Arial" charset="0"/>
              <a:buChar char="•"/>
            </a:pPr>
            <a:r>
              <a:rPr lang="en-US" sz="3600" i="1" dirty="0" smtClean="0"/>
              <a:t>Revelation</a:t>
            </a:r>
          </a:p>
          <a:p>
            <a:endParaRPr lang="en-US" dirty="0"/>
          </a:p>
        </p:txBody>
      </p:sp>
      <p:pic>
        <p:nvPicPr>
          <p:cNvPr id="4" name="Picture 3"/>
          <p:cNvPicPr>
            <a:picLocks noChangeAspect="1" noChangeArrowheads="1"/>
          </p:cNvPicPr>
          <p:nvPr/>
        </p:nvPicPr>
        <p:blipFill>
          <a:blip r:embed="rId2" cstate="print">
            <a:lum bright="-10000" contrast="10000"/>
          </a:blip>
          <a:srcRect l="45681" t="3333" r="332" b="2222"/>
          <a:stretch>
            <a:fillRect/>
          </a:stretch>
        </p:blipFill>
        <p:spPr bwMode="auto">
          <a:xfrm>
            <a:off x="5257800" y="1371600"/>
            <a:ext cx="3437964"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382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Subtitle 3"/>
          <p:cNvSpPr>
            <a:spLocks noGrp="1"/>
          </p:cNvSpPr>
          <p:nvPr>
            <p:ph type="subTitle" idx="1"/>
          </p:nvPr>
        </p:nvSpPr>
        <p:spPr>
          <a:xfrm>
            <a:off x="228600" y="0"/>
            <a:ext cx="8915400" cy="7315200"/>
          </a:xfrm>
        </p:spPr>
        <p:txBody>
          <a:bodyPr>
            <a:noAutofit/>
          </a:bodyPr>
          <a:lstStyle/>
          <a:p>
            <a:pPr algn="l">
              <a:buFont typeface="Arial" charset="0"/>
              <a:buChar char="•"/>
            </a:pPr>
            <a:r>
              <a:rPr lang="en-US" sz="3600" dirty="0" smtClean="0">
                <a:solidFill>
                  <a:schemeClr val="tx1"/>
                </a:solidFill>
                <a:effectLst>
                  <a:glow rad="101600">
                    <a:schemeClr val="bg1">
                      <a:alpha val="60000"/>
                    </a:schemeClr>
                  </a:glow>
                </a:effectLst>
              </a:rPr>
              <a:t> Increase of false religion </a:t>
            </a:r>
          </a:p>
          <a:p>
            <a:pPr algn="l">
              <a:buFont typeface="Arial" charset="0"/>
              <a:buChar char="•"/>
            </a:pPr>
            <a:r>
              <a:rPr lang="en-US" sz="3600" dirty="0" smtClean="0">
                <a:solidFill>
                  <a:schemeClr val="tx1"/>
                </a:solidFill>
                <a:effectLst>
                  <a:glow rad="101600">
                    <a:schemeClr val="bg1">
                      <a:alpha val="60000"/>
                    </a:schemeClr>
                  </a:glow>
                </a:effectLst>
              </a:rPr>
              <a:t> False religious leaders</a:t>
            </a:r>
          </a:p>
          <a:p>
            <a:pPr algn="l">
              <a:buFont typeface="Arial" charset="0"/>
              <a:buChar char="•"/>
            </a:pPr>
            <a:r>
              <a:rPr lang="en-US" sz="3600" dirty="0" smtClean="0">
                <a:solidFill>
                  <a:schemeClr val="tx1"/>
                </a:solidFill>
                <a:effectLst>
                  <a:glow rad="101600">
                    <a:schemeClr val="bg1">
                      <a:alpha val="60000"/>
                    </a:schemeClr>
                  </a:glow>
                </a:effectLst>
              </a:rPr>
              <a:t> False prophets (teachers)</a:t>
            </a:r>
          </a:p>
          <a:p>
            <a:pPr algn="l">
              <a:buFont typeface="Arial" charset="0"/>
              <a:buChar char="•"/>
            </a:pPr>
            <a:r>
              <a:rPr lang="en-US" sz="3600" dirty="0" smtClean="0">
                <a:solidFill>
                  <a:schemeClr val="tx1"/>
                </a:solidFill>
                <a:effectLst>
                  <a:glow rad="101600">
                    <a:schemeClr val="bg1">
                      <a:alpha val="60000"/>
                    </a:schemeClr>
                  </a:glow>
                </a:effectLst>
              </a:rPr>
              <a:t> False Christ </a:t>
            </a:r>
          </a:p>
          <a:p>
            <a:pPr algn="l">
              <a:buFont typeface="Arial" charset="0"/>
              <a:buChar char="•"/>
            </a:pPr>
            <a:r>
              <a:rPr lang="en-US" sz="3600" dirty="0" smtClean="0">
                <a:solidFill>
                  <a:schemeClr val="tx1"/>
                </a:solidFill>
                <a:effectLst>
                  <a:glow rad="101600">
                    <a:schemeClr val="bg1">
                      <a:alpha val="60000"/>
                    </a:schemeClr>
                  </a:glow>
                </a:effectLst>
              </a:rPr>
              <a:t> Many Anti-Christ’s</a:t>
            </a:r>
          </a:p>
          <a:p>
            <a:pPr algn="l">
              <a:buFont typeface="Arial" charset="0"/>
              <a:buChar char="•"/>
            </a:pPr>
            <a:r>
              <a:rPr lang="en-US" sz="3600" dirty="0" smtClean="0">
                <a:solidFill>
                  <a:schemeClr val="tx1"/>
                </a:solidFill>
                <a:effectLst>
                  <a:glow rad="101600">
                    <a:schemeClr val="bg1">
                      <a:alpha val="60000"/>
                    </a:schemeClr>
                  </a:glow>
                </a:effectLst>
              </a:rPr>
              <a:t> Hardness to the gospel</a:t>
            </a:r>
          </a:p>
          <a:p>
            <a:pPr algn="l">
              <a:buFont typeface="Arial" charset="0"/>
              <a:buChar char="•"/>
            </a:pPr>
            <a:r>
              <a:rPr lang="en-US" sz="3600" dirty="0" smtClean="0">
                <a:solidFill>
                  <a:schemeClr val="tx1"/>
                </a:solidFill>
                <a:effectLst>
                  <a:glow rad="101600">
                    <a:schemeClr val="bg1">
                      <a:alpha val="60000"/>
                    </a:schemeClr>
                  </a:glow>
                </a:effectLst>
              </a:rPr>
              <a:t> </a:t>
            </a:r>
            <a:r>
              <a:rPr lang="en-US" sz="3600" dirty="0" smtClean="0">
                <a:effectLst>
                  <a:glow rad="101600">
                    <a:schemeClr val="bg1">
                      <a:alpha val="60000"/>
                    </a:schemeClr>
                  </a:glow>
                </a:effectLst>
              </a:rPr>
              <a:t>Breakup of the traditional family</a:t>
            </a:r>
          </a:p>
          <a:p>
            <a:pPr algn="l">
              <a:buFont typeface="Arial" charset="0"/>
              <a:buChar char="•"/>
            </a:pPr>
            <a:r>
              <a:rPr lang="en-US" sz="3600" dirty="0" smtClean="0">
                <a:solidFill>
                  <a:schemeClr val="tx1"/>
                </a:solidFill>
                <a:effectLst>
                  <a:glow rad="101600">
                    <a:schemeClr val="bg1">
                      <a:alpha val="60000"/>
                    </a:schemeClr>
                  </a:glow>
                </a:effectLst>
              </a:rPr>
              <a:t> Betrayal of friends and family members</a:t>
            </a:r>
          </a:p>
          <a:p>
            <a:pPr algn="l">
              <a:buFont typeface="Arial" charset="0"/>
              <a:buChar char="•"/>
            </a:pPr>
            <a:r>
              <a:rPr lang="en-US" sz="3600" dirty="0" smtClean="0">
                <a:effectLst>
                  <a:glow rad="101600">
                    <a:schemeClr val="bg1">
                      <a:alpha val="60000"/>
                    </a:schemeClr>
                  </a:glow>
                </a:effectLst>
              </a:rPr>
              <a:t> Domestic violence will be ramped</a:t>
            </a:r>
            <a:endParaRPr lang="en-US" sz="3600" i="1" dirty="0" smtClean="0">
              <a:effectLst>
                <a:glow rad="101600">
                  <a:schemeClr val="bg1">
                    <a:alpha val="60000"/>
                  </a:schemeClr>
                </a:glow>
              </a:effectLst>
            </a:endParaRPr>
          </a:p>
          <a:p>
            <a:pPr algn="l">
              <a:buFont typeface="Arial" charset="0"/>
              <a:buChar char="•"/>
            </a:pPr>
            <a:r>
              <a:rPr lang="en-US" sz="3600" dirty="0" smtClean="0">
                <a:solidFill>
                  <a:schemeClr val="tx1"/>
                </a:solidFill>
                <a:effectLst>
                  <a:glow rad="101600">
                    <a:schemeClr val="bg1">
                      <a:alpha val="60000"/>
                    </a:schemeClr>
                  </a:glow>
                </a:effectLst>
              </a:rPr>
              <a:t> Lawlessness will increase</a:t>
            </a:r>
          </a:p>
          <a:p>
            <a:pPr algn="l"/>
            <a:endParaRPr lang="en-US" sz="3600" dirty="0" smtClean="0">
              <a:solidFill>
                <a:schemeClr val="tx1"/>
              </a:solidFill>
              <a:effectLst>
                <a:glow rad="101600">
                  <a:schemeClr val="bg1">
                    <a:alpha val="60000"/>
                  </a:schemeClr>
                </a:glow>
              </a:effectLst>
            </a:endParaRPr>
          </a:p>
          <a:p>
            <a:pPr algn="l"/>
            <a:r>
              <a:rPr lang="en-US" sz="3600" dirty="0" smtClean="0">
                <a:effectLst>
                  <a:glow rad="101600">
                    <a:schemeClr val="bg1">
                      <a:alpha val="60000"/>
                    </a:schemeClr>
                  </a:glow>
                </a:effectLst>
              </a:rPr>
              <a:t>  </a:t>
            </a:r>
          </a:p>
          <a:p>
            <a:pPr algn="l"/>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4039461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 calcmode="lin" valueType="num">
                                      <p:cBhvr additive="base">
                                        <p:cTn id="6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839200" cy="6858000"/>
          </a:xfrm>
        </p:spPr>
        <p:txBody>
          <a:bodyPr>
            <a:noAutofit/>
          </a:bodyPr>
          <a:lstStyle/>
          <a:p>
            <a:pPr>
              <a:buFont typeface="Arial" charset="0"/>
              <a:buChar char="•"/>
            </a:pPr>
            <a:r>
              <a:rPr lang="en-US" sz="3500" dirty="0" smtClean="0">
                <a:effectLst>
                  <a:glow rad="101600">
                    <a:schemeClr val="bg1">
                      <a:alpha val="60000"/>
                    </a:schemeClr>
                  </a:glow>
                </a:effectLst>
              </a:rPr>
              <a:t>Spiritual apathy / Lukewarm</a:t>
            </a:r>
          </a:p>
          <a:p>
            <a:pPr>
              <a:buFont typeface="Arial" charset="0"/>
              <a:buChar char="•"/>
            </a:pPr>
            <a:r>
              <a:rPr lang="en-US" sz="3500" dirty="0" smtClean="0">
                <a:effectLst>
                  <a:glow rad="101600">
                    <a:schemeClr val="bg1">
                      <a:alpha val="60000"/>
                    </a:schemeClr>
                  </a:glow>
                </a:effectLst>
              </a:rPr>
              <a:t>Church will have a form of Godliness but no power</a:t>
            </a:r>
          </a:p>
          <a:p>
            <a:pPr>
              <a:buFont typeface="Arial" charset="0"/>
              <a:buChar char="•"/>
            </a:pPr>
            <a:r>
              <a:rPr lang="en-US" sz="3600" dirty="0" smtClean="0">
                <a:effectLst>
                  <a:glow rad="101600">
                    <a:schemeClr val="bg1">
                      <a:alpha val="60000"/>
                    </a:schemeClr>
                  </a:glow>
                </a:effectLst>
              </a:rPr>
              <a:t>Christians will be unfaithful to the Lord and His Church</a:t>
            </a:r>
          </a:p>
          <a:p>
            <a:pPr>
              <a:buFont typeface="Arial" charset="0"/>
              <a:buChar char="•"/>
            </a:pPr>
            <a:r>
              <a:rPr lang="en-US" sz="3600" dirty="0" smtClean="0">
                <a:effectLst>
                  <a:glow rad="101600">
                    <a:schemeClr val="bg1">
                      <a:alpha val="60000"/>
                    </a:schemeClr>
                  </a:glow>
                </a:effectLst>
              </a:rPr>
              <a:t>Many unbelievers will be within the Church</a:t>
            </a:r>
          </a:p>
          <a:p>
            <a:r>
              <a:rPr lang="en-US" sz="3500" dirty="0" smtClean="0">
                <a:effectLst>
                  <a:glow rad="101600">
                    <a:schemeClr val="bg1">
                      <a:alpha val="60000"/>
                    </a:schemeClr>
                  </a:glow>
                </a:effectLst>
              </a:rPr>
              <a:t>Church we be contemporary, full of compromise and worldliness </a:t>
            </a:r>
          </a:p>
          <a:p>
            <a:r>
              <a:rPr lang="en-US" sz="3500" dirty="0" smtClean="0">
                <a:effectLst>
                  <a:glow rad="101600">
                    <a:schemeClr val="bg1">
                      <a:alpha val="60000"/>
                    </a:schemeClr>
                  </a:glow>
                </a:effectLst>
              </a:rPr>
              <a:t>Great falling away from the fundamental truths of Scripture </a:t>
            </a:r>
            <a:r>
              <a:rPr lang="en-US" sz="3500" dirty="0" smtClean="0"/>
              <a:t> </a:t>
            </a:r>
          </a:p>
          <a:p>
            <a:pPr>
              <a:buFont typeface="Arial" charset="0"/>
              <a:buChar char="•"/>
            </a:pPr>
            <a:r>
              <a:rPr lang="en-US" sz="3500" dirty="0" smtClean="0">
                <a:effectLst>
                  <a:glow rad="101600">
                    <a:schemeClr val="bg1">
                      <a:alpha val="60000"/>
                    </a:schemeClr>
                  </a:glow>
                </a:effectLst>
              </a:rPr>
              <a:t>Increase of sin and wickedness</a:t>
            </a:r>
          </a:p>
          <a:p>
            <a:pPr lvl="0">
              <a:buNone/>
            </a:pPr>
            <a:endParaRPr lang="en-US" sz="3500" dirty="0" smtClean="0">
              <a:effectLst>
                <a:glow rad="101600">
                  <a:schemeClr val="bg1">
                    <a:alpha val="60000"/>
                  </a:schemeClr>
                </a:glow>
              </a:effectLst>
            </a:endParaRPr>
          </a:p>
          <a:p>
            <a:pPr lvl="0">
              <a:buNone/>
            </a:pPr>
            <a:endParaRPr lang="en-US" sz="3500" dirty="0" smtClean="0">
              <a:effectLst>
                <a:glow rad="101600">
                  <a:schemeClr val="bg1">
                    <a:alpha val="60000"/>
                  </a:schemeClr>
                </a:glow>
              </a:effectLst>
            </a:endParaRPr>
          </a:p>
          <a:p>
            <a:pPr>
              <a:buFont typeface="Arial" charset="0"/>
              <a:buChar char="•"/>
            </a:pPr>
            <a:endParaRPr lang="en-US" sz="3500" dirty="0" smtClean="0">
              <a:effectLst>
                <a:glow rad="101600">
                  <a:schemeClr val="bg1">
                    <a:alpha val="60000"/>
                  </a:schemeClr>
                </a:glow>
              </a:effectLst>
            </a:endParaRPr>
          </a:p>
          <a:p>
            <a:pPr>
              <a:buFont typeface="Arial" charset="0"/>
              <a:buChar char="•"/>
            </a:pPr>
            <a:endParaRPr lang="en-US" sz="3500" dirty="0"/>
          </a:p>
        </p:txBody>
      </p:sp>
    </p:spTree>
    <p:extLst>
      <p:ext uri="{BB962C8B-B14F-4D97-AF65-F5344CB8AC3E}">
        <p14:creationId xmlns:p14="http://schemas.microsoft.com/office/powerpoint/2010/main" val="289620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991600" cy="6858000"/>
          </a:xfrm>
        </p:spPr>
        <p:txBody>
          <a:bodyPr>
            <a:noAutofit/>
          </a:bodyPr>
          <a:lstStyle/>
          <a:p>
            <a:pPr>
              <a:buFont typeface="Arial" charset="0"/>
              <a:buChar char="•"/>
            </a:pPr>
            <a:r>
              <a:rPr lang="en-US" sz="3600" dirty="0" smtClean="0">
                <a:effectLst>
                  <a:glow rad="101600">
                    <a:schemeClr val="bg1">
                      <a:alpha val="60000"/>
                    </a:schemeClr>
                  </a:glow>
                </a:effectLst>
              </a:rPr>
              <a:t>Increase of occult activity and involvement</a:t>
            </a:r>
          </a:p>
          <a:p>
            <a:pPr>
              <a:buFont typeface="Arial" charset="0"/>
              <a:buChar char="•"/>
            </a:pPr>
            <a:r>
              <a:rPr lang="en-US" sz="3600" dirty="0" smtClean="0">
                <a:effectLst>
                  <a:glow rad="101600">
                    <a:schemeClr val="bg1">
                      <a:alpha val="60000"/>
                    </a:schemeClr>
                  </a:glow>
                </a:effectLst>
              </a:rPr>
              <a:t>Spiritual blindness </a:t>
            </a:r>
          </a:p>
          <a:p>
            <a:pPr>
              <a:buFont typeface="Arial" charset="0"/>
              <a:buChar char="•"/>
            </a:pPr>
            <a:r>
              <a:rPr lang="en-US" sz="3600" dirty="0" smtClean="0">
                <a:effectLst>
                  <a:glow rad="101600">
                    <a:schemeClr val="bg1">
                      <a:alpha val="60000"/>
                    </a:schemeClr>
                  </a:glow>
                </a:effectLst>
              </a:rPr>
              <a:t>Speed and ease of travel  </a:t>
            </a:r>
            <a:endParaRPr lang="en-US" sz="3600" b="1"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Acceleration of knowledge </a:t>
            </a:r>
          </a:p>
          <a:p>
            <a:r>
              <a:rPr lang="en-US" sz="3600" dirty="0" smtClean="0">
                <a:effectLst>
                  <a:glow rad="101600">
                    <a:schemeClr val="bg1">
                      <a:alpha val="60000"/>
                    </a:schemeClr>
                  </a:glow>
                </a:effectLst>
              </a:rPr>
              <a:t>Increase in scientific knowledge</a:t>
            </a:r>
          </a:p>
          <a:p>
            <a:pPr lvl="0"/>
            <a:r>
              <a:rPr lang="en-US" sz="3600" dirty="0" smtClean="0">
                <a:effectLst>
                  <a:glow rad="101600">
                    <a:schemeClr val="bg1">
                      <a:alpha val="60000"/>
                    </a:schemeClr>
                  </a:glow>
                </a:effectLst>
              </a:rPr>
              <a:t>Increase in medical knowledge</a:t>
            </a:r>
          </a:p>
          <a:p>
            <a:pPr lvl="0"/>
            <a:r>
              <a:rPr lang="en-US" sz="3600" dirty="0" smtClean="0">
                <a:effectLst>
                  <a:glow rad="101600">
                    <a:schemeClr val="bg1">
                      <a:alpha val="60000"/>
                    </a:schemeClr>
                  </a:glow>
                </a:effectLst>
              </a:rPr>
              <a:t>Communication breakthroughs </a:t>
            </a:r>
          </a:p>
          <a:p>
            <a:r>
              <a:rPr lang="en-US" sz="3600" dirty="0" smtClean="0">
                <a:effectLst>
                  <a:glow rad="101600">
                    <a:schemeClr val="bg1">
                      <a:alpha val="60000"/>
                    </a:schemeClr>
                  </a:glow>
                </a:effectLst>
              </a:rPr>
              <a:t>Increase in technical knowledge</a:t>
            </a:r>
          </a:p>
          <a:p>
            <a:pPr lvl="0"/>
            <a:r>
              <a:rPr lang="en-US" sz="3600" dirty="0" smtClean="0">
                <a:effectLst>
                  <a:glow rad="101600">
                    <a:schemeClr val="bg1">
                      <a:alpha val="60000"/>
                    </a:schemeClr>
                  </a:glow>
                </a:effectLst>
              </a:rPr>
              <a:t>Computer age/Internet </a:t>
            </a:r>
          </a:p>
          <a:p>
            <a:r>
              <a:rPr lang="en-US" sz="3500" dirty="0" smtClean="0"/>
              <a:t>One world economy</a:t>
            </a:r>
          </a:p>
          <a:p>
            <a:pPr>
              <a:buNone/>
            </a:pPr>
            <a:r>
              <a:rPr lang="en-US" sz="3500" dirty="0" smtClean="0"/>
              <a:t> </a:t>
            </a:r>
          </a:p>
          <a:p>
            <a:pPr>
              <a:buNone/>
            </a:pPr>
            <a:endParaRPr lang="en-US" sz="3500" dirty="0"/>
          </a:p>
        </p:txBody>
      </p:sp>
    </p:spTree>
    <p:extLst>
      <p:ext uri="{BB962C8B-B14F-4D97-AF65-F5344CB8AC3E}">
        <p14:creationId xmlns:p14="http://schemas.microsoft.com/office/powerpoint/2010/main" val="1628296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228600"/>
            <a:ext cx="8991600" cy="6629400"/>
          </a:xfrm>
        </p:spPr>
        <p:txBody>
          <a:bodyPr>
            <a:noAutofit/>
          </a:bodyPr>
          <a:lstStyle/>
          <a:p>
            <a:r>
              <a:rPr lang="en-US" sz="3600" dirty="0" smtClean="0"/>
              <a:t>One world currency </a:t>
            </a:r>
          </a:p>
          <a:p>
            <a:r>
              <a:rPr lang="en-US" sz="3600" dirty="0" smtClean="0">
                <a:effectLst>
                  <a:glow rad="101600">
                    <a:schemeClr val="bg1">
                      <a:alpha val="60000"/>
                    </a:schemeClr>
                  </a:glow>
                </a:effectLst>
              </a:rPr>
              <a:t>Cashless society </a:t>
            </a:r>
          </a:p>
          <a:p>
            <a:r>
              <a:rPr lang="en-US" sz="3600" dirty="0" smtClean="0">
                <a:effectLst>
                  <a:glow rad="101600">
                    <a:schemeClr val="bg1">
                      <a:alpha val="60000"/>
                    </a:schemeClr>
                  </a:glow>
                </a:effectLst>
              </a:rPr>
              <a:t>One world money market</a:t>
            </a:r>
          </a:p>
          <a:p>
            <a:r>
              <a:rPr lang="en-US" sz="3600" dirty="0" smtClean="0">
                <a:effectLst>
                  <a:glow rad="101600">
                    <a:schemeClr val="bg1">
                      <a:alpha val="60000"/>
                    </a:schemeClr>
                  </a:glow>
                </a:effectLst>
              </a:rPr>
              <a:t>Movement towards a one world church Ecumenicalism will increase</a:t>
            </a:r>
          </a:p>
          <a:p>
            <a:r>
              <a:rPr lang="en-US" sz="3600" dirty="0" smtClean="0">
                <a:effectLst>
                  <a:glow rad="101600">
                    <a:schemeClr val="bg1">
                      <a:alpha val="60000"/>
                    </a:schemeClr>
                  </a:glow>
                </a:effectLst>
              </a:rPr>
              <a:t>Mocking of Biblical truth</a:t>
            </a:r>
          </a:p>
          <a:p>
            <a:r>
              <a:rPr lang="en-US" sz="3600" dirty="0" smtClean="0">
                <a:effectLst>
                  <a:glow rad="101600">
                    <a:schemeClr val="bg1">
                      <a:alpha val="60000"/>
                    </a:schemeClr>
                  </a:glow>
                </a:effectLst>
              </a:rPr>
              <a:t>Men will be arrogant and prideful</a:t>
            </a:r>
          </a:p>
          <a:p>
            <a:r>
              <a:rPr lang="en-US" sz="3600" dirty="0" smtClean="0">
                <a:effectLst>
                  <a:glow rad="101600">
                    <a:schemeClr val="bg1">
                      <a:alpha val="60000"/>
                    </a:schemeClr>
                  </a:glow>
                </a:effectLst>
              </a:rPr>
              <a:t>Increase of diseases </a:t>
            </a:r>
          </a:p>
          <a:p>
            <a:r>
              <a:rPr lang="en-US" sz="3600" dirty="0" smtClean="0">
                <a:effectLst>
                  <a:glow rad="101600">
                    <a:schemeClr val="bg1">
                      <a:alpha val="60000"/>
                    </a:schemeClr>
                  </a:glow>
                </a:effectLst>
              </a:rPr>
              <a:t>Climate change / Natural disasters </a:t>
            </a:r>
          </a:p>
          <a:p>
            <a:r>
              <a:rPr lang="en-US" sz="3600" dirty="0" smtClean="0">
                <a:effectLst>
                  <a:glow rad="101600">
                    <a:schemeClr val="bg1">
                      <a:alpha val="60000"/>
                    </a:schemeClr>
                  </a:glow>
                </a:effectLst>
              </a:rPr>
              <a:t>Famines / Pestilences </a:t>
            </a:r>
          </a:p>
        </p:txBody>
      </p:sp>
    </p:spTree>
    <p:extLst>
      <p:ext uri="{BB962C8B-B14F-4D97-AF65-F5344CB8AC3E}">
        <p14:creationId xmlns:p14="http://schemas.microsoft.com/office/powerpoint/2010/main" val="1072306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0" y="152400"/>
            <a:ext cx="9144000" cy="6705600"/>
          </a:xfrm>
        </p:spPr>
        <p:txBody>
          <a:bodyPr>
            <a:noAutofit/>
          </a:bodyPr>
          <a:lstStyle/>
          <a:p>
            <a:r>
              <a:rPr lang="en-US" sz="3600" dirty="0" smtClean="0">
                <a:effectLst>
                  <a:glow rad="101600">
                    <a:schemeClr val="bg1">
                      <a:alpha val="60000"/>
                    </a:schemeClr>
                  </a:glow>
                </a:effectLst>
              </a:rPr>
              <a:t>Powerful earthquakes </a:t>
            </a:r>
          </a:p>
          <a:p>
            <a:r>
              <a:rPr lang="en-US" sz="3600" dirty="0" smtClean="0">
                <a:effectLst>
                  <a:glow rad="101600">
                    <a:schemeClr val="bg1">
                      <a:alpha val="60000"/>
                    </a:schemeClr>
                  </a:glow>
                </a:effectLst>
              </a:rPr>
              <a:t>Hurricanes </a:t>
            </a:r>
          </a:p>
          <a:p>
            <a:r>
              <a:rPr lang="en-US" sz="3600" dirty="0" smtClean="0">
                <a:effectLst>
                  <a:glow rad="101600">
                    <a:schemeClr val="bg1">
                      <a:alpha val="60000"/>
                    </a:schemeClr>
                  </a:glow>
                </a:effectLst>
              </a:rPr>
              <a:t>Tsunamis</a:t>
            </a:r>
          </a:p>
          <a:p>
            <a:r>
              <a:rPr lang="en-US" sz="3600" dirty="0" smtClean="0">
                <a:effectLst>
                  <a:glow rad="101600">
                    <a:schemeClr val="bg1">
                      <a:alpha val="60000"/>
                    </a:schemeClr>
                  </a:glow>
                </a:effectLst>
              </a:rPr>
              <a:t>Expansion of Governmental                        control over society </a:t>
            </a:r>
          </a:p>
          <a:p>
            <a:r>
              <a:rPr lang="en-US" sz="3500" dirty="0" smtClean="0">
                <a:effectLst>
                  <a:glow rad="101600">
                    <a:schemeClr val="bg1">
                      <a:alpha val="60000"/>
                    </a:schemeClr>
                  </a:glow>
                </a:effectLst>
              </a:rPr>
              <a:t>Increase of immorality</a:t>
            </a:r>
          </a:p>
          <a:p>
            <a:r>
              <a:rPr lang="en-US" sz="3500" dirty="0" smtClean="0">
                <a:effectLst>
                  <a:glow rad="101600">
                    <a:schemeClr val="bg1">
                      <a:alpha val="60000"/>
                    </a:schemeClr>
                  </a:glow>
                </a:effectLst>
              </a:rPr>
              <a:t>Breakdown of moral values</a:t>
            </a:r>
          </a:p>
          <a:p>
            <a:r>
              <a:rPr lang="en-US" sz="3500" dirty="0" smtClean="0">
                <a:effectLst>
                  <a:glow rad="101600">
                    <a:schemeClr val="bg1">
                      <a:alpha val="60000"/>
                    </a:schemeClr>
                  </a:glow>
                </a:effectLst>
              </a:rPr>
              <a:t>The acceptance of Sodomy (homosexuality)</a:t>
            </a:r>
          </a:p>
          <a:p>
            <a:r>
              <a:rPr lang="en-US" sz="3500" dirty="0" smtClean="0">
                <a:effectLst>
                  <a:glow rad="101600">
                    <a:schemeClr val="bg1">
                      <a:alpha val="60000"/>
                    </a:schemeClr>
                  </a:glow>
                </a:effectLst>
              </a:rPr>
              <a:t>Men will live for the fulfillment fleshly desires</a:t>
            </a:r>
          </a:p>
          <a:p>
            <a:r>
              <a:rPr lang="en-US" sz="3500" dirty="0" smtClean="0">
                <a:effectLst>
                  <a:glow rad="101600">
                    <a:schemeClr val="bg1">
                      <a:alpha val="60000"/>
                    </a:schemeClr>
                  </a:glow>
                </a:effectLst>
              </a:rPr>
              <a:t>Rebellion towards authority</a:t>
            </a:r>
          </a:p>
          <a:p>
            <a:pPr>
              <a:buNone/>
            </a:pPr>
            <a:endParaRPr lang="en-US" sz="3500" dirty="0" smtClean="0">
              <a:effectLst>
                <a:glow rad="101600">
                  <a:schemeClr val="bg1">
                    <a:alpha val="60000"/>
                  </a:schemeClr>
                </a:glow>
              </a:effectLst>
            </a:endParaRPr>
          </a:p>
          <a:p>
            <a:pPr>
              <a:buNone/>
            </a:pPr>
            <a:endParaRPr lang="en-US" sz="3500" dirty="0" smtClean="0">
              <a:effectLst>
                <a:glow rad="101600">
                  <a:schemeClr val="bg1">
                    <a:alpha val="60000"/>
                  </a:schemeClr>
                </a:glow>
              </a:effectLst>
            </a:endParaRPr>
          </a:p>
          <a:p>
            <a:pPr>
              <a:buNone/>
            </a:pPr>
            <a:r>
              <a:rPr lang="en-US" sz="3500" i="1" dirty="0" smtClean="0">
                <a:solidFill>
                  <a:srgbClr val="FFFF00"/>
                </a:solidFill>
                <a:effectLst>
                  <a:glow rad="101600">
                    <a:schemeClr val="bg1">
                      <a:alpha val="60000"/>
                    </a:schemeClr>
                  </a:glow>
                </a:effectLst>
              </a:rPr>
              <a:t>   </a:t>
            </a:r>
            <a:endParaRPr lang="en-US" sz="3500" dirty="0">
              <a:effectLst>
                <a:glow rad="101600">
                  <a:schemeClr val="bg1">
                    <a:alpha val="60000"/>
                  </a:schemeClr>
                </a:glow>
              </a:effectLst>
            </a:endParaRPr>
          </a:p>
        </p:txBody>
      </p:sp>
    </p:spTree>
    <p:extLst>
      <p:ext uri="{BB962C8B-B14F-4D97-AF65-F5344CB8AC3E}">
        <p14:creationId xmlns:p14="http://schemas.microsoft.com/office/powerpoint/2010/main" val="3463557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drewcorbett.net/articles/tribulation-explained/Revelation1-01d.jpg"/>
          <p:cNvPicPr>
            <a:picLocks noChangeAspect="1" noChangeArrowheads="1"/>
          </p:cNvPicPr>
          <p:nvPr/>
        </p:nvPicPr>
        <p:blipFill>
          <a:blip r:embed="rId2" cstate="print"/>
          <a:srcRect/>
          <a:stretch>
            <a:fillRect/>
          </a:stretch>
        </p:blipFill>
        <p:spPr bwMode="auto">
          <a:xfrm>
            <a:off x="0" y="914400"/>
            <a:ext cx="9195091" cy="5181600"/>
          </a:xfrm>
          <a:prstGeom prst="rect">
            <a:avLst/>
          </a:prstGeom>
          <a:ln>
            <a:noFill/>
          </a:ln>
          <a:effectLst>
            <a:softEdge rad="112500"/>
          </a:effectLst>
        </p:spPr>
      </p:pic>
    </p:spTree>
    <p:extLst>
      <p:ext uri="{BB962C8B-B14F-4D97-AF65-F5344CB8AC3E}">
        <p14:creationId xmlns:p14="http://schemas.microsoft.com/office/powerpoint/2010/main" val="342154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152400"/>
            <a:ext cx="9296400" cy="6858000"/>
          </a:xfrm>
          <a:prstGeom prst="rect">
            <a:avLst/>
          </a:prstGeom>
          <a:noFill/>
        </p:spPr>
      </p:pic>
      <p:pic>
        <p:nvPicPr>
          <p:cNvPr id="3" name="Picture 2"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5" name="Content Placeholder 4"/>
          <p:cNvSpPr>
            <a:spLocks noGrp="1"/>
          </p:cNvSpPr>
          <p:nvPr>
            <p:ph idx="1"/>
          </p:nvPr>
        </p:nvSpPr>
        <p:spPr>
          <a:xfrm>
            <a:off x="0" y="152400"/>
            <a:ext cx="9144000" cy="6705599"/>
          </a:xfrm>
        </p:spPr>
        <p:txBody>
          <a:bodyPr>
            <a:normAutofit lnSpcReduction="10000"/>
          </a:bodyPr>
          <a:lstStyle/>
          <a:p>
            <a:r>
              <a:rPr lang="en-US" sz="3600" dirty="0" smtClean="0">
                <a:effectLst>
                  <a:glow rad="101600">
                    <a:schemeClr val="bg1">
                      <a:alpha val="60000"/>
                    </a:schemeClr>
                  </a:glow>
                </a:effectLst>
              </a:rPr>
              <a:t>Greed / Covetousness</a:t>
            </a:r>
          </a:p>
          <a:p>
            <a:r>
              <a:rPr lang="en-US" sz="3600" dirty="0" smtClean="0">
                <a:effectLst>
                  <a:glow rad="101600">
                    <a:schemeClr val="bg1">
                      <a:alpha val="60000"/>
                    </a:schemeClr>
                  </a:glow>
                </a:effectLst>
              </a:rPr>
              <a:t>Lack of self-control</a:t>
            </a:r>
          </a:p>
          <a:p>
            <a:r>
              <a:rPr lang="en-US" sz="3600" dirty="0" smtClean="0">
                <a:effectLst>
                  <a:glow rad="101600">
                    <a:schemeClr val="bg1">
                      <a:alpha val="60000"/>
                    </a:schemeClr>
                  </a:glow>
                </a:effectLst>
              </a:rPr>
              <a:t>Increase of war</a:t>
            </a:r>
          </a:p>
          <a:p>
            <a:r>
              <a:rPr lang="en-US" sz="3600" dirty="0" smtClean="0">
                <a:effectLst>
                  <a:glow rad="101600">
                    <a:schemeClr val="bg1">
                      <a:alpha val="60000"/>
                    </a:schemeClr>
                  </a:glow>
                </a:effectLst>
              </a:rPr>
              <a:t>Terrorism through out the world</a:t>
            </a:r>
          </a:p>
          <a:p>
            <a:r>
              <a:rPr lang="en-US" sz="3600" dirty="0" smtClean="0">
                <a:effectLst>
                  <a:glow rad="101600">
                    <a:schemeClr val="bg1">
                      <a:alpha val="60000"/>
                    </a:schemeClr>
                  </a:glow>
                </a:effectLst>
              </a:rPr>
              <a:t>Perilous time </a:t>
            </a:r>
          </a:p>
          <a:p>
            <a:r>
              <a:rPr lang="en-US" sz="3600" dirty="0" smtClean="0">
                <a:effectLst>
                  <a:glow rad="101600">
                    <a:schemeClr val="bg1">
                      <a:alpha val="60000"/>
                    </a:schemeClr>
                  </a:glow>
                </a:effectLst>
              </a:rPr>
              <a:t>Men will be…</a:t>
            </a:r>
          </a:p>
          <a:p>
            <a:r>
              <a:rPr lang="en-US" sz="3600" dirty="0" smtClean="0">
                <a:effectLst>
                  <a:glow rad="101600">
                    <a:schemeClr val="bg1">
                      <a:alpha val="60000"/>
                    </a:schemeClr>
                  </a:glow>
                </a:effectLst>
              </a:rPr>
              <a:t>Unthankful</a:t>
            </a:r>
          </a:p>
          <a:p>
            <a:r>
              <a:rPr lang="en-US" sz="3600" dirty="0" smtClean="0">
                <a:effectLst>
                  <a:glow rad="101600">
                    <a:schemeClr val="bg1">
                      <a:alpha val="60000"/>
                    </a:schemeClr>
                  </a:glow>
                </a:effectLst>
              </a:rPr>
              <a:t>Unholy</a:t>
            </a:r>
          </a:p>
          <a:p>
            <a:r>
              <a:rPr lang="en-US" sz="3600" dirty="0" smtClean="0">
                <a:effectLst>
                  <a:glow rad="101600">
                    <a:schemeClr val="bg1">
                      <a:alpha val="60000"/>
                    </a:schemeClr>
                  </a:glow>
                </a:effectLst>
              </a:rPr>
              <a:t>Liars </a:t>
            </a:r>
          </a:p>
          <a:p>
            <a:r>
              <a:rPr lang="en-US" sz="3600" dirty="0" smtClean="0">
                <a:effectLst>
                  <a:glow rad="101600">
                    <a:schemeClr val="bg1">
                      <a:alpha val="60000"/>
                    </a:schemeClr>
                  </a:glow>
                </a:effectLst>
              </a:rPr>
              <a:t>Selfish</a:t>
            </a:r>
          </a:p>
          <a:p>
            <a:r>
              <a:rPr lang="en-US" sz="3600" dirty="0" smtClean="0">
                <a:effectLst>
                  <a:glow rad="101600">
                    <a:schemeClr val="bg1">
                      <a:alpha val="60000"/>
                    </a:schemeClr>
                  </a:glow>
                </a:effectLst>
              </a:rPr>
              <a:t>Despise those that do good </a:t>
            </a:r>
          </a:p>
          <a:p>
            <a:pPr>
              <a:buNone/>
            </a:pPr>
            <a:endParaRPr lang="en-US" sz="3600" dirty="0"/>
          </a:p>
        </p:txBody>
      </p:sp>
    </p:spTree>
    <p:extLst>
      <p:ext uri="{BB962C8B-B14F-4D97-AF65-F5344CB8AC3E}">
        <p14:creationId xmlns:p14="http://schemas.microsoft.com/office/powerpoint/2010/main" val="3298690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152400"/>
            <a:ext cx="9296400" cy="6858000"/>
          </a:xfrm>
          <a:prstGeom prst="rect">
            <a:avLst/>
          </a:prstGeom>
          <a:noFill/>
        </p:spPr>
      </p:pic>
      <p:pic>
        <p:nvPicPr>
          <p:cNvPr id="3" name="Picture 2"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5" name="Content Placeholder 4"/>
          <p:cNvSpPr>
            <a:spLocks noGrp="1"/>
          </p:cNvSpPr>
          <p:nvPr>
            <p:ph idx="1"/>
          </p:nvPr>
        </p:nvSpPr>
        <p:spPr>
          <a:xfrm>
            <a:off x="0" y="152400"/>
            <a:ext cx="9144000" cy="6934200"/>
          </a:xfrm>
        </p:spPr>
        <p:txBody>
          <a:bodyPr>
            <a:normAutofit/>
          </a:bodyPr>
          <a:lstStyle/>
          <a:p>
            <a:r>
              <a:rPr lang="en-US" sz="3600" dirty="0" smtClean="0">
                <a:effectLst>
                  <a:glow rad="101600">
                    <a:schemeClr val="bg1">
                      <a:alpha val="60000"/>
                    </a:schemeClr>
                  </a:glow>
                </a:effectLst>
              </a:rPr>
              <a:t>Men will call evil good and good evil</a:t>
            </a:r>
          </a:p>
          <a:p>
            <a:r>
              <a:rPr lang="en-US" sz="3600" dirty="0" smtClean="0">
                <a:effectLst>
                  <a:glow rad="101600">
                    <a:schemeClr val="bg1">
                      <a:alpha val="60000"/>
                    </a:schemeClr>
                  </a:glow>
                </a:effectLst>
              </a:rPr>
              <a:t>Lovers of pleasure more then lovers of God</a:t>
            </a:r>
          </a:p>
          <a:p>
            <a:pPr>
              <a:buFont typeface="Arial" charset="0"/>
              <a:buChar char="•"/>
            </a:pPr>
            <a:r>
              <a:rPr lang="en-US" sz="3600" dirty="0" smtClean="0">
                <a:effectLst>
                  <a:glow rad="101600">
                    <a:schemeClr val="bg1">
                      <a:alpha val="60000"/>
                    </a:schemeClr>
                  </a:glow>
                </a:effectLst>
              </a:rPr>
              <a:t>Increase of scoffers and mockers</a:t>
            </a:r>
          </a:p>
          <a:p>
            <a:pPr>
              <a:buFont typeface="Arial" charset="0"/>
              <a:buChar char="•"/>
            </a:pPr>
            <a:r>
              <a:rPr lang="en-US" sz="3400" dirty="0" smtClean="0">
                <a:effectLst>
                  <a:glow rad="101600">
                    <a:schemeClr val="bg1">
                      <a:alpha val="60000"/>
                    </a:schemeClr>
                  </a:glow>
                </a:effectLst>
              </a:rPr>
              <a:t>Increase in the enemies of the cross of Christ</a:t>
            </a:r>
          </a:p>
          <a:p>
            <a:pPr>
              <a:buFont typeface="Arial" charset="0"/>
              <a:buChar char="•"/>
            </a:pPr>
            <a:r>
              <a:rPr lang="en-US" sz="3400" dirty="0" smtClean="0">
                <a:effectLst>
                  <a:glow rad="101600">
                    <a:schemeClr val="bg1">
                      <a:alpha val="60000"/>
                    </a:schemeClr>
                  </a:glow>
                </a:effectLst>
              </a:rPr>
              <a:t>Evil men and seducers will wax worse and worse</a:t>
            </a:r>
          </a:p>
          <a:p>
            <a:pPr>
              <a:buFont typeface="Arial" charset="0"/>
              <a:buChar char="•"/>
            </a:pPr>
            <a:r>
              <a:rPr lang="en-US" sz="3400" dirty="0" smtClean="0">
                <a:effectLst>
                  <a:glow rad="101600">
                    <a:schemeClr val="bg1">
                      <a:alpha val="60000"/>
                    </a:schemeClr>
                  </a:glow>
                </a:effectLst>
              </a:rPr>
              <a:t>Men will glory in things that they ought to be ashamed of </a:t>
            </a:r>
          </a:p>
          <a:p>
            <a:pPr>
              <a:buFont typeface="Arial" charset="0"/>
              <a:buChar char="•"/>
            </a:pPr>
            <a:r>
              <a:rPr lang="en-US" sz="3400" dirty="0" smtClean="0">
                <a:effectLst>
                  <a:glow rad="101600">
                    <a:schemeClr val="bg1">
                      <a:alpha val="60000"/>
                    </a:schemeClr>
                  </a:glow>
                </a:effectLst>
              </a:rPr>
              <a:t>Ability to mark people for identification purposes</a:t>
            </a:r>
          </a:p>
          <a:p>
            <a:pPr>
              <a:buFont typeface="Arial" charset="0"/>
              <a:buChar char="•"/>
            </a:pPr>
            <a:r>
              <a:rPr lang="en-US" sz="3400" dirty="0" smtClean="0">
                <a:effectLst>
                  <a:glow rad="101600">
                    <a:schemeClr val="bg1">
                      <a:alpha val="60000"/>
                    </a:schemeClr>
                  </a:glow>
                </a:effectLst>
              </a:rPr>
              <a:t>Preparations for the rebuilding of the Jewish temple</a:t>
            </a:r>
          </a:p>
          <a:p>
            <a:pPr>
              <a:buFont typeface="Arial" charset="0"/>
              <a:buChar char="•"/>
            </a:pPr>
            <a:r>
              <a:rPr lang="en-US" sz="3400" dirty="0" smtClean="0">
                <a:effectLst>
                  <a:glow rad="101600">
                    <a:schemeClr val="bg1">
                      <a:alpha val="60000"/>
                    </a:schemeClr>
                  </a:glow>
                </a:effectLst>
              </a:rPr>
              <a:t>Worldwide preaching of the Gospel</a:t>
            </a:r>
          </a:p>
          <a:p>
            <a:pPr>
              <a:buNone/>
            </a:pPr>
            <a:endParaRPr lang="en-US" sz="3400" dirty="0"/>
          </a:p>
        </p:txBody>
      </p:sp>
    </p:spTree>
    <p:extLst>
      <p:ext uri="{BB962C8B-B14F-4D97-AF65-F5344CB8AC3E}">
        <p14:creationId xmlns:p14="http://schemas.microsoft.com/office/powerpoint/2010/main" val="367914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5400" y="609600"/>
            <a:ext cx="4038600" cy="2667000"/>
          </a:xfrm>
        </p:spPr>
        <p:txBody>
          <a:bodyPr>
            <a:normAutofit/>
          </a:bodyPr>
          <a:lstStyle/>
          <a:p>
            <a:r>
              <a:rPr lang="en-US" i="1" dirty="0" smtClean="0">
                <a:effectLst>
                  <a:glow rad="101600">
                    <a:schemeClr val="bg1">
                      <a:alpha val="60000"/>
                    </a:schemeClr>
                  </a:glow>
                </a:effectLst>
              </a:rPr>
              <a:t>“The time is</a:t>
            </a:r>
            <a:br>
              <a:rPr lang="en-US" i="1" dirty="0" smtClean="0">
                <a:effectLst>
                  <a:glow rad="101600">
                    <a:schemeClr val="bg1">
                      <a:alpha val="60000"/>
                    </a:schemeClr>
                  </a:glow>
                </a:effectLst>
              </a:rPr>
            </a:br>
            <a:r>
              <a:rPr lang="en-US" i="1" dirty="0" smtClean="0">
                <a:effectLst>
                  <a:glow rad="101600">
                    <a:schemeClr val="bg1">
                      <a:alpha val="60000"/>
                    </a:schemeClr>
                  </a:glow>
                </a:effectLst>
              </a:rPr>
              <a:t> at hand…”</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5105400" y="3200400"/>
            <a:ext cx="4038600" cy="2925763"/>
          </a:xfrm>
        </p:spPr>
        <p:txBody>
          <a:bodyPr>
            <a:normAutofit/>
          </a:bodyPr>
          <a:lstStyle/>
          <a:p>
            <a:pPr algn="ctr">
              <a:buNone/>
            </a:pPr>
            <a:r>
              <a:rPr lang="en-US" sz="3600" i="1" dirty="0" smtClean="0">
                <a:effectLst>
                  <a:glow rad="101600">
                    <a:schemeClr val="bg1">
                      <a:alpha val="60000"/>
                    </a:schemeClr>
                  </a:glow>
                </a:effectLst>
              </a:rPr>
              <a:t>   Nothing else has to occur before the Rapture and the Tribulation period.</a:t>
            </a:r>
            <a:endParaRPr lang="en-US" sz="3600" i="1" dirty="0">
              <a:effectLst>
                <a:glow rad="101600">
                  <a:schemeClr val="bg1">
                    <a:alpha val="60000"/>
                  </a:schemeClr>
                </a:glow>
              </a:effectLst>
            </a:endParaRPr>
          </a:p>
        </p:txBody>
      </p:sp>
      <p:pic>
        <p:nvPicPr>
          <p:cNvPr id="4098" name="Picture 2" descr="http://theeconomiccollapseblog.com/wp-content/uploads/2013/04/Time-Is-Running-Out.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150" y="914400"/>
            <a:ext cx="5172075" cy="5334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8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0).jpg"/>
          <p:cNvPicPr>
            <a:picLocks noChangeAspect="1" noChangeArrowheads="1"/>
          </p:cNvPicPr>
          <p:nvPr/>
        </p:nvPicPr>
        <p:blipFill>
          <a:blip r:embed="rId3" cstate="print"/>
          <a:srcRect/>
          <a:stretch>
            <a:fillRect/>
          </a:stretch>
        </p:blipFill>
        <p:spPr bwMode="auto">
          <a:xfrm>
            <a:off x="19983" y="0"/>
            <a:ext cx="9124017" cy="7086599"/>
          </a:xfrm>
          <a:prstGeom prst="rect">
            <a:avLst/>
          </a:prstGeom>
          <a:noFill/>
        </p:spPr>
      </p:pic>
      <p:pic>
        <p:nvPicPr>
          <p:cNvPr id="1026" name="Picture 2" descr="C:\Users\Ptr. Daniel White\Desktop\Bible pictures\Jesus\scan0022.jpg"/>
          <p:cNvPicPr>
            <a:picLocks noChangeAspect="1" noChangeArrowheads="1"/>
          </p:cNvPicPr>
          <p:nvPr/>
        </p:nvPicPr>
        <p:blipFill>
          <a:blip r:embed="rId4" cstate="print">
            <a:lum bright="-10000"/>
          </a:blip>
          <a:srcRect/>
          <a:stretch>
            <a:fillRect/>
          </a:stretch>
        </p:blipFill>
        <p:spPr bwMode="auto">
          <a:xfrm>
            <a:off x="228600" y="228600"/>
            <a:ext cx="2573338" cy="3761293"/>
          </a:xfrm>
          <a:prstGeom prst="rect">
            <a:avLst/>
          </a:prstGeom>
          <a:noFill/>
          <a:effectLst>
            <a:glow rad="228600">
              <a:schemeClr val="accent4">
                <a:satMod val="175000"/>
                <a:alpha val="40000"/>
              </a:schemeClr>
            </a:glow>
          </a:effectLst>
        </p:spPr>
      </p:pic>
      <p:pic>
        <p:nvPicPr>
          <p:cNvPr id="1028" name="Picture 4" descr="C:\Users\Ptr. Daniel White\Desktop\Bible pictures\Bible mis\Houses\Door_.jpg"/>
          <p:cNvPicPr>
            <a:picLocks noChangeAspect="1" noChangeArrowheads="1"/>
          </p:cNvPicPr>
          <p:nvPr/>
        </p:nvPicPr>
        <p:blipFill>
          <a:blip r:embed="rId5" cstate="print"/>
          <a:srcRect/>
          <a:stretch>
            <a:fillRect/>
          </a:stretch>
        </p:blipFill>
        <p:spPr bwMode="auto">
          <a:xfrm>
            <a:off x="6019800" y="228600"/>
            <a:ext cx="2977990" cy="2819400"/>
          </a:xfrm>
          <a:prstGeom prst="rect">
            <a:avLst/>
          </a:prstGeom>
          <a:noFill/>
          <a:effectLst>
            <a:reflection blurRad="6350" stA="50000" endA="295" endPos="92000" dist="101600" dir="5400000" sy="-100000" algn="bl" rotWithShape="0"/>
          </a:effectLst>
        </p:spPr>
      </p:pic>
      <p:sp>
        <p:nvSpPr>
          <p:cNvPr id="6" name="Title 5"/>
          <p:cNvSpPr>
            <a:spLocks noGrp="1"/>
          </p:cNvSpPr>
          <p:nvPr>
            <p:ph type="title"/>
          </p:nvPr>
        </p:nvSpPr>
        <p:spPr>
          <a:xfrm>
            <a:off x="2895600" y="274638"/>
            <a:ext cx="2971800" cy="6202362"/>
          </a:xfrm>
        </p:spPr>
        <p:txBody>
          <a:bodyPr>
            <a:noAutofit/>
          </a:bodyPr>
          <a:lstStyle/>
          <a:p>
            <a:r>
              <a:rPr lang="en-US" i="1" dirty="0" smtClean="0">
                <a:ln>
                  <a:solidFill>
                    <a:schemeClr val="tx1"/>
                  </a:solidFill>
                </a:ln>
                <a:solidFill>
                  <a:srgbClr val="FFC000"/>
                </a:solidFill>
                <a:effectLst>
                  <a:glow rad="101600">
                    <a:schemeClr val="bg1">
                      <a:alpha val="60000"/>
                    </a:schemeClr>
                  </a:glow>
                </a:effectLst>
              </a:rPr>
              <a:t>“So likewise ye, when ye shall see all these things, know that it is near, even at </a:t>
            </a:r>
            <a:br>
              <a:rPr lang="en-US" i="1" dirty="0" smtClean="0">
                <a:ln>
                  <a:solidFill>
                    <a:schemeClr val="tx1"/>
                  </a:solidFill>
                </a:ln>
                <a:solidFill>
                  <a:srgbClr val="FFC000"/>
                </a:solidFill>
                <a:effectLst>
                  <a:glow rad="101600">
                    <a:schemeClr val="bg1">
                      <a:alpha val="60000"/>
                    </a:schemeClr>
                  </a:glow>
                </a:effectLst>
              </a:rPr>
            </a:br>
            <a:r>
              <a:rPr lang="en-US" i="1" dirty="0" smtClean="0">
                <a:ln>
                  <a:solidFill>
                    <a:schemeClr val="tx1"/>
                  </a:solidFill>
                </a:ln>
                <a:solidFill>
                  <a:srgbClr val="FFC000"/>
                </a:solidFill>
                <a:effectLst>
                  <a:glow rad="101600">
                    <a:schemeClr val="bg1">
                      <a:alpha val="60000"/>
                    </a:schemeClr>
                  </a:glow>
                </a:effectLst>
              </a:rPr>
              <a:t>the door.”</a:t>
            </a:r>
            <a:br>
              <a:rPr lang="en-US" i="1" dirty="0" smtClean="0">
                <a:ln>
                  <a:solidFill>
                    <a:schemeClr val="tx1"/>
                  </a:solidFill>
                </a:ln>
                <a:solidFill>
                  <a:srgbClr val="FFC000"/>
                </a:solidFill>
                <a:effectLst>
                  <a:glow rad="101600">
                    <a:schemeClr val="bg1">
                      <a:alpha val="60000"/>
                    </a:schemeClr>
                  </a:glow>
                </a:effectLst>
              </a:rPr>
            </a:br>
            <a:r>
              <a:rPr lang="en-US" i="1" dirty="0" smtClean="0">
                <a:ln>
                  <a:solidFill>
                    <a:schemeClr val="tx1"/>
                  </a:solidFill>
                </a:ln>
                <a:solidFill>
                  <a:srgbClr val="FFC000"/>
                </a:solidFill>
                <a:effectLst>
                  <a:glow rad="101600">
                    <a:schemeClr val="bg1">
                      <a:alpha val="60000"/>
                    </a:schemeClr>
                  </a:glow>
                </a:effectLst>
              </a:rPr>
              <a:t>( Mt. 24:33) </a:t>
            </a:r>
            <a:endParaRPr lang="en-US" i="1" dirty="0">
              <a:ln>
                <a:solidFill>
                  <a:schemeClr val="tx1"/>
                </a:solidFill>
              </a:ln>
              <a:solidFill>
                <a:srgbClr val="FFC000"/>
              </a:solidFill>
              <a:effectLst>
                <a:glow rad="101600">
                  <a:schemeClr val="bg1">
                    <a:alpha val="60000"/>
                  </a:schemeClr>
                </a:glow>
              </a:effectLst>
            </a:endParaRPr>
          </a:p>
        </p:txBody>
      </p:sp>
      <p:pic>
        <p:nvPicPr>
          <p:cNvPr id="1030" name="Picture 6" descr="C:\Users\Ptr. Daniel White\Desktop\Bible pictures\Prophecy pictures\prophecy pictures\rapture and second coming\834264.jpg"/>
          <p:cNvPicPr>
            <a:picLocks noChangeAspect="1" noChangeArrowheads="1"/>
          </p:cNvPicPr>
          <p:nvPr/>
        </p:nvPicPr>
        <p:blipFill>
          <a:blip r:embed="rId6" cstate="print"/>
          <a:srcRect/>
          <a:stretch>
            <a:fillRect/>
          </a:stretch>
        </p:blipFill>
        <p:spPr bwMode="auto">
          <a:xfrm>
            <a:off x="7010400" y="609600"/>
            <a:ext cx="1752600" cy="2514600"/>
          </a:xfrm>
          <a:prstGeom prst="ellipse">
            <a:avLst/>
          </a:prstGeom>
          <a:ln>
            <a:noFill/>
          </a:ln>
          <a:effectLst>
            <a:softEdge rad="112500"/>
          </a:effectLst>
        </p:spPr>
      </p:pic>
    </p:spTree>
    <p:extLst>
      <p:ext uri="{BB962C8B-B14F-4D97-AF65-F5344CB8AC3E}">
        <p14:creationId xmlns:p14="http://schemas.microsoft.com/office/powerpoint/2010/main" val="250703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fltVal val="0"/>
                                          </p:val>
                                        </p:tav>
                                        <p:tav tm="100000">
                                          <p:val>
                                            <p:strVal val="#ppt_w"/>
                                          </p:val>
                                        </p:tav>
                                      </p:tavLst>
                                    </p:anim>
                                    <p:anim calcmode="lin" valueType="num">
                                      <p:cBhvr>
                                        <p:cTn id="25" dur="1000" fill="hold"/>
                                        <p:tgtEl>
                                          <p:spTgt spid="1030"/>
                                        </p:tgtEl>
                                        <p:attrNameLst>
                                          <p:attrName>ppt_h</p:attrName>
                                        </p:attrNameLst>
                                      </p:cBhvr>
                                      <p:tavLst>
                                        <p:tav tm="0">
                                          <p:val>
                                            <p:fltVal val="0"/>
                                          </p:val>
                                        </p:tav>
                                        <p:tav tm="100000">
                                          <p:val>
                                            <p:strVal val="#ppt_h"/>
                                          </p:val>
                                        </p:tav>
                                      </p:tavLst>
                                    </p:anim>
                                    <p:animEffect transition="in" filter="fade">
                                      <p:cBhvr>
                                        <p:cTn id="26"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backgrounds\Sky\1 Dad's Pix (72).jpg"/>
          <p:cNvPicPr>
            <a:picLocks noChangeAspect="1" noChangeArrowheads="1"/>
          </p:cNvPicPr>
          <p:nvPr/>
        </p:nvPicPr>
        <p:blipFill>
          <a:blip r:embed="rId3" cstate="print">
            <a:lum bright="-10000"/>
          </a:blip>
          <a:srcRect/>
          <a:stretch>
            <a:fillRect/>
          </a:stretch>
        </p:blipFill>
        <p:spPr bwMode="auto">
          <a:xfrm>
            <a:off x="0" y="0"/>
            <a:ext cx="9148572" cy="6858000"/>
          </a:xfrm>
          <a:prstGeom prst="rect">
            <a:avLst/>
          </a:prstGeom>
          <a:noFill/>
        </p:spPr>
      </p:pic>
      <p:pic>
        <p:nvPicPr>
          <p:cNvPr id="2" name="Picture 2" descr="C:\Users\Ptr. Daniel White\Desktop\Bible pictures\Jesus\scan0022.jpg"/>
          <p:cNvPicPr>
            <a:picLocks noChangeAspect="1" noChangeArrowheads="1"/>
          </p:cNvPicPr>
          <p:nvPr/>
        </p:nvPicPr>
        <p:blipFill>
          <a:blip r:embed="rId4" cstate="print"/>
          <a:srcRect/>
          <a:stretch>
            <a:fillRect/>
          </a:stretch>
        </p:blipFill>
        <p:spPr bwMode="auto">
          <a:xfrm flipH="1">
            <a:off x="6096000" y="228600"/>
            <a:ext cx="2760662" cy="3761293"/>
          </a:xfrm>
          <a:prstGeom prst="rect">
            <a:avLst/>
          </a:prstGeom>
          <a:noFill/>
          <a:effectLst>
            <a:glow rad="228600">
              <a:schemeClr val="accent4">
                <a:satMod val="175000"/>
                <a:alpha val="40000"/>
              </a:schemeClr>
            </a:glow>
          </a:effectLst>
        </p:spPr>
      </p:pic>
      <p:pic>
        <p:nvPicPr>
          <p:cNvPr id="2052" name="Picture 4" descr="C:\Users\Ptr. Daniel White\Desktop\Bible pictures\Prophecy pictures\prophecy pictures\rapture and second coming\scan0012.jpg"/>
          <p:cNvPicPr>
            <a:picLocks noChangeAspect="1" noChangeArrowheads="1"/>
          </p:cNvPicPr>
          <p:nvPr/>
        </p:nvPicPr>
        <p:blipFill>
          <a:blip r:embed="rId5" cstate="print">
            <a:lum bright="-10000"/>
          </a:blip>
          <a:srcRect/>
          <a:stretch>
            <a:fillRect/>
          </a:stretch>
        </p:blipFill>
        <p:spPr bwMode="auto">
          <a:xfrm>
            <a:off x="2971800" y="4343400"/>
            <a:ext cx="2743200" cy="2341756"/>
          </a:xfrm>
          <a:prstGeom prst="rect">
            <a:avLst/>
          </a:prstGeom>
          <a:ln>
            <a:noFill/>
          </a:ln>
          <a:effectLst>
            <a:softEdge rad="112500"/>
          </a:effectLst>
        </p:spPr>
      </p:pic>
      <p:sp>
        <p:nvSpPr>
          <p:cNvPr id="7" name="Title 6"/>
          <p:cNvSpPr>
            <a:spLocks noGrp="1"/>
          </p:cNvSpPr>
          <p:nvPr>
            <p:ph type="title"/>
          </p:nvPr>
        </p:nvSpPr>
        <p:spPr>
          <a:xfrm>
            <a:off x="2971800" y="274638"/>
            <a:ext cx="3048000" cy="3840162"/>
          </a:xfrm>
        </p:spPr>
        <p:txBody>
          <a:bodyPr>
            <a:noAutofit/>
          </a:bodyPr>
          <a:lstStyle/>
          <a:p>
            <a:r>
              <a:rPr lang="en-US" sz="3600" i="1" dirty="0" smtClean="0">
                <a:effectLst>
                  <a:glow rad="101600">
                    <a:schemeClr val="bg1">
                      <a:alpha val="60000"/>
                    </a:schemeClr>
                  </a:glow>
                </a:effectLst>
              </a:rPr>
              <a:t>“When these things begin to come to pass, then look up… for your redemption </a:t>
            </a:r>
            <a:r>
              <a:rPr lang="en-US" sz="3600" i="1" dirty="0" err="1" smtClean="0">
                <a:effectLst>
                  <a:glow rad="101600">
                    <a:schemeClr val="bg1">
                      <a:alpha val="60000"/>
                    </a:schemeClr>
                  </a:glow>
                </a:effectLst>
              </a:rPr>
              <a:t>draweth</a:t>
            </a:r>
            <a:r>
              <a:rPr lang="en-US" sz="3600" i="1" dirty="0" smtClean="0">
                <a:effectLst>
                  <a:glow rad="101600">
                    <a:schemeClr val="bg1">
                      <a:alpha val="60000"/>
                    </a:schemeClr>
                  </a:glow>
                </a:effectLst>
              </a:rPr>
              <a:t> nigh.”</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(Luke 21:28)</a:t>
            </a:r>
            <a:endParaRPr lang="en-US" sz="3600" i="1" dirty="0">
              <a:effectLst>
                <a:glow rad="101600">
                  <a:schemeClr val="bg1">
                    <a:alpha val="60000"/>
                  </a:schemeClr>
                </a:glow>
              </a:effectLst>
            </a:endParaRPr>
          </a:p>
        </p:txBody>
      </p:sp>
      <p:pic>
        <p:nvPicPr>
          <p:cNvPr id="5122" name="Picture 2" descr="http://i.kinja-img.com/gawker-media/image/upload/s--a5dd4hB7--/17tw3kve51x40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04800"/>
            <a:ext cx="3252650" cy="2438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3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 calcmode="lin" valueType="num">
                                      <p:cBhvr additive="base">
                                        <p:cTn id="24" dur="1000" fill="hold"/>
                                        <p:tgtEl>
                                          <p:spTgt spid="5122"/>
                                        </p:tgtEl>
                                        <p:attrNameLst>
                                          <p:attrName>ppt_x</p:attrName>
                                        </p:attrNameLst>
                                      </p:cBhvr>
                                      <p:tavLst>
                                        <p:tav tm="0">
                                          <p:val>
                                            <p:strVal val="#ppt_x"/>
                                          </p:val>
                                        </p:tav>
                                        <p:tav tm="100000">
                                          <p:val>
                                            <p:strVal val="#ppt_x"/>
                                          </p:val>
                                        </p:tav>
                                      </p:tavLst>
                                    </p:anim>
                                    <p:anim calcmode="lin" valueType="num">
                                      <p:cBhvr additive="base">
                                        <p:cTn id="25" dur="10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274638"/>
            <a:ext cx="2743200" cy="6049962"/>
          </a:xfrm>
        </p:spPr>
        <p:txBody>
          <a:bodyPr>
            <a:normAutofit/>
          </a:bodyPr>
          <a:lstStyle/>
          <a:p>
            <a:r>
              <a:rPr lang="en-US" i="1" dirty="0" smtClean="0"/>
              <a:t>“John to the seven churches which are in Asia…”</a:t>
            </a:r>
            <a:endParaRPr lang="en-US" i="1" dirty="0"/>
          </a:p>
        </p:txBody>
      </p:sp>
      <p:pic>
        <p:nvPicPr>
          <p:cNvPr id="3" name="Picture 2" descr="C:\Users\Ptr. Daniel White\Desktop\Prophecy pictures\prophecy pictures\scan0133.jpg"/>
          <p:cNvPicPr>
            <a:picLocks noChangeAspect="1" noChangeArrowheads="1"/>
          </p:cNvPicPr>
          <p:nvPr/>
        </p:nvPicPr>
        <p:blipFill>
          <a:blip r:embed="rId2" cstate="print">
            <a:lum bright="-10000"/>
          </a:blip>
          <a:srcRect/>
          <a:stretch>
            <a:fillRect/>
          </a:stretch>
        </p:blipFill>
        <p:spPr bwMode="auto">
          <a:xfrm>
            <a:off x="0" y="228600"/>
            <a:ext cx="6111724" cy="6248400"/>
          </a:xfrm>
          <a:prstGeom prst="rect">
            <a:avLst/>
          </a:prstGeom>
          <a:ln>
            <a:noFill/>
          </a:ln>
          <a:effectLst>
            <a:softEdge rad="112500"/>
          </a:effectLst>
        </p:spPr>
      </p:pic>
    </p:spTree>
    <p:extLst>
      <p:ext uri="{BB962C8B-B14F-4D97-AF65-F5344CB8AC3E}">
        <p14:creationId xmlns:p14="http://schemas.microsoft.com/office/powerpoint/2010/main" val="3292289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everthirsty.org/media/bible-studies/revelation/study01/patmos7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16291" cy="737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70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Ptr. Daniel White\Desktop\Prophecy pictures\prophecy pictures\Maps\mediterraneansea.jpg"/>
          <p:cNvPicPr>
            <a:picLocks noChangeAspect="1" noChangeArrowheads="1"/>
          </p:cNvPicPr>
          <p:nvPr/>
        </p:nvPicPr>
        <p:blipFill>
          <a:blip r:embed="rId3" cstate="print">
            <a:lum bright="-40000"/>
          </a:blip>
          <a:srcRect/>
          <a:stretch>
            <a:fillRect/>
          </a:stretch>
        </p:blipFill>
        <p:spPr bwMode="auto">
          <a:xfrm>
            <a:off x="0" y="0"/>
            <a:ext cx="9144000" cy="6858000"/>
          </a:xfrm>
          <a:prstGeom prst="rect">
            <a:avLst/>
          </a:prstGeom>
          <a:noFill/>
        </p:spPr>
      </p:pic>
      <p:pic>
        <p:nvPicPr>
          <p:cNvPr id="1026" name="Picture 2"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6629400" y="2590800"/>
            <a:ext cx="738143" cy="654050"/>
          </a:xfrm>
          <a:prstGeom prst="ellipse">
            <a:avLst/>
          </a:prstGeom>
          <a:ln>
            <a:noFill/>
          </a:ln>
          <a:effectLst>
            <a:softEdge rad="112500"/>
          </a:effectLst>
        </p:spPr>
      </p:pic>
      <p:pic>
        <p:nvPicPr>
          <p:cNvPr id="1027" name="Picture 3" descr="C:\Users\Ptr. Daniel White\Desktop\Prophecy pictures\prophecy pictures\Churches\scan0001.jpg"/>
          <p:cNvPicPr>
            <a:picLocks noChangeAspect="1" noChangeArrowheads="1"/>
          </p:cNvPicPr>
          <p:nvPr/>
        </p:nvPicPr>
        <p:blipFill>
          <a:blip r:embed="rId5" cstate="print"/>
          <a:srcRect/>
          <a:stretch>
            <a:fillRect/>
          </a:stretch>
        </p:blipFill>
        <p:spPr bwMode="auto">
          <a:xfrm>
            <a:off x="6096000" y="2438400"/>
            <a:ext cx="791890" cy="701675"/>
          </a:xfrm>
          <a:prstGeom prst="ellipse">
            <a:avLst/>
          </a:prstGeom>
          <a:ln>
            <a:noFill/>
          </a:ln>
          <a:effectLst>
            <a:softEdge rad="112500"/>
          </a:effectLst>
        </p:spPr>
      </p:pic>
      <p:pic>
        <p:nvPicPr>
          <p:cNvPr id="1028" name="Picture 4" descr="C:\Users\Ptr. Daniel White\Desktop\Prophecy pictures\prophecy pictures\Churches\scan0001.jpg"/>
          <p:cNvPicPr>
            <a:picLocks noChangeAspect="1" noChangeArrowheads="1"/>
          </p:cNvPicPr>
          <p:nvPr/>
        </p:nvPicPr>
        <p:blipFill>
          <a:blip r:embed="rId6" cstate="print"/>
          <a:srcRect/>
          <a:stretch>
            <a:fillRect/>
          </a:stretch>
        </p:blipFill>
        <p:spPr bwMode="auto">
          <a:xfrm>
            <a:off x="6400800" y="2057400"/>
            <a:ext cx="705893" cy="625475"/>
          </a:xfrm>
          <a:prstGeom prst="ellipse">
            <a:avLst/>
          </a:prstGeom>
          <a:ln>
            <a:noFill/>
          </a:ln>
          <a:effectLst>
            <a:softEdge rad="112500"/>
          </a:effectLst>
        </p:spPr>
      </p:pic>
      <p:pic>
        <p:nvPicPr>
          <p:cNvPr id="1029" name="Picture 5" descr="C:\Users\Ptr. Daniel White\Desktop\Prophecy pictures\prophecy pictures\Churches\scan0001.jpg"/>
          <p:cNvPicPr>
            <a:picLocks noChangeAspect="1" noChangeArrowheads="1"/>
          </p:cNvPicPr>
          <p:nvPr/>
        </p:nvPicPr>
        <p:blipFill>
          <a:blip r:embed="rId7" cstate="print"/>
          <a:srcRect/>
          <a:stretch>
            <a:fillRect/>
          </a:stretch>
        </p:blipFill>
        <p:spPr bwMode="auto">
          <a:xfrm>
            <a:off x="7086600" y="2734519"/>
            <a:ext cx="762000" cy="675189"/>
          </a:xfrm>
          <a:prstGeom prst="ellipse">
            <a:avLst/>
          </a:prstGeom>
          <a:ln>
            <a:noFill/>
          </a:ln>
          <a:effectLst>
            <a:softEdge rad="112500"/>
          </a:effectLst>
        </p:spPr>
      </p:pic>
      <p:pic>
        <p:nvPicPr>
          <p:cNvPr id="1030" name="Picture 6" descr="C:\Users\Ptr. Daniel White\Desktop\Prophecy pictures\prophecy pictures\Churches\scan0001.jpg"/>
          <p:cNvPicPr>
            <a:picLocks noChangeAspect="1" noChangeArrowheads="1"/>
          </p:cNvPicPr>
          <p:nvPr/>
        </p:nvPicPr>
        <p:blipFill>
          <a:blip r:embed="rId7" cstate="print"/>
          <a:srcRect/>
          <a:stretch>
            <a:fillRect/>
          </a:stretch>
        </p:blipFill>
        <p:spPr bwMode="auto">
          <a:xfrm>
            <a:off x="7315200" y="2362200"/>
            <a:ext cx="762000" cy="675189"/>
          </a:xfrm>
          <a:prstGeom prst="ellipse">
            <a:avLst/>
          </a:prstGeom>
          <a:ln>
            <a:noFill/>
          </a:ln>
          <a:effectLst>
            <a:softEdge rad="112500"/>
          </a:effectLst>
        </p:spPr>
      </p:pic>
      <p:pic>
        <p:nvPicPr>
          <p:cNvPr id="1031"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6629400" y="3048000"/>
            <a:ext cx="782093" cy="692994"/>
          </a:xfrm>
          <a:prstGeom prst="ellipse">
            <a:avLst/>
          </a:prstGeom>
          <a:ln>
            <a:noFill/>
          </a:ln>
          <a:effectLst>
            <a:softEdge rad="112500"/>
          </a:effectLst>
        </p:spPr>
      </p:pic>
      <p:pic>
        <p:nvPicPr>
          <p:cNvPr id="1032" name="Picture 8" descr="C:\Users\Ptr. Daniel White\Desktop\Prophecy pictures\prophecy pictures\Churches\scan0001.jpg"/>
          <p:cNvPicPr>
            <a:picLocks noChangeAspect="1" noChangeArrowheads="1"/>
          </p:cNvPicPr>
          <p:nvPr/>
        </p:nvPicPr>
        <p:blipFill>
          <a:blip r:embed="rId5" cstate="print"/>
          <a:srcRect/>
          <a:stretch>
            <a:fillRect/>
          </a:stretch>
        </p:blipFill>
        <p:spPr bwMode="auto">
          <a:xfrm>
            <a:off x="6858000" y="2133600"/>
            <a:ext cx="791890" cy="701675"/>
          </a:xfrm>
          <a:prstGeom prst="ellipse">
            <a:avLst/>
          </a:prstGeom>
          <a:ln>
            <a:noFill/>
          </a:ln>
          <a:effectLst>
            <a:softEdge rad="112500"/>
          </a:effectLst>
        </p:spPr>
      </p:pic>
      <p:pic>
        <p:nvPicPr>
          <p:cNvPr id="10"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8229600" y="4343400"/>
            <a:ext cx="782093" cy="692994"/>
          </a:xfrm>
          <a:prstGeom prst="ellipse">
            <a:avLst/>
          </a:prstGeom>
          <a:ln>
            <a:noFill/>
          </a:ln>
          <a:effectLst>
            <a:softEdge rad="112500"/>
          </a:effectLst>
        </p:spPr>
      </p:pic>
      <p:pic>
        <p:nvPicPr>
          <p:cNvPr id="11"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8361907" y="2667000"/>
            <a:ext cx="782093" cy="692994"/>
          </a:xfrm>
          <a:prstGeom prst="ellipse">
            <a:avLst/>
          </a:prstGeom>
          <a:ln>
            <a:noFill/>
          </a:ln>
          <a:effectLst>
            <a:softEdge rad="112500"/>
          </a:effectLst>
        </p:spPr>
      </p:pic>
      <p:pic>
        <p:nvPicPr>
          <p:cNvPr id="12"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3581400" y="1447800"/>
            <a:ext cx="1031965" cy="914400"/>
          </a:xfrm>
          <a:prstGeom prst="ellipse">
            <a:avLst/>
          </a:prstGeom>
          <a:ln>
            <a:noFill/>
          </a:ln>
          <a:effectLst>
            <a:softEdge rad="112500"/>
          </a:effectLst>
        </p:spPr>
      </p:pic>
      <p:pic>
        <p:nvPicPr>
          <p:cNvPr id="13"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1828800" y="0"/>
            <a:ext cx="1289957" cy="1143000"/>
          </a:xfrm>
          <a:prstGeom prst="ellipse">
            <a:avLst/>
          </a:prstGeom>
          <a:ln>
            <a:noFill/>
          </a:ln>
          <a:effectLst>
            <a:softEdge rad="112500"/>
          </a:effectLst>
        </p:spPr>
      </p:pic>
      <p:sp>
        <p:nvSpPr>
          <p:cNvPr id="14" name="Title 13"/>
          <p:cNvSpPr>
            <a:spLocks noGrp="1"/>
          </p:cNvSpPr>
          <p:nvPr>
            <p:ph type="title"/>
          </p:nvPr>
        </p:nvSpPr>
        <p:spPr>
          <a:xfrm>
            <a:off x="152400" y="4419600"/>
            <a:ext cx="8686800" cy="1600200"/>
          </a:xfrm>
        </p:spPr>
        <p:txBody>
          <a:bodyPr/>
          <a:lstStyle/>
          <a:p>
            <a:r>
              <a:rPr lang="en-US" i="1" dirty="0" smtClean="0">
                <a:effectLst>
                  <a:glow rad="101600">
                    <a:schemeClr val="bg1">
                      <a:alpha val="60000"/>
                    </a:schemeClr>
                  </a:glow>
                </a:effectLst>
                <a:latin typeface="+mn-lt"/>
                <a:cs typeface="Times New Roman" pitchFamily="18" charset="0"/>
              </a:rPr>
              <a:t>“…Grace be unto you, and peace…”</a:t>
            </a:r>
            <a:endParaRPr lang="en-US" i="1" dirty="0">
              <a:effectLst>
                <a:glow rad="101600">
                  <a:schemeClr val="bg1">
                    <a:alpha val="60000"/>
                  </a:schemeClr>
                </a:glow>
              </a:effectLst>
              <a:latin typeface="+mn-lt"/>
              <a:cs typeface="Times New Roman" pitchFamily="18" charset="0"/>
            </a:endParaRPr>
          </a:p>
        </p:txBody>
      </p:sp>
    </p:spTree>
    <p:extLst>
      <p:ext uri="{BB962C8B-B14F-4D97-AF65-F5344CB8AC3E}">
        <p14:creationId xmlns:p14="http://schemas.microsoft.com/office/powerpoint/2010/main" val="1466778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1000"/>
                                        <p:tgtEl>
                                          <p:spTgt spid="10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fade">
                                      <p:cBhvr>
                                        <p:cTn id="32" dur="1000"/>
                                        <p:tgtEl>
                                          <p:spTgt spid="10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ackgrounds\wall paper\Earth-Map-11433.jpg"/>
          <p:cNvPicPr>
            <a:picLocks noChangeAspect="1" noChangeArrowheads="1"/>
          </p:cNvPicPr>
          <p:nvPr/>
        </p:nvPicPr>
        <p:blipFill>
          <a:blip r:embed="rId3" cstate="print"/>
          <a:srcRect/>
          <a:stretch>
            <a:fillRect/>
          </a:stretch>
        </p:blipFill>
        <p:spPr bwMode="auto">
          <a:xfrm>
            <a:off x="0" y="762000"/>
            <a:ext cx="9144000" cy="5181600"/>
          </a:xfrm>
          <a:prstGeom prst="rect">
            <a:avLst/>
          </a:prstGeom>
          <a:noFill/>
        </p:spPr>
      </p:pic>
      <p:pic>
        <p:nvPicPr>
          <p:cNvPr id="4"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5334000" y="2209800"/>
            <a:ext cx="985157" cy="914400"/>
          </a:xfrm>
          <a:prstGeom prst="ellipse">
            <a:avLst/>
          </a:prstGeom>
          <a:ln>
            <a:noFill/>
          </a:ln>
          <a:effectLst>
            <a:softEdge rad="112500"/>
          </a:effectLst>
        </p:spPr>
      </p:pic>
      <p:pic>
        <p:nvPicPr>
          <p:cNvPr id="5"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4876800" y="1600200"/>
            <a:ext cx="985157" cy="914400"/>
          </a:xfrm>
          <a:prstGeom prst="ellipse">
            <a:avLst/>
          </a:prstGeom>
          <a:ln>
            <a:noFill/>
          </a:ln>
          <a:effectLst>
            <a:softEdge rad="112500"/>
          </a:effectLst>
        </p:spPr>
      </p:pic>
      <p:pic>
        <p:nvPicPr>
          <p:cNvPr id="7"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4191000" y="1371600"/>
            <a:ext cx="985157" cy="914400"/>
          </a:xfrm>
          <a:prstGeom prst="ellipse">
            <a:avLst/>
          </a:prstGeom>
          <a:ln>
            <a:noFill/>
          </a:ln>
          <a:effectLst>
            <a:softEdge rad="112500"/>
          </a:effectLst>
        </p:spPr>
      </p:pic>
      <p:pic>
        <p:nvPicPr>
          <p:cNvPr id="8"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1676400" y="1752600"/>
            <a:ext cx="985157" cy="914400"/>
          </a:xfrm>
          <a:prstGeom prst="ellipse">
            <a:avLst/>
          </a:prstGeom>
          <a:ln>
            <a:noFill/>
          </a:ln>
          <a:effectLst>
            <a:softEdge rad="112500"/>
          </a:effectLst>
        </p:spPr>
      </p:pic>
      <p:pic>
        <p:nvPicPr>
          <p:cNvPr id="9"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5562600" y="1600200"/>
            <a:ext cx="985157" cy="914400"/>
          </a:xfrm>
          <a:prstGeom prst="ellipse">
            <a:avLst/>
          </a:prstGeom>
          <a:ln>
            <a:noFill/>
          </a:ln>
          <a:effectLst>
            <a:softEdge rad="112500"/>
          </a:effectLst>
        </p:spPr>
      </p:pic>
      <p:pic>
        <p:nvPicPr>
          <p:cNvPr id="10" name="Picture 9"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2590800" y="3124200"/>
            <a:ext cx="985157" cy="914400"/>
          </a:xfrm>
          <a:prstGeom prst="ellipse">
            <a:avLst/>
          </a:prstGeom>
          <a:ln>
            <a:noFill/>
          </a:ln>
          <a:effectLst>
            <a:softEdge rad="112500"/>
          </a:effectLst>
        </p:spPr>
      </p:pic>
      <p:pic>
        <p:nvPicPr>
          <p:cNvPr id="11" name="Picture 10"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7543800" y="3581400"/>
            <a:ext cx="985157" cy="914400"/>
          </a:xfrm>
          <a:prstGeom prst="ellipse">
            <a:avLst/>
          </a:prstGeom>
          <a:ln>
            <a:noFill/>
          </a:ln>
          <a:effectLst>
            <a:softEdge rad="112500"/>
          </a:effectLst>
        </p:spPr>
      </p:pic>
      <p:pic>
        <p:nvPicPr>
          <p:cNvPr id="12" name="Picture 11"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4495800" y="2362200"/>
            <a:ext cx="985157" cy="914400"/>
          </a:xfrm>
          <a:prstGeom prst="ellipse">
            <a:avLst/>
          </a:prstGeom>
          <a:ln>
            <a:noFill/>
          </a:ln>
          <a:effectLst>
            <a:softEdge rad="112500"/>
          </a:effectLst>
        </p:spPr>
      </p:pic>
      <p:pic>
        <p:nvPicPr>
          <p:cNvPr id="13" name="Picture 12"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6781800" y="2209800"/>
            <a:ext cx="985157" cy="914400"/>
          </a:xfrm>
          <a:prstGeom prst="ellipse">
            <a:avLst/>
          </a:prstGeom>
          <a:ln>
            <a:noFill/>
          </a:ln>
          <a:effectLst>
            <a:softEdge rad="112500"/>
          </a:effectLst>
        </p:spPr>
      </p:pic>
      <p:sp>
        <p:nvSpPr>
          <p:cNvPr id="14" name="Title 13"/>
          <p:cNvSpPr>
            <a:spLocks noGrp="1"/>
          </p:cNvSpPr>
          <p:nvPr>
            <p:ph type="title"/>
          </p:nvPr>
        </p:nvSpPr>
        <p:spPr>
          <a:xfrm>
            <a:off x="457200" y="4343400"/>
            <a:ext cx="8229600" cy="1600200"/>
          </a:xfrm>
        </p:spPr>
        <p:txBody>
          <a:bodyPr>
            <a:noAutofit/>
          </a:bodyPr>
          <a:lstStyle/>
          <a:p>
            <a:r>
              <a:rPr lang="en-US" sz="3200" i="1" dirty="0" smtClean="0">
                <a:effectLst>
                  <a:glow rad="101600">
                    <a:schemeClr val="bg1">
                      <a:alpha val="60000"/>
                    </a:schemeClr>
                  </a:glow>
                </a:effectLst>
              </a:rPr>
              <a:t> Matt. 24:14 “And this gospel of the kingdom shall be preached in all the world for a witness unto all nations; and then shall the end come.”</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4210813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413"/>
            <a:ext cx="9525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95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1219200" y="1752600"/>
            <a:ext cx="6781800" cy="1676400"/>
          </a:xfrm>
        </p:spPr>
        <p:txBody>
          <a:bodyPr>
            <a:normAutofit fontScale="90000"/>
          </a:bodyPr>
          <a:lstStyle/>
          <a:p>
            <a: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1:1-19</a:t>
            </a:r>
            <a:b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Revelation of Jesus Christ”</a:t>
            </a:r>
            <a:endParaRPr lang="en-US" sz="40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16636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an White\Pictures\Bible pictures\backgrounds\earth and space\wallpaper_15622 (2).jpg"/>
          <p:cNvPicPr>
            <a:picLocks noChangeAspect="1" noChangeArrowheads="1"/>
          </p:cNvPicPr>
          <p:nvPr/>
        </p:nvPicPr>
        <p:blipFill>
          <a:blip r:embed="rId2" cstate="print"/>
          <a:srcRect/>
          <a:stretch>
            <a:fillRect/>
          </a:stretch>
        </p:blipFill>
        <p:spPr bwMode="auto">
          <a:xfrm>
            <a:off x="-1219200" y="0"/>
            <a:ext cx="10363200" cy="7772400"/>
          </a:xfrm>
          <a:prstGeom prst="rect">
            <a:avLst/>
          </a:prstGeom>
          <a:noFill/>
        </p:spPr>
      </p:pic>
      <p:pic>
        <p:nvPicPr>
          <p:cNvPr id="2050" name="Picture 2" descr="C:\Users\Dan White\Pictures\Bible pictures\Prophecy pictures\prophecy pictures\rapture and second coming\scan0018.jpg"/>
          <p:cNvPicPr>
            <a:picLocks noChangeAspect="1" noChangeArrowheads="1"/>
          </p:cNvPicPr>
          <p:nvPr/>
        </p:nvPicPr>
        <p:blipFill>
          <a:blip r:embed="rId3" cstate="print">
            <a:lum bright="-10000" contrast="40000"/>
          </a:blip>
          <a:srcRect/>
          <a:stretch>
            <a:fillRect/>
          </a:stretch>
        </p:blipFill>
        <p:spPr bwMode="auto">
          <a:xfrm>
            <a:off x="1600200" y="0"/>
            <a:ext cx="5105400" cy="6858000"/>
          </a:xfrm>
          <a:prstGeom prst="rect">
            <a:avLst/>
          </a:prstGeom>
          <a:ln>
            <a:noFill/>
          </a:ln>
          <a:effectLst>
            <a:softEdge rad="112500"/>
          </a:effectLst>
        </p:spPr>
      </p:pic>
    </p:spTree>
    <p:extLst>
      <p:ext uri="{BB962C8B-B14F-4D97-AF65-F5344CB8AC3E}">
        <p14:creationId xmlns:p14="http://schemas.microsoft.com/office/powerpoint/2010/main" val="306727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3200" y="685800"/>
            <a:ext cx="3733800" cy="2308324"/>
          </a:xfrm>
          <a:prstGeom prst="rect">
            <a:avLst/>
          </a:prstGeom>
        </p:spPr>
        <p:txBody>
          <a:bodyPr wrap="square">
            <a:spAutoFit/>
          </a:bodyPr>
          <a:lstStyle/>
          <a:p>
            <a:pPr algn="ctr"/>
            <a:r>
              <a:rPr lang="en-US" sz="3600" i="1" dirty="0" smtClean="0"/>
              <a:t>“…from him which is, and which was, and which is to come…”</a:t>
            </a:r>
            <a:endParaRPr lang="en-US" sz="3600" i="1" dirty="0"/>
          </a:p>
        </p:txBody>
      </p:sp>
      <p:pic>
        <p:nvPicPr>
          <p:cNvPr id="10243" name="Picture 3" descr="C:\Users\Ptr. Daniel White\Pictures\3-Jesus\0253 Jesus crucificado.jpg"/>
          <p:cNvPicPr>
            <a:picLocks noChangeAspect="1" noChangeArrowheads="1"/>
          </p:cNvPicPr>
          <p:nvPr/>
        </p:nvPicPr>
        <p:blipFill>
          <a:blip r:embed="rId3" cstate="print"/>
          <a:srcRect l="20124" r="12485" b="-1389"/>
          <a:stretch>
            <a:fillRect/>
          </a:stretch>
        </p:blipFill>
        <p:spPr bwMode="auto">
          <a:xfrm>
            <a:off x="0" y="3124200"/>
            <a:ext cx="3567569" cy="3886200"/>
          </a:xfrm>
          <a:prstGeom prst="rect">
            <a:avLst/>
          </a:prstGeom>
          <a:noFill/>
        </p:spPr>
      </p:pic>
      <p:pic>
        <p:nvPicPr>
          <p:cNvPr id="108546" name="Picture 2" descr="http://1.bp.blogspot.com/-LUDcIx9BJBw/UjSy26TT_CI/AAAAAAAAAvU/sDVC_Sxh2VI/s1600/crown1.jpg"/>
          <p:cNvPicPr>
            <a:picLocks noChangeAspect="1" noChangeArrowheads="1"/>
          </p:cNvPicPr>
          <p:nvPr/>
        </p:nvPicPr>
        <p:blipFill>
          <a:blip r:embed="rId4" cstate="print"/>
          <a:srcRect/>
          <a:stretch>
            <a:fillRect/>
          </a:stretch>
        </p:blipFill>
        <p:spPr bwMode="auto">
          <a:xfrm>
            <a:off x="2041570" y="0"/>
            <a:ext cx="4934755" cy="3352800"/>
          </a:xfrm>
          <a:prstGeom prst="rect">
            <a:avLst/>
          </a:prstGeom>
          <a:noFill/>
        </p:spPr>
      </p:pic>
      <p:pic>
        <p:nvPicPr>
          <p:cNvPr id="108548" name="Picture 4" descr="http://www.godsoutreachministryint.org/REVELATION-Jesus-Conquer-2-sd-Coming-703.jpg"/>
          <p:cNvPicPr>
            <a:picLocks noChangeAspect="1" noChangeArrowheads="1"/>
          </p:cNvPicPr>
          <p:nvPr/>
        </p:nvPicPr>
        <p:blipFill>
          <a:blip r:embed="rId5" cstate="print"/>
          <a:srcRect/>
          <a:stretch>
            <a:fillRect/>
          </a:stretch>
        </p:blipFill>
        <p:spPr bwMode="auto">
          <a:xfrm>
            <a:off x="4264887" y="3200400"/>
            <a:ext cx="4879113" cy="3657600"/>
          </a:xfrm>
          <a:prstGeom prst="rect">
            <a:avLst/>
          </a:prstGeom>
          <a:noFill/>
        </p:spPr>
      </p:pic>
    </p:spTree>
    <p:extLst>
      <p:ext uri="{BB962C8B-B14F-4D97-AF65-F5344CB8AC3E}">
        <p14:creationId xmlns:p14="http://schemas.microsoft.com/office/powerpoint/2010/main" val="3368198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20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fade">
                                      <p:cBhvr>
                                        <p:cTn id="17" dur="20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752600"/>
          </a:xfrm>
        </p:spPr>
        <p:txBody>
          <a:bodyPr>
            <a:noAutofit/>
          </a:bodyPr>
          <a:lstStyle/>
          <a:p>
            <a:r>
              <a:rPr lang="en-US" i="1" dirty="0" smtClean="0"/>
              <a:t>“…and from the seven Spirits which are before his throne.”</a:t>
            </a:r>
            <a:endParaRPr lang="en-US" i="1" dirty="0"/>
          </a:p>
        </p:txBody>
      </p:sp>
      <p:pic>
        <p:nvPicPr>
          <p:cNvPr id="3074" name="Picture 2" descr="C:\Users\Dan White\Pictures\Bible pictures\heaven\throne room (2).jpg"/>
          <p:cNvPicPr>
            <a:picLocks noChangeAspect="1" noChangeArrowheads="1"/>
          </p:cNvPicPr>
          <p:nvPr/>
        </p:nvPicPr>
        <p:blipFill>
          <a:blip r:embed="rId2" cstate="print">
            <a:lum bright="-10000" contrast="20000"/>
          </a:blip>
          <a:srcRect t="19355" r="-1981"/>
          <a:stretch>
            <a:fillRect/>
          </a:stretch>
        </p:blipFill>
        <p:spPr bwMode="auto">
          <a:xfrm>
            <a:off x="0" y="1532659"/>
            <a:ext cx="9372600" cy="5325341"/>
          </a:xfrm>
          <a:prstGeom prst="rect">
            <a:avLst/>
          </a:prstGeom>
          <a:noFill/>
        </p:spPr>
      </p:pic>
    </p:spTree>
    <p:extLst>
      <p:ext uri="{BB962C8B-B14F-4D97-AF65-F5344CB8AC3E}">
        <p14:creationId xmlns:p14="http://schemas.microsoft.com/office/powerpoint/2010/main" val="102115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twenty four elders.jpg"/>
          <p:cNvPicPr>
            <a:picLocks noChangeAspect="1" noChangeArrowheads="1"/>
          </p:cNvPicPr>
          <p:nvPr/>
        </p:nvPicPr>
        <p:blipFill>
          <a:blip r:embed="rId3" cstate="print">
            <a:lum bright="-40000"/>
          </a:blip>
          <a:srcRect/>
          <a:stretch>
            <a:fillRect/>
          </a:stretch>
        </p:blipFill>
        <p:spPr bwMode="auto">
          <a:xfrm>
            <a:off x="1447800" y="0"/>
            <a:ext cx="6172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C:\Users\Ptr. Daniel White\Desktop\Prophecy pictures\prophecy pictures\rapture and second coming\ALPHA-AND-OMEGA.jpg"/>
          <p:cNvPicPr>
            <a:picLocks noChangeAspect="1" noChangeArrowheads="1"/>
          </p:cNvPicPr>
          <p:nvPr/>
        </p:nvPicPr>
        <p:blipFill>
          <a:blip r:embed="rId4" cstate="print">
            <a:lum bright="-40000"/>
          </a:blip>
          <a:srcRect/>
          <a:stretch>
            <a:fillRect/>
          </a:stretch>
        </p:blipFill>
        <p:spPr bwMode="auto">
          <a:xfrm>
            <a:off x="3505200" y="838200"/>
            <a:ext cx="2133600" cy="1981200"/>
          </a:xfrm>
          <a:prstGeom prst="ellipse">
            <a:avLst/>
          </a:prstGeom>
          <a:ln>
            <a:noFill/>
          </a:ln>
          <a:effectLst>
            <a:softEdge rad="112500"/>
          </a:effectLst>
        </p:spPr>
      </p:pic>
      <p:sp>
        <p:nvSpPr>
          <p:cNvPr id="2" name="Title 1"/>
          <p:cNvSpPr>
            <a:spLocks noGrp="1"/>
          </p:cNvSpPr>
          <p:nvPr>
            <p:ph type="title"/>
          </p:nvPr>
        </p:nvSpPr>
        <p:spPr>
          <a:xfrm>
            <a:off x="1447800" y="838200"/>
            <a:ext cx="6096000" cy="579438"/>
          </a:xfrm>
        </p:spPr>
        <p:txBody>
          <a:bodyPr>
            <a:noAutofit/>
          </a:bodyPr>
          <a:lstStyle/>
          <a:p>
            <a:r>
              <a:rPr lang="en-US" sz="3600" dirty="0" smtClean="0">
                <a:effectLst>
                  <a:glow rad="101600">
                    <a:schemeClr val="bg1">
                      <a:alpha val="60000"/>
                    </a:schemeClr>
                  </a:glow>
                </a:effectLst>
                <a:latin typeface="Times New Roman" pitchFamily="18" charset="0"/>
                <a:cs typeface="Times New Roman" pitchFamily="18" charset="0"/>
              </a:rPr>
              <a:t>The Seven Spirits of God</a:t>
            </a:r>
            <a:br>
              <a:rPr lang="en-US" sz="3600" dirty="0" smtClean="0">
                <a:effectLst>
                  <a:glow rad="101600">
                    <a:schemeClr val="bg1">
                      <a:alpha val="60000"/>
                    </a:schemeClr>
                  </a:glow>
                </a:effectLst>
                <a:latin typeface="Times New Roman" pitchFamily="18" charset="0"/>
                <a:cs typeface="Times New Roman" pitchFamily="18" charset="0"/>
              </a:rPr>
            </a:br>
            <a:r>
              <a:rPr lang="en-US" sz="3600" i="1" dirty="0" smtClean="0">
                <a:effectLst>
                  <a:glow rad="101600">
                    <a:schemeClr val="bg1">
                      <a:alpha val="60000"/>
                    </a:schemeClr>
                  </a:glow>
                </a:effectLst>
                <a:latin typeface="Times New Roman" pitchFamily="18" charset="0"/>
                <a:cs typeface="Times New Roman" pitchFamily="18" charset="0"/>
              </a:rPr>
              <a:t>(Revelation 4:1-11</a:t>
            </a:r>
            <a:r>
              <a:rPr lang="en-US" sz="3600" i="1" dirty="0" smtClean="0">
                <a:effectLst>
                  <a:glow rad="101600">
                    <a:schemeClr val="bg1">
                      <a:alpha val="60000"/>
                    </a:schemeClr>
                  </a:glow>
                </a:effectLst>
              </a:rPr>
              <a:t>;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Isaiah 11:2)</a:t>
            </a:r>
            <a:endParaRPr lang="en-US" sz="3600" i="1" dirty="0">
              <a:effectLst>
                <a:glow rad="101600">
                  <a:schemeClr val="bg1">
                    <a:alpha val="60000"/>
                  </a:schemeClr>
                </a:glow>
              </a:effectLst>
              <a:latin typeface="Times New Roman" pitchFamily="18" charset="0"/>
              <a:cs typeface="Times New Roman" pitchFamily="18" charset="0"/>
            </a:endParaRPr>
          </a:p>
        </p:txBody>
      </p:sp>
      <p:sp>
        <p:nvSpPr>
          <p:cNvPr id="3" name="Content Placeholder 2"/>
          <p:cNvSpPr>
            <a:spLocks noGrp="1"/>
          </p:cNvSpPr>
          <p:nvPr>
            <p:ph idx="1"/>
          </p:nvPr>
        </p:nvSpPr>
        <p:spPr>
          <a:xfrm>
            <a:off x="1524000" y="1981200"/>
            <a:ext cx="6096000" cy="4876800"/>
          </a:xfrm>
        </p:spPr>
        <p:txBody>
          <a:bodyPr>
            <a:normAutofit lnSpcReduction="10000"/>
          </a:bodyPr>
          <a:lstStyle/>
          <a:p>
            <a:pPr>
              <a:buNone/>
            </a:pPr>
            <a:endParaRPr lang="en-US" dirty="0" smtClean="0"/>
          </a:p>
          <a:p>
            <a:r>
              <a:rPr lang="en-US" sz="3600" dirty="0" smtClean="0">
                <a:effectLst>
                  <a:glow rad="101600">
                    <a:schemeClr val="bg1">
                      <a:alpha val="60000"/>
                    </a:schemeClr>
                  </a:glow>
                </a:effectLst>
                <a:latin typeface="Times New Roman" pitchFamily="18" charset="0"/>
                <a:cs typeface="Times New Roman" pitchFamily="18" charset="0"/>
              </a:rPr>
              <a:t>Spirit of the Lord</a:t>
            </a:r>
          </a:p>
          <a:p>
            <a:r>
              <a:rPr lang="en-US" sz="3600" dirty="0" smtClean="0">
                <a:effectLst>
                  <a:glow rad="101600">
                    <a:schemeClr val="bg1">
                      <a:alpha val="60000"/>
                    </a:schemeClr>
                  </a:glow>
                </a:effectLst>
                <a:latin typeface="Times New Roman" pitchFamily="18" charset="0"/>
                <a:cs typeface="Times New Roman" pitchFamily="18" charset="0"/>
              </a:rPr>
              <a:t>Spirit of wisdom</a:t>
            </a:r>
          </a:p>
          <a:p>
            <a:r>
              <a:rPr lang="en-US" sz="3600" dirty="0" smtClean="0">
                <a:effectLst>
                  <a:glow rad="101600">
                    <a:schemeClr val="bg1">
                      <a:alpha val="60000"/>
                    </a:schemeClr>
                  </a:glow>
                </a:effectLst>
                <a:latin typeface="Times New Roman" pitchFamily="18" charset="0"/>
                <a:cs typeface="Times New Roman" pitchFamily="18" charset="0"/>
              </a:rPr>
              <a:t>Spirit of understanding</a:t>
            </a:r>
          </a:p>
          <a:p>
            <a:r>
              <a:rPr lang="en-US" sz="3600" dirty="0" smtClean="0">
                <a:effectLst>
                  <a:glow rad="101600">
                    <a:schemeClr val="bg1">
                      <a:alpha val="60000"/>
                    </a:schemeClr>
                  </a:glow>
                </a:effectLst>
                <a:latin typeface="Times New Roman" pitchFamily="18" charset="0"/>
                <a:cs typeface="Times New Roman" pitchFamily="18" charset="0"/>
              </a:rPr>
              <a:t>Spirit of counsel</a:t>
            </a:r>
          </a:p>
          <a:p>
            <a:r>
              <a:rPr lang="en-US" sz="3600" dirty="0" smtClean="0">
                <a:effectLst>
                  <a:glow rad="101600">
                    <a:schemeClr val="bg1">
                      <a:alpha val="60000"/>
                    </a:schemeClr>
                  </a:glow>
                </a:effectLst>
                <a:latin typeface="Times New Roman" pitchFamily="18" charset="0"/>
                <a:cs typeface="Times New Roman" pitchFamily="18" charset="0"/>
              </a:rPr>
              <a:t>Spirit of might (power)</a:t>
            </a:r>
          </a:p>
          <a:p>
            <a:r>
              <a:rPr lang="en-US" sz="3600" dirty="0" smtClean="0">
                <a:effectLst>
                  <a:glow rad="101600">
                    <a:schemeClr val="bg1">
                      <a:alpha val="60000"/>
                    </a:schemeClr>
                  </a:glow>
                </a:effectLst>
                <a:latin typeface="Times New Roman" pitchFamily="18" charset="0"/>
                <a:cs typeface="Times New Roman" pitchFamily="18" charset="0"/>
              </a:rPr>
              <a:t>Spirit of knowledge</a:t>
            </a:r>
          </a:p>
          <a:p>
            <a:r>
              <a:rPr lang="en-US" sz="3600" dirty="0" smtClean="0">
                <a:effectLst>
                  <a:glow rad="101600">
                    <a:schemeClr val="bg1">
                      <a:alpha val="60000"/>
                    </a:schemeClr>
                  </a:glow>
                </a:effectLst>
                <a:latin typeface="Times New Roman" pitchFamily="18" charset="0"/>
                <a:cs typeface="Times New Roman" pitchFamily="18" charset="0"/>
              </a:rPr>
              <a:t>Spirit of the fear of the Lord</a:t>
            </a:r>
            <a:endParaRPr lang="en-US" sz="3600" dirty="0">
              <a:effectLst>
                <a:glow rad="101600">
                  <a:schemeClr val="bg1">
                    <a:alpha val="60000"/>
                  </a:schemeClr>
                </a:glow>
              </a:effectLst>
              <a:latin typeface="Times New Roman" pitchFamily="18" charset="0"/>
              <a:cs typeface="Times New Roman" pitchFamily="18" charset="0"/>
            </a:endParaRPr>
          </a:p>
        </p:txBody>
      </p:sp>
      <p:pic>
        <p:nvPicPr>
          <p:cNvPr id="4" name="Picture 2" descr="C:\Users\Ptr. Daniel White\Desktop\twenty four elders.jpg"/>
          <p:cNvPicPr>
            <a:picLocks noChangeAspect="1" noChangeArrowheads="1"/>
          </p:cNvPicPr>
          <p:nvPr/>
        </p:nvPicPr>
        <p:blipFill>
          <a:blip r:embed="rId5" cstate="print">
            <a:lum/>
          </a:blip>
          <a:srcRect l="25034" t="68889" r="23333" b="1111"/>
          <a:stretch>
            <a:fillRect/>
          </a:stretch>
        </p:blipFill>
        <p:spPr bwMode="auto">
          <a:xfrm>
            <a:off x="5681133" y="2743200"/>
            <a:ext cx="1603023" cy="1082040"/>
          </a:xfrm>
          <a:prstGeom prst="rect">
            <a:avLst/>
          </a:prstGeom>
          <a:ln>
            <a:noFill/>
          </a:ln>
          <a:effectLst>
            <a:outerShdw blurRad="292100" dist="139700" dir="2700000" algn="tl" rotWithShape="0">
              <a:srgbClr val="333333">
                <a:alpha val="65000"/>
              </a:srgbClr>
            </a:outerShdw>
            <a:reflection blurRad="6350" stA="50000" endA="295" endPos="92000" dist="101600" dir="5400000" sy="-100000" algn="bl" rotWithShape="0"/>
          </a:effectLst>
        </p:spPr>
      </p:pic>
    </p:spTree>
    <p:extLst>
      <p:ext uri="{BB962C8B-B14F-4D97-AF65-F5344CB8AC3E}">
        <p14:creationId xmlns:p14="http://schemas.microsoft.com/office/powerpoint/2010/main" val="360608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3-Jesus\06 MINISTRY\Jesus teaching\Jesus Preaching 90-304.jpg"/>
          <p:cNvPicPr>
            <a:picLocks noChangeAspect="1" noChangeArrowheads="1"/>
          </p:cNvPicPr>
          <p:nvPr/>
        </p:nvPicPr>
        <p:blipFill>
          <a:blip r:embed="rId3" cstate="print">
            <a:lum bright="-20000"/>
          </a:blip>
          <a:srcRect/>
          <a:stretch>
            <a:fillRect/>
          </a:stretch>
        </p:blipFill>
        <p:spPr bwMode="auto">
          <a:xfrm>
            <a:off x="3535363" y="15267"/>
            <a:ext cx="5608637" cy="6842733"/>
          </a:xfrm>
          <a:prstGeom prst="rect">
            <a:avLst/>
          </a:prstGeom>
          <a:noFill/>
        </p:spPr>
      </p:pic>
      <p:sp>
        <p:nvSpPr>
          <p:cNvPr id="3" name="Title 2"/>
          <p:cNvSpPr>
            <a:spLocks noGrp="1"/>
          </p:cNvSpPr>
          <p:nvPr>
            <p:ph type="title"/>
          </p:nvPr>
        </p:nvSpPr>
        <p:spPr>
          <a:xfrm>
            <a:off x="152400" y="0"/>
            <a:ext cx="3505200" cy="6858000"/>
          </a:xfrm>
        </p:spPr>
        <p:txBody>
          <a:bodyPr/>
          <a:lstStyle/>
          <a:p>
            <a:r>
              <a:rPr lang="en-US" i="1" dirty="0" smtClean="0"/>
              <a:t>“And from Jesus Christ, who is the faithful witness …”</a:t>
            </a:r>
            <a:endParaRPr lang="en-US" i="1" dirty="0"/>
          </a:p>
        </p:txBody>
      </p:sp>
    </p:spTree>
    <p:extLst>
      <p:ext uri="{BB962C8B-B14F-4D97-AF65-F5344CB8AC3E}">
        <p14:creationId xmlns:p14="http://schemas.microsoft.com/office/powerpoint/2010/main" val="1255091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3-Jesus\14 Resurrection\Jesus_out_of_Tomb_Z.jpg"/>
          <p:cNvPicPr>
            <a:picLocks noChangeAspect="1" noChangeArrowheads="1"/>
          </p:cNvPicPr>
          <p:nvPr/>
        </p:nvPicPr>
        <p:blipFill>
          <a:blip r:embed="rId3" cstate="print">
            <a:lum bright="-20000"/>
          </a:blip>
          <a:srcRect/>
          <a:stretch>
            <a:fillRect/>
          </a:stretch>
        </p:blipFill>
        <p:spPr bwMode="auto">
          <a:xfrm>
            <a:off x="0" y="0"/>
            <a:ext cx="4572000" cy="6858000"/>
          </a:xfrm>
          <a:prstGeom prst="rect">
            <a:avLst/>
          </a:prstGeom>
          <a:noFill/>
        </p:spPr>
      </p:pic>
      <p:sp>
        <p:nvSpPr>
          <p:cNvPr id="3" name="Title 2"/>
          <p:cNvSpPr>
            <a:spLocks noGrp="1"/>
          </p:cNvSpPr>
          <p:nvPr>
            <p:ph type="title"/>
          </p:nvPr>
        </p:nvSpPr>
        <p:spPr>
          <a:xfrm>
            <a:off x="4724400" y="274638"/>
            <a:ext cx="4419600" cy="6583362"/>
          </a:xfrm>
        </p:spPr>
        <p:txBody>
          <a:bodyPr>
            <a:normAutofit/>
          </a:bodyPr>
          <a:lstStyle/>
          <a:p>
            <a:r>
              <a:rPr lang="en-US" i="1" dirty="0" smtClean="0"/>
              <a:t>“…and the first begotten (born) of the dead…”</a:t>
            </a:r>
            <a:br>
              <a:rPr lang="en-US" i="1" dirty="0" smtClean="0"/>
            </a:br>
            <a:r>
              <a:rPr lang="en-US" i="1" dirty="0" smtClean="0"/>
              <a:t>(see I Cor. 15:1-26)</a:t>
            </a:r>
            <a:endParaRPr lang="en-US" i="1" dirty="0"/>
          </a:p>
        </p:txBody>
      </p:sp>
    </p:spTree>
    <p:extLst>
      <p:ext uri="{BB962C8B-B14F-4D97-AF65-F5344CB8AC3E}">
        <p14:creationId xmlns:p14="http://schemas.microsoft.com/office/powerpoint/2010/main" val="7836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Pictures\3-Jesus\jesus_christ_on_trial.jpg"/>
          <p:cNvPicPr>
            <a:picLocks noChangeAspect="1" noChangeArrowheads="1"/>
          </p:cNvPicPr>
          <p:nvPr/>
        </p:nvPicPr>
        <p:blipFill>
          <a:blip r:embed="rId3" cstate="print"/>
          <a:srcRect/>
          <a:stretch>
            <a:fillRect/>
          </a:stretch>
        </p:blipFill>
        <p:spPr bwMode="auto">
          <a:xfrm>
            <a:off x="228600" y="0"/>
            <a:ext cx="8654143" cy="6858000"/>
          </a:xfrm>
          <a:prstGeom prst="rect">
            <a:avLst/>
          </a:prstGeom>
          <a:ln>
            <a:noFill/>
          </a:ln>
          <a:effectLst>
            <a:softEdge rad="112500"/>
          </a:effectLst>
        </p:spPr>
      </p:pic>
    </p:spTree>
    <p:extLst>
      <p:ext uri="{BB962C8B-B14F-4D97-AF65-F5344CB8AC3E}">
        <p14:creationId xmlns:p14="http://schemas.microsoft.com/office/powerpoint/2010/main" val="3786421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74638"/>
            <a:ext cx="2743200" cy="6354762"/>
          </a:xfrm>
        </p:spPr>
        <p:txBody>
          <a:bodyPr>
            <a:normAutofit/>
          </a:bodyPr>
          <a:lstStyle/>
          <a:p>
            <a:r>
              <a:rPr lang="en-US" i="1" dirty="0" smtClean="0"/>
              <a:t>“Unto him that loved us, and washed us from our sins in his own blood.”</a:t>
            </a:r>
            <a:endParaRPr lang="en-US" i="1" dirty="0"/>
          </a:p>
        </p:txBody>
      </p:sp>
      <p:pic>
        <p:nvPicPr>
          <p:cNvPr id="1026" name="Picture 2" descr="C:\Users\Dan White\Pictures\Bible pictures\Jesus\12 Crucifixion\carrying_the_cross w bloody face (2).jpg"/>
          <p:cNvPicPr>
            <a:picLocks noChangeAspect="1" noChangeArrowheads="1"/>
          </p:cNvPicPr>
          <p:nvPr/>
        </p:nvPicPr>
        <p:blipFill>
          <a:blip r:embed="rId2" cstate="print"/>
          <a:srcRect/>
          <a:stretch>
            <a:fillRect/>
          </a:stretch>
        </p:blipFill>
        <p:spPr bwMode="auto">
          <a:xfrm>
            <a:off x="0" y="0"/>
            <a:ext cx="5677319" cy="6858000"/>
          </a:xfrm>
          <a:prstGeom prst="rect">
            <a:avLst/>
          </a:prstGeom>
          <a:noFill/>
        </p:spPr>
      </p:pic>
    </p:spTree>
    <p:extLst>
      <p:ext uri="{BB962C8B-B14F-4D97-AF65-F5344CB8AC3E}">
        <p14:creationId xmlns:p14="http://schemas.microsoft.com/office/powerpoint/2010/main" val="1869791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thisweconfess.files.wordpress.com/2011/12/lords-supper1.jpg"/>
          <p:cNvPicPr>
            <a:picLocks noChangeAspect="1" noChangeArrowheads="1"/>
          </p:cNvPicPr>
          <p:nvPr/>
        </p:nvPicPr>
        <p:blipFill>
          <a:blip r:embed="rId2" cstate="print"/>
          <a:srcRect/>
          <a:stretch>
            <a:fillRect/>
          </a:stretch>
        </p:blipFill>
        <p:spPr bwMode="auto">
          <a:xfrm>
            <a:off x="228599" y="914400"/>
            <a:ext cx="4237417" cy="5257800"/>
          </a:xfrm>
          <a:prstGeom prst="rect">
            <a:avLst/>
          </a:prstGeom>
          <a:noFill/>
        </p:spPr>
      </p:pic>
      <p:sp>
        <p:nvSpPr>
          <p:cNvPr id="3" name="Title 2"/>
          <p:cNvSpPr>
            <a:spLocks noGrp="1"/>
          </p:cNvSpPr>
          <p:nvPr>
            <p:ph type="title"/>
          </p:nvPr>
        </p:nvSpPr>
        <p:spPr>
          <a:xfrm>
            <a:off x="4572000" y="274638"/>
            <a:ext cx="4419600" cy="6583362"/>
          </a:xfrm>
        </p:spPr>
        <p:txBody>
          <a:bodyPr/>
          <a:lstStyle/>
          <a:p>
            <a:r>
              <a:rPr lang="en-US" i="1" dirty="0" smtClean="0"/>
              <a:t>“The blood of Jesus Christ his Son </a:t>
            </a:r>
            <a:r>
              <a:rPr lang="en-US" i="1" dirty="0" err="1" smtClean="0"/>
              <a:t>cleanseth</a:t>
            </a:r>
            <a:r>
              <a:rPr lang="en-US" i="1" dirty="0" smtClean="0"/>
              <a:t> us from all sin.”</a:t>
            </a:r>
            <a:br>
              <a:rPr lang="en-US" i="1" dirty="0" smtClean="0"/>
            </a:br>
            <a:r>
              <a:rPr lang="en-US" i="1" dirty="0" smtClean="0"/>
              <a:t>(I John 1:7)</a:t>
            </a:r>
            <a:endParaRPr lang="en-US" i="1" dirty="0"/>
          </a:p>
        </p:txBody>
      </p:sp>
    </p:spTree>
    <p:extLst>
      <p:ext uri="{BB962C8B-B14F-4D97-AF65-F5344CB8AC3E}">
        <p14:creationId xmlns:p14="http://schemas.microsoft.com/office/powerpoint/2010/main" val="371012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1-Bib Pics-Ot\David\King David\David praising God 1100-13-4.jpg"/>
          <p:cNvPicPr>
            <a:picLocks noChangeAspect="1" noChangeArrowheads="1"/>
          </p:cNvPicPr>
          <p:nvPr/>
        </p:nvPicPr>
        <p:blipFill>
          <a:blip r:embed="rId3" cstate="print"/>
          <a:srcRect/>
          <a:stretch>
            <a:fillRect/>
          </a:stretch>
        </p:blipFill>
        <p:spPr bwMode="auto">
          <a:xfrm>
            <a:off x="228600" y="304800"/>
            <a:ext cx="4572000" cy="4289425"/>
          </a:xfrm>
          <a:prstGeom prst="rect">
            <a:avLst/>
          </a:prstGeom>
          <a:ln>
            <a:noFill/>
          </a:ln>
          <a:effectLst>
            <a:reflection blurRad="6350" stA="50000" endA="300" endPos="55500" dist="101600" dir="5400000" sy="-100000" algn="bl" rotWithShape="0"/>
            <a:softEdge rad="112500"/>
          </a:effectLst>
        </p:spPr>
      </p:pic>
      <p:pic>
        <p:nvPicPr>
          <p:cNvPr id="1027" name="Picture 3" descr="c:\Users\Ptr. Daniel White\Pictures\1-Bib Pics-Ot\Priests\High Priest  523.jpg"/>
          <p:cNvPicPr>
            <a:picLocks noChangeAspect="1" noChangeArrowheads="1"/>
          </p:cNvPicPr>
          <p:nvPr/>
        </p:nvPicPr>
        <p:blipFill>
          <a:blip r:embed="rId4" cstate="print"/>
          <a:srcRect/>
          <a:stretch>
            <a:fillRect/>
          </a:stretch>
        </p:blipFill>
        <p:spPr bwMode="auto">
          <a:xfrm>
            <a:off x="5181600" y="609600"/>
            <a:ext cx="3733799" cy="4740275"/>
          </a:xfrm>
          <a:prstGeom prst="rect">
            <a:avLst/>
          </a:prstGeom>
          <a:ln>
            <a:noFill/>
          </a:ln>
          <a:effectLst>
            <a:reflection blurRad="6350" stA="50000" endA="300" endPos="55500" dist="101600" dir="5400000" sy="-100000" algn="bl" rotWithShape="0"/>
            <a:softEdge rad="112500"/>
          </a:effectLst>
        </p:spPr>
      </p:pic>
      <p:sp>
        <p:nvSpPr>
          <p:cNvPr id="6" name="Title 3"/>
          <p:cNvSpPr txBox="1">
            <a:spLocks/>
          </p:cNvSpPr>
          <p:nvPr/>
        </p:nvSpPr>
        <p:spPr>
          <a:xfrm>
            <a:off x="381000" y="381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4"/>
          <p:cNvSpPr>
            <a:spLocks noGrp="1"/>
          </p:cNvSpPr>
          <p:nvPr>
            <p:ph type="title"/>
          </p:nvPr>
        </p:nvSpPr>
        <p:spPr>
          <a:xfrm>
            <a:off x="457200" y="4876800"/>
            <a:ext cx="8229600" cy="1600200"/>
          </a:xfrm>
        </p:spPr>
        <p:txBody>
          <a:bodyPr/>
          <a:lstStyle/>
          <a:p>
            <a:r>
              <a:rPr lang="en-US" i="1" dirty="0" smtClean="0">
                <a:effectLst>
                  <a:glow rad="101600">
                    <a:schemeClr val="bg1">
                      <a:alpha val="60000"/>
                    </a:schemeClr>
                  </a:glow>
                </a:effectLst>
              </a:rPr>
              <a:t>“And hath made us kings and priests unto God and his Father.”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552112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5400" y="838200"/>
            <a:ext cx="3886200" cy="5016758"/>
          </a:xfrm>
          <a:prstGeom prst="rect">
            <a:avLst/>
          </a:prstGeom>
        </p:spPr>
        <p:txBody>
          <a:bodyPr wrap="square">
            <a:spAutoFit/>
          </a:bodyPr>
          <a:lstStyle/>
          <a:p>
            <a:pPr algn="ctr"/>
            <a:r>
              <a:rPr lang="en-US" sz="4000" i="1" dirty="0" smtClean="0">
                <a:cs typeface="Times New Roman" pitchFamily="18" charset="0"/>
              </a:rPr>
              <a:t>“The Revelation of Jesus Christ, which God gave unto him, to </a:t>
            </a:r>
            <a:r>
              <a:rPr lang="en-US" sz="4000" i="1" dirty="0" err="1" smtClean="0">
                <a:cs typeface="Times New Roman" pitchFamily="18" charset="0"/>
              </a:rPr>
              <a:t>shew</a:t>
            </a:r>
            <a:r>
              <a:rPr lang="en-US" sz="4000" i="1" dirty="0" smtClean="0">
                <a:cs typeface="Times New Roman" pitchFamily="18" charset="0"/>
              </a:rPr>
              <a:t> unto his servants things which must shortly come to pass…” </a:t>
            </a:r>
            <a:endParaRPr lang="en-US" sz="4000" i="1" dirty="0">
              <a:cs typeface="Times New Roman" pitchFamily="18" charset="0"/>
            </a:endParaRPr>
          </a:p>
        </p:txBody>
      </p:sp>
      <p:pic>
        <p:nvPicPr>
          <p:cNvPr id="153602" name="Picture 2" descr="http://jesusiscoming2016.webs.com/daniel%205.jpg"/>
          <p:cNvPicPr>
            <a:picLocks noChangeAspect="1" noChangeArrowheads="1"/>
          </p:cNvPicPr>
          <p:nvPr/>
        </p:nvPicPr>
        <p:blipFill>
          <a:blip r:embed="rId3" cstate="print"/>
          <a:srcRect/>
          <a:stretch>
            <a:fillRect/>
          </a:stretch>
        </p:blipFill>
        <p:spPr bwMode="auto">
          <a:xfrm>
            <a:off x="0" y="-11829"/>
            <a:ext cx="4876800" cy="6869830"/>
          </a:xfrm>
          <a:prstGeom prst="rect">
            <a:avLst/>
          </a:prstGeom>
          <a:noFill/>
        </p:spPr>
      </p:pic>
    </p:spTree>
    <p:extLst>
      <p:ext uri="{BB962C8B-B14F-4D97-AF65-F5344CB8AC3E}">
        <p14:creationId xmlns:p14="http://schemas.microsoft.com/office/powerpoint/2010/main" val="3525954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0" y="381000"/>
            <a:ext cx="4572000" cy="6019800"/>
          </a:xfrm>
        </p:spPr>
        <p:txBody>
          <a:bodyPr>
            <a:normAutofit fontScale="90000"/>
          </a:bodyPr>
          <a:lstStyle/>
          <a:p>
            <a:r>
              <a:rPr lang="en-US" i="1" dirty="0" smtClean="0">
                <a:solidFill>
                  <a:srgbClr val="FFFF00"/>
                </a:solidFill>
              </a:rPr>
              <a:t>“Do ye not know that the saint shall judge the world?...And I saw thrones, and they sat upon them, and judgment was given unto them…and they lived and reigned with Christ a thousand years.”</a:t>
            </a:r>
            <a:endParaRPr lang="en-US" i="1" dirty="0">
              <a:solidFill>
                <a:srgbClr val="FFFF00"/>
              </a:solidFill>
            </a:endParaRPr>
          </a:p>
        </p:txBody>
      </p:sp>
      <p:pic>
        <p:nvPicPr>
          <p:cNvPr id="1027" name="Picture 3" descr="c:\Users\Ptr. Daniel White\Pictures\1-Bib Pics-Ot\Kings\King color3.jpg"/>
          <p:cNvPicPr>
            <a:picLocks noChangeAspect="1" noChangeArrowheads="1"/>
          </p:cNvPicPr>
          <p:nvPr/>
        </p:nvPicPr>
        <p:blipFill>
          <a:blip r:embed="rId3" cstate="print"/>
          <a:srcRect/>
          <a:stretch>
            <a:fillRect/>
          </a:stretch>
        </p:blipFill>
        <p:spPr bwMode="auto">
          <a:xfrm flipH="1">
            <a:off x="381000" y="685800"/>
            <a:ext cx="3795712" cy="35052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85289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Pictures\4-Bib Pics-Misc\Prayer\Jehoshaphat praying C-552.jpg"/>
          <p:cNvPicPr>
            <a:picLocks noChangeAspect="1" noChangeArrowheads="1"/>
          </p:cNvPicPr>
          <p:nvPr/>
        </p:nvPicPr>
        <p:blipFill>
          <a:blip r:embed="rId3" cstate="print"/>
          <a:srcRect/>
          <a:stretch>
            <a:fillRect/>
          </a:stretch>
        </p:blipFill>
        <p:spPr bwMode="auto">
          <a:xfrm>
            <a:off x="5181600" y="0"/>
            <a:ext cx="3962400" cy="5029200"/>
          </a:xfrm>
          <a:prstGeom prst="rect">
            <a:avLst/>
          </a:prstGeom>
          <a:noFill/>
          <a:effectLst>
            <a:reflection blurRad="6350" stA="50000" endA="300" endPos="55500" dist="101600" dir="5400000" sy="-100000" algn="bl" rotWithShape="0"/>
          </a:effectLst>
        </p:spPr>
      </p:pic>
      <p:sp>
        <p:nvSpPr>
          <p:cNvPr id="3" name="Title 2"/>
          <p:cNvSpPr>
            <a:spLocks noGrp="1"/>
          </p:cNvSpPr>
          <p:nvPr>
            <p:ph type="title"/>
          </p:nvPr>
        </p:nvSpPr>
        <p:spPr>
          <a:xfrm>
            <a:off x="0" y="0"/>
            <a:ext cx="5181600" cy="6858000"/>
          </a:xfrm>
        </p:spPr>
        <p:txBody>
          <a:bodyPr>
            <a:normAutofit fontScale="90000"/>
          </a:bodyPr>
          <a:lstStyle/>
          <a:p>
            <a:r>
              <a:rPr lang="en-US" i="1" dirty="0" smtClean="0">
                <a:solidFill>
                  <a:srgbClr val="FFFF00"/>
                </a:solidFill>
              </a:rPr>
              <a:t>“It is an abomination to kings to commit wickedness: for the throne is established by righteousness…It is not for kings to drink wine; nor for princes strong drink: Lest they drink and forget the law, and pervert judgment.”</a:t>
            </a:r>
            <a:endParaRPr lang="en-US" i="1" dirty="0">
              <a:solidFill>
                <a:srgbClr val="FFFF00"/>
              </a:solidFill>
            </a:endParaRPr>
          </a:p>
        </p:txBody>
      </p:sp>
    </p:spTree>
    <p:extLst>
      <p:ext uri="{BB962C8B-B14F-4D97-AF65-F5344CB8AC3E}">
        <p14:creationId xmlns:p14="http://schemas.microsoft.com/office/powerpoint/2010/main" val="204104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4800" y="0"/>
            <a:ext cx="5029200" cy="6477000"/>
          </a:xfrm>
        </p:spPr>
        <p:txBody>
          <a:bodyPr>
            <a:noAutofit/>
          </a:bodyPr>
          <a:lstStyle/>
          <a:p>
            <a:pPr algn="ctr">
              <a:buNone/>
            </a:pPr>
            <a:r>
              <a:rPr lang="en-US" sz="3600" i="1" dirty="0" smtClean="0">
                <a:solidFill>
                  <a:srgbClr val="FFFF00"/>
                </a:solidFill>
              </a:rPr>
              <a:t>“But ye are a chosen generation, a royal priesthood, a holy nation, a peculiar people; that ye should show forth the praises of him who hath called you </a:t>
            </a:r>
            <a:r>
              <a:rPr lang="en-US" sz="3600" i="1" smtClean="0">
                <a:solidFill>
                  <a:srgbClr val="FFFF00"/>
                </a:solidFill>
              </a:rPr>
              <a:t>out of </a:t>
            </a:r>
            <a:r>
              <a:rPr lang="en-US" sz="3600" i="1" dirty="0" smtClean="0">
                <a:solidFill>
                  <a:srgbClr val="FFFF00"/>
                </a:solidFill>
              </a:rPr>
              <a:t>darkness into his marvelous light. Which in time past were not a people, but are now the people of God.”</a:t>
            </a:r>
            <a:endParaRPr lang="en-US" sz="3600" i="1" dirty="0">
              <a:solidFill>
                <a:srgbClr val="FFFF00"/>
              </a:solidFill>
            </a:endParaRPr>
          </a:p>
        </p:txBody>
      </p:sp>
      <p:pic>
        <p:nvPicPr>
          <p:cNvPr id="5123" name="Picture 3" descr="c:\Users\Ptr. Daniel White\Pictures\1-Bib Pics-Ot\Tabernacle &amp; furniture\High Priest 1370-109b.jpg"/>
          <p:cNvPicPr>
            <a:picLocks noChangeAspect="1" noChangeArrowheads="1"/>
          </p:cNvPicPr>
          <p:nvPr/>
        </p:nvPicPr>
        <p:blipFill>
          <a:blip r:embed="rId3" cstate="print"/>
          <a:srcRect/>
          <a:stretch>
            <a:fillRect/>
          </a:stretch>
        </p:blipFill>
        <p:spPr bwMode="auto">
          <a:xfrm flipH="1">
            <a:off x="0" y="0"/>
            <a:ext cx="4419600" cy="4876800"/>
          </a:xfrm>
          <a:prstGeom prst="rect">
            <a:avLst/>
          </a:prstGeom>
          <a:noFill/>
          <a:effectLst>
            <a:reflection blurRad="6350" stA="50000" endA="300" endPos="55500" dist="101600" dir="5400000" sy="-100000" algn="bl" rotWithShape="0"/>
          </a:effectLst>
        </p:spPr>
      </p:pic>
    </p:spTree>
    <p:extLst>
      <p:ext uri="{BB962C8B-B14F-4D97-AF65-F5344CB8AC3E}">
        <p14:creationId xmlns:p14="http://schemas.microsoft.com/office/powerpoint/2010/main" val="230435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1-Bib Pics-Ot\Temple\Temple sacrifice 332.jpg"/>
          <p:cNvPicPr>
            <a:picLocks noChangeAspect="1" noChangeArrowheads="1"/>
          </p:cNvPicPr>
          <p:nvPr/>
        </p:nvPicPr>
        <p:blipFill>
          <a:blip r:embed="rId3" cstate="print"/>
          <a:srcRect/>
          <a:stretch>
            <a:fillRect/>
          </a:stretch>
        </p:blipFill>
        <p:spPr bwMode="auto">
          <a:xfrm>
            <a:off x="381000" y="228600"/>
            <a:ext cx="3733800" cy="4876800"/>
          </a:xfrm>
          <a:prstGeom prst="rect">
            <a:avLst/>
          </a:prstGeom>
          <a:noFill/>
          <a:effectLst>
            <a:outerShdw blurRad="152400" dist="317500" dir="5400000" sx="90000" sy="-19000" rotWithShape="0">
              <a:prstClr val="black">
                <a:alpha val="15000"/>
              </a:prstClr>
            </a:outerShdw>
            <a:reflection blurRad="6350" stA="50000" endA="300" endPos="55500" dist="101600" dir="5400000" sy="-100000" algn="bl" rotWithShape="0"/>
          </a:effectLst>
        </p:spPr>
      </p:pic>
      <p:sp>
        <p:nvSpPr>
          <p:cNvPr id="4" name="Content Placeholder 3"/>
          <p:cNvSpPr>
            <a:spLocks noGrp="1"/>
          </p:cNvSpPr>
          <p:nvPr>
            <p:ph idx="1"/>
          </p:nvPr>
        </p:nvSpPr>
        <p:spPr>
          <a:xfrm>
            <a:off x="4114800" y="457200"/>
            <a:ext cx="5029200" cy="7239000"/>
          </a:xfrm>
        </p:spPr>
        <p:txBody>
          <a:bodyPr>
            <a:noAutofit/>
          </a:bodyPr>
          <a:lstStyle/>
          <a:p>
            <a:r>
              <a:rPr lang="en-US" sz="3100" i="1" dirty="0" smtClean="0">
                <a:solidFill>
                  <a:srgbClr val="FFFF00"/>
                </a:solidFill>
              </a:rPr>
              <a:t>Present your bodies a living sacrifice – Romans 12:1-2</a:t>
            </a:r>
          </a:p>
          <a:p>
            <a:r>
              <a:rPr lang="en-US" sz="3100" i="1" dirty="0" smtClean="0">
                <a:solidFill>
                  <a:srgbClr val="FFFF00"/>
                </a:solidFill>
              </a:rPr>
              <a:t>“By Him let us offer the sacrifice of praise to God continually, that is, the fruit of our lips giving thanks to His name.”</a:t>
            </a:r>
          </a:p>
          <a:p>
            <a:r>
              <a:rPr lang="en-US" sz="3100" i="1" dirty="0" smtClean="0">
                <a:solidFill>
                  <a:srgbClr val="FFFF00"/>
                </a:solidFill>
              </a:rPr>
              <a:t>“Having received the things that were sent form you, an odour of a sweet smell, a sacrifice acceptable, well pleasing to God.”</a:t>
            </a:r>
            <a:endParaRPr lang="en-US" sz="3100" i="1" dirty="0">
              <a:solidFill>
                <a:srgbClr val="FFFF00"/>
              </a:solidFill>
            </a:endParaRPr>
          </a:p>
        </p:txBody>
      </p:sp>
    </p:spTree>
    <p:extLst>
      <p:ext uri="{BB962C8B-B14F-4D97-AF65-F5344CB8AC3E}">
        <p14:creationId xmlns:p14="http://schemas.microsoft.com/office/powerpoint/2010/main" val="165342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Prophecy pictures\prophecy pictures\Twenty-four elders.jpg"/>
          <p:cNvPicPr>
            <a:picLocks noChangeAspect="1" noChangeArrowheads="1"/>
          </p:cNvPicPr>
          <p:nvPr/>
        </p:nvPicPr>
        <p:blipFill>
          <a:blip r:embed="rId3" cstate="print"/>
          <a:srcRect/>
          <a:stretch>
            <a:fillRect/>
          </a:stretch>
        </p:blipFill>
        <p:spPr bwMode="auto">
          <a:xfrm>
            <a:off x="4495801" y="914400"/>
            <a:ext cx="4648200" cy="3886200"/>
          </a:xfrm>
          <a:prstGeom prst="roundRect">
            <a:avLst>
              <a:gd name="adj" fmla="val 8594"/>
            </a:avLst>
          </a:prstGeom>
          <a:solidFill>
            <a:srgbClr val="FFFFFF">
              <a:shade val="85000"/>
            </a:srgbClr>
          </a:solidFill>
          <a:ln>
            <a:noFill/>
          </a:ln>
          <a:effectLst/>
        </p:spPr>
      </p:pic>
      <p:pic>
        <p:nvPicPr>
          <p:cNvPr id="7171" name="Picture 3" descr="C:\Users\Ptr. Daniel White\Pictures\1-Bib Pics-Ot\Kings\King's crown.jpg"/>
          <p:cNvPicPr>
            <a:picLocks noChangeAspect="1" noChangeArrowheads="1"/>
          </p:cNvPicPr>
          <p:nvPr/>
        </p:nvPicPr>
        <p:blipFill>
          <a:blip r:embed="rId4" cstate="print"/>
          <a:srcRect/>
          <a:stretch>
            <a:fillRect/>
          </a:stretch>
        </p:blipFill>
        <p:spPr bwMode="auto">
          <a:xfrm>
            <a:off x="4648200" y="3352800"/>
            <a:ext cx="2007983" cy="1417637"/>
          </a:xfrm>
          <a:prstGeom prst="rect">
            <a:avLst/>
          </a:prstGeom>
          <a:ln>
            <a:noFill/>
          </a:ln>
          <a:effectLst>
            <a:softEdge rad="112500"/>
          </a:effectLst>
        </p:spPr>
      </p:pic>
      <p:sp>
        <p:nvSpPr>
          <p:cNvPr id="5" name="Title 4"/>
          <p:cNvSpPr>
            <a:spLocks noGrp="1"/>
          </p:cNvSpPr>
          <p:nvPr>
            <p:ph type="ctrTitle"/>
          </p:nvPr>
        </p:nvSpPr>
        <p:spPr>
          <a:xfrm>
            <a:off x="0" y="533400"/>
            <a:ext cx="4495800" cy="5943600"/>
          </a:xfrm>
        </p:spPr>
        <p:txBody>
          <a:bodyPr>
            <a:noAutofit/>
          </a:bodyPr>
          <a:lstStyle/>
          <a:p>
            <a:r>
              <a:rPr lang="en-US" sz="3600" i="1" dirty="0" smtClean="0">
                <a:solidFill>
                  <a:srgbClr val="FFFF00"/>
                </a:solidFill>
              </a:rPr>
              <a:t>“And hath raised us up together, and made us sit together in heavenly places in Christ Jesus. That in the ages to come He might show the exceeding riches of His grace in His kindness toward us through Jesus Christ.”</a:t>
            </a:r>
            <a:endParaRPr lang="en-US" sz="3600" i="1" dirty="0">
              <a:solidFill>
                <a:srgbClr val="FFFF00"/>
              </a:solidFill>
            </a:endParaRPr>
          </a:p>
        </p:txBody>
      </p:sp>
      <p:sp>
        <p:nvSpPr>
          <p:cNvPr id="6" name="Subtitle 5"/>
          <p:cNvSpPr>
            <a:spLocks noGrp="1"/>
          </p:cNvSpPr>
          <p:nvPr>
            <p:ph type="subTitle" idx="1"/>
          </p:nvPr>
        </p:nvSpPr>
        <p:spPr>
          <a:xfrm>
            <a:off x="4572000" y="5257800"/>
            <a:ext cx="4343400" cy="1447800"/>
          </a:xfrm>
        </p:spPr>
        <p:txBody>
          <a:bodyPr/>
          <a:lstStyle/>
          <a:p>
            <a:r>
              <a:rPr lang="en-US" i="1" dirty="0" smtClean="0">
                <a:solidFill>
                  <a:srgbClr val="FFFF00"/>
                </a:solidFill>
              </a:rPr>
              <a:t>“For by grace are ye saved through faith…”</a:t>
            </a:r>
            <a:endParaRPr lang="en-US" i="1" dirty="0">
              <a:solidFill>
                <a:srgbClr val="FFFF00"/>
              </a:solidFill>
            </a:endParaRPr>
          </a:p>
        </p:txBody>
      </p:sp>
    </p:spTree>
    <p:extLst>
      <p:ext uri="{BB962C8B-B14F-4D97-AF65-F5344CB8AC3E}">
        <p14:creationId xmlns:p14="http://schemas.microsoft.com/office/powerpoint/2010/main" val="388733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4)">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4648200" cy="792162"/>
          </a:xfrm>
        </p:spPr>
        <p:txBody>
          <a:bodyPr>
            <a:noAutofit/>
          </a:bodyPr>
          <a:lstStyle/>
          <a:p>
            <a:r>
              <a:rPr lang="en-US" sz="3600" b="1" i="1" dirty="0" smtClean="0">
                <a:ln>
                  <a:solidFill>
                    <a:schemeClr val="tx1"/>
                  </a:solidFill>
                </a:ln>
                <a:solidFill>
                  <a:srgbClr val="FF0000"/>
                </a:solidFill>
                <a:effectLst>
                  <a:reflection blurRad="6350" stA="60000" endA="900" endPos="60000" dist="29997" dir="5400000" sy="-100000" algn="bl" rotWithShape="0"/>
                </a:effectLst>
              </a:rPr>
              <a:t>Jesus Christ our Great High Priest</a:t>
            </a:r>
            <a:endParaRPr lang="en-US" sz="3600" b="1" i="1" dirty="0">
              <a:ln>
                <a:solidFill>
                  <a:schemeClr val="tx1"/>
                </a:solidFill>
              </a:ln>
              <a:solidFill>
                <a:srgbClr val="FF0000"/>
              </a:solidFill>
              <a:effectLst>
                <a:reflection blurRad="6350" stA="60000" endA="900" endPos="60000" dist="29997" dir="5400000" sy="-100000" algn="bl" rotWithShape="0"/>
              </a:effectLst>
            </a:endParaRPr>
          </a:p>
        </p:txBody>
      </p:sp>
      <p:sp>
        <p:nvSpPr>
          <p:cNvPr id="4" name="Content Placeholder 3"/>
          <p:cNvSpPr>
            <a:spLocks noGrp="1"/>
          </p:cNvSpPr>
          <p:nvPr>
            <p:ph idx="1"/>
          </p:nvPr>
        </p:nvSpPr>
        <p:spPr>
          <a:xfrm>
            <a:off x="0" y="1676400"/>
            <a:ext cx="5105400" cy="5715000"/>
          </a:xfrm>
        </p:spPr>
        <p:txBody>
          <a:bodyPr>
            <a:normAutofit fontScale="85000" lnSpcReduction="20000"/>
          </a:bodyPr>
          <a:lstStyle/>
          <a:p>
            <a:pPr algn="ctr">
              <a:buNone/>
            </a:pPr>
            <a:r>
              <a:rPr lang="en-US" sz="3500" b="1" dirty="0" smtClean="0">
                <a:ln>
                  <a:solidFill>
                    <a:sysClr val="windowText" lastClr="000000"/>
                  </a:solidFill>
                </a:ln>
                <a:solidFill>
                  <a:srgbClr val="FFFF00"/>
                </a:solidFill>
              </a:rPr>
              <a:t>“</a:t>
            </a:r>
            <a:r>
              <a:rPr lang="en-US" sz="3500" b="1" i="1" dirty="0" smtClean="0">
                <a:ln>
                  <a:solidFill>
                    <a:sysClr val="windowText" lastClr="000000"/>
                  </a:solidFill>
                </a:ln>
                <a:solidFill>
                  <a:srgbClr val="FFFF00"/>
                </a:solidFill>
              </a:rPr>
              <a:t>Seeing then that we have a great high priest, that is passed into the heavens, Jesus the Son of God, let us hold fast our profession. For we have not a high priest which cannot be touched with the feelings of our infirmities; but was in all points tempted like as we are, ye without sin. Let us therefore come boldly unto the throne of grace...”</a:t>
            </a:r>
          </a:p>
          <a:p>
            <a:pPr>
              <a:buNone/>
            </a:pPr>
            <a:r>
              <a:rPr lang="en-US" b="1" dirty="0" smtClean="0">
                <a:ln>
                  <a:solidFill>
                    <a:sysClr val="windowText" lastClr="000000"/>
                  </a:solidFill>
                </a:ln>
              </a:rPr>
              <a:t> </a:t>
            </a:r>
            <a:endParaRPr lang="en-US" b="1" dirty="0">
              <a:ln>
                <a:solidFill>
                  <a:sysClr val="windowText" lastClr="000000"/>
                </a:solidFill>
              </a:ln>
            </a:endParaRPr>
          </a:p>
        </p:txBody>
      </p:sp>
      <p:pic>
        <p:nvPicPr>
          <p:cNvPr id="2051" name="Picture 3" descr="c:\Users\Ptr. Daniel White\Pictures\1-Bib Pics-Ot\Priests\Great High Priest.jpg"/>
          <p:cNvPicPr>
            <a:picLocks noChangeAspect="1" noChangeArrowheads="1"/>
          </p:cNvPicPr>
          <p:nvPr/>
        </p:nvPicPr>
        <p:blipFill>
          <a:blip r:embed="rId3" cstate="print"/>
          <a:srcRect/>
          <a:stretch>
            <a:fillRect/>
          </a:stretch>
        </p:blipFill>
        <p:spPr bwMode="auto">
          <a:xfrm>
            <a:off x="5105400" y="0"/>
            <a:ext cx="4038600" cy="5151438"/>
          </a:xfrm>
          <a:prstGeom prst="rect">
            <a:avLst/>
          </a:prstGeom>
          <a:noFill/>
          <a:effectLst>
            <a:reflection blurRad="6350" stA="50000" endA="300" endPos="55500" dist="101600" dir="5400000" sy="-100000" algn="bl" rotWithShape="0"/>
          </a:effectLst>
        </p:spPr>
      </p:pic>
      <p:pic>
        <p:nvPicPr>
          <p:cNvPr id="1026" name="Picture 2" descr="C:\Users\Ptr. Daniel White\Desktop\Bible pictures\Prophecy pictures\prophecy pictures\revelation\scan0157.jpg"/>
          <p:cNvPicPr>
            <a:picLocks noChangeAspect="1" noChangeArrowheads="1"/>
          </p:cNvPicPr>
          <p:nvPr/>
        </p:nvPicPr>
        <p:blipFill>
          <a:blip r:embed="rId4" cstate="print">
            <a:lum bright="-20000"/>
          </a:blip>
          <a:srcRect/>
          <a:stretch>
            <a:fillRect/>
          </a:stretch>
        </p:blipFill>
        <p:spPr bwMode="auto">
          <a:xfrm>
            <a:off x="0" y="0"/>
            <a:ext cx="5105400" cy="4038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69876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0" y="0"/>
            <a:ext cx="4953000" cy="6629400"/>
          </a:xfrm>
        </p:spPr>
        <p:txBody>
          <a:bodyPr>
            <a:normAutofit/>
          </a:bodyPr>
          <a:lstStyle/>
          <a:p>
            <a:r>
              <a:rPr lang="en-US" sz="3400" i="1" dirty="0" smtClean="0">
                <a:solidFill>
                  <a:srgbClr val="FFFF00"/>
                </a:solidFill>
              </a:rPr>
              <a:t>“For there is one God, and one mediator between God and men, the man Christ Jesus… but now hath he obtained a more excellent ministry, by  how much also he is the mediator of a better covenant…the new covenant, and to the blood of sprinkling, that speaketh better things…”</a:t>
            </a:r>
            <a:endParaRPr lang="en-US" sz="3400" i="1" dirty="0">
              <a:solidFill>
                <a:srgbClr val="FFFF00"/>
              </a:solidFill>
            </a:endParaRPr>
          </a:p>
        </p:txBody>
      </p:sp>
      <p:pic>
        <p:nvPicPr>
          <p:cNvPr id="4098" name="Picture 2" descr="c:\Users\Ptr. Daniel White\Pictures\1-Bib Pics-Ot\Priests\High Priest 1358-79.jpg"/>
          <p:cNvPicPr>
            <a:picLocks noChangeAspect="1" noChangeArrowheads="1"/>
          </p:cNvPicPr>
          <p:nvPr/>
        </p:nvPicPr>
        <p:blipFill>
          <a:blip r:embed="rId3" cstate="print"/>
          <a:srcRect/>
          <a:stretch>
            <a:fillRect/>
          </a:stretch>
        </p:blipFill>
        <p:spPr bwMode="auto">
          <a:xfrm>
            <a:off x="0" y="0"/>
            <a:ext cx="4190999" cy="5562600"/>
          </a:xfrm>
          <a:prstGeom prst="rect">
            <a:avLst/>
          </a:prstGeom>
          <a:noFill/>
          <a:effectLst>
            <a:reflection blurRad="6350" stA="50000" endA="300" endPos="55500" dist="101600" dir="5400000" sy="-100000" algn="bl" rotWithShape="0"/>
          </a:effectLst>
        </p:spPr>
      </p:pic>
      <p:pic>
        <p:nvPicPr>
          <p:cNvPr id="2050" name="Picture 2" descr="C:\Users\Ptr. Daniel White\Desktop\Bible pictures\Jesus\judgement_1844 (2).jpg"/>
          <p:cNvPicPr>
            <a:picLocks noChangeAspect="1" noChangeArrowheads="1"/>
          </p:cNvPicPr>
          <p:nvPr/>
        </p:nvPicPr>
        <p:blipFill>
          <a:blip r:embed="rId4" cstate="print">
            <a:lum bright="-10000"/>
          </a:blip>
          <a:srcRect/>
          <a:stretch>
            <a:fillRect/>
          </a:stretch>
        </p:blipFill>
        <p:spPr bwMode="auto">
          <a:xfrm>
            <a:off x="4191000" y="0"/>
            <a:ext cx="4953000" cy="6858000"/>
          </a:xfrm>
          <a:prstGeom prst="rect">
            <a:avLst/>
          </a:prstGeom>
          <a:noFill/>
        </p:spPr>
      </p:pic>
    </p:spTree>
    <p:extLst>
      <p:ext uri="{BB962C8B-B14F-4D97-AF65-F5344CB8AC3E}">
        <p14:creationId xmlns:p14="http://schemas.microsoft.com/office/powerpoint/2010/main" val="277795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0550"/>
            <a:ext cx="9310915" cy="419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03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5638800" cy="5973762"/>
          </a:xfrm>
        </p:spPr>
        <p:txBody>
          <a:bodyPr>
            <a:noAutofit/>
          </a:bodyPr>
          <a:lstStyle/>
          <a:p>
            <a:r>
              <a:rPr lang="en-US" sz="3600" i="1" dirty="0" smtClean="0">
                <a:ln>
                  <a:solidFill>
                    <a:schemeClr val="tx1"/>
                  </a:solidFill>
                </a:ln>
                <a:effectLst>
                  <a:glow rad="63500">
                    <a:schemeClr val="accent1">
                      <a:satMod val="175000"/>
                      <a:alpha val="40000"/>
                    </a:schemeClr>
                  </a:glow>
                </a:effectLst>
              </a:rPr>
              <a:t>“Wherefore He is able also to save them to the uttermost that come unto God by Him, seeing He ever </a:t>
            </a:r>
            <a:r>
              <a:rPr lang="en-US" sz="3600" i="1" dirty="0" err="1" smtClean="0">
                <a:ln>
                  <a:solidFill>
                    <a:schemeClr val="tx1"/>
                  </a:solidFill>
                </a:ln>
                <a:effectLst>
                  <a:glow rad="63500">
                    <a:schemeClr val="accent1">
                      <a:satMod val="175000"/>
                      <a:alpha val="40000"/>
                    </a:schemeClr>
                  </a:glow>
                </a:effectLst>
              </a:rPr>
              <a:t>liveth</a:t>
            </a:r>
            <a:r>
              <a:rPr lang="en-US" sz="3600" i="1" dirty="0" smtClean="0">
                <a:ln>
                  <a:solidFill>
                    <a:schemeClr val="tx1"/>
                  </a:solidFill>
                </a:ln>
                <a:effectLst>
                  <a:glow rad="63500">
                    <a:schemeClr val="accent1">
                      <a:satMod val="175000"/>
                      <a:alpha val="40000"/>
                    </a:schemeClr>
                  </a:glow>
                </a:effectLst>
              </a:rPr>
              <a:t> to make intercession for them. For such a high priest become us, who is holy, harmless, undefiled, separate from sinners, and made higher then the heavens.”</a:t>
            </a:r>
            <a:endParaRPr lang="en-US" sz="3600" i="1" dirty="0">
              <a:ln>
                <a:solidFill>
                  <a:schemeClr val="tx1"/>
                </a:solidFill>
              </a:ln>
              <a:effectLst>
                <a:glow rad="63500">
                  <a:schemeClr val="accent1">
                    <a:satMod val="175000"/>
                    <a:alpha val="40000"/>
                  </a:schemeClr>
                </a:glow>
              </a:effectLst>
            </a:endParaRPr>
          </a:p>
        </p:txBody>
      </p:sp>
      <p:pic>
        <p:nvPicPr>
          <p:cNvPr id="14338" name="Picture 2" descr="C:\Users\Ptr. Daniel White\Desktop\JesusAngel.jpg"/>
          <p:cNvPicPr>
            <a:picLocks noChangeAspect="1" noChangeArrowheads="1"/>
          </p:cNvPicPr>
          <p:nvPr/>
        </p:nvPicPr>
        <p:blipFill>
          <a:blip r:embed="rId3" cstate="print"/>
          <a:srcRect/>
          <a:stretch>
            <a:fillRect/>
          </a:stretch>
        </p:blipFill>
        <p:spPr bwMode="auto">
          <a:xfrm>
            <a:off x="6248400" y="838200"/>
            <a:ext cx="2438400" cy="28194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315858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724400" cy="6583362"/>
          </a:xfrm>
        </p:spPr>
        <p:txBody>
          <a:bodyPr>
            <a:normAutofit/>
          </a:bodyPr>
          <a:lstStyle/>
          <a:p>
            <a:r>
              <a:rPr lang="en-US" sz="4000" i="1" dirty="0" smtClean="0">
                <a:ln>
                  <a:solidFill>
                    <a:schemeClr val="tx1"/>
                  </a:solidFill>
                </a:ln>
              </a:rPr>
              <a:t>“Who </a:t>
            </a:r>
            <a:r>
              <a:rPr lang="en-US" sz="4000" i="1" dirty="0" err="1" smtClean="0">
                <a:ln>
                  <a:solidFill>
                    <a:schemeClr val="tx1"/>
                  </a:solidFill>
                </a:ln>
              </a:rPr>
              <a:t>needeth</a:t>
            </a:r>
            <a:r>
              <a:rPr lang="en-US" sz="4000" i="1" dirty="0" smtClean="0">
                <a:ln>
                  <a:solidFill>
                    <a:schemeClr val="tx1"/>
                  </a:solidFill>
                </a:ln>
              </a:rPr>
              <a:t> not daily, as those high priest, to offer up sacrifices, first for his own sins, and then for the people’s: for this He did once, when He offered </a:t>
            </a:r>
            <a:br>
              <a:rPr lang="en-US" sz="4000" i="1" dirty="0" smtClean="0">
                <a:ln>
                  <a:solidFill>
                    <a:schemeClr val="tx1"/>
                  </a:solidFill>
                </a:ln>
              </a:rPr>
            </a:br>
            <a:r>
              <a:rPr lang="en-US" sz="4000" i="1" dirty="0" smtClean="0">
                <a:ln>
                  <a:solidFill>
                    <a:schemeClr val="tx1"/>
                  </a:solidFill>
                </a:ln>
              </a:rPr>
              <a:t>up himself.” </a:t>
            </a:r>
            <a:br>
              <a:rPr lang="en-US" sz="4000" i="1" dirty="0" smtClean="0">
                <a:ln>
                  <a:solidFill>
                    <a:schemeClr val="tx1"/>
                  </a:solidFill>
                </a:ln>
              </a:rPr>
            </a:br>
            <a:r>
              <a:rPr lang="en-US" sz="4000" i="1" dirty="0" smtClean="0">
                <a:ln>
                  <a:solidFill>
                    <a:schemeClr val="tx1"/>
                  </a:solidFill>
                </a:ln>
              </a:rPr>
              <a:t>(Hebrews 7:25-27)</a:t>
            </a:r>
            <a:endParaRPr lang="en-US" sz="4000" i="1" dirty="0">
              <a:ln>
                <a:solidFill>
                  <a:schemeClr val="tx1"/>
                </a:solidFill>
              </a:ln>
            </a:endParaRPr>
          </a:p>
        </p:txBody>
      </p:sp>
      <p:pic>
        <p:nvPicPr>
          <p:cNvPr id="15363" name="Picture 3" descr="C:\Users\Ptr. Daniel White\Pictures\3-Jesus\0255 Hoje estarás comigo.jpg"/>
          <p:cNvPicPr>
            <a:picLocks noChangeAspect="1" noChangeArrowheads="1"/>
          </p:cNvPicPr>
          <p:nvPr/>
        </p:nvPicPr>
        <p:blipFill>
          <a:blip r:embed="rId3" cstate="print"/>
          <a:srcRect r="8181"/>
          <a:stretch>
            <a:fillRect/>
          </a:stretch>
        </p:blipFill>
        <p:spPr bwMode="auto">
          <a:xfrm>
            <a:off x="457200" y="457200"/>
            <a:ext cx="3809999" cy="3810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87196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48200" y="152400"/>
            <a:ext cx="4495800" cy="6705600"/>
          </a:xfrm>
        </p:spPr>
        <p:txBody>
          <a:bodyPr>
            <a:normAutofit/>
          </a:bodyPr>
          <a:lstStyle/>
          <a:p>
            <a:r>
              <a:rPr lang="en-US" i="1" dirty="0" smtClean="0">
                <a:effectLst>
                  <a:glow rad="101600">
                    <a:schemeClr val="bg1">
                      <a:alpha val="60000"/>
                    </a:schemeClr>
                  </a:glow>
                </a:effectLst>
                <a:latin typeface="+mn-lt"/>
                <a:cs typeface="Times New Roman" pitchFamily="18" charset="0"/>
              </a:rPr>
              <a:t>“…and he sent and </a:t>
            </a:r>
            <a:r>
              <a:rPr lang="en-US" i="1" u="sng" dirty="0" smtClean="0">
                <a:effectLst>
                  <a:glow rad="101600">
                    <a:schemeClr val="bg1">
                      <a:alpha val="60000"/>
                    </a:schemeClr>
                  </a:glow>
                </a:effectLst>
                <a:latin typeface="+mn-lt"/>
                <a:cs typeface="Times New Roman" pitchFamily="18" charset="0"/>
              </a:rPr>
              <a:t>signified</a:t>
            </a:r>
            <a:r>
              <a:rPr lang="en-US" dirty="0"/>
              <a:t> </a:t>
            </a:r>
            <a:r>
              <a:rPr lang="en-US" i="1" dirty="0" smtClean="0">
                <a:solidFill>
                  <a:srgbClr val="FFFF00"/>
                </a:solidFill>
              </a:rPr>
              <a:t>(to </a:t>
            </a:r>
            <a:r>
              <a:rPr lang="en-US" i="1" dirty="0">
                <a:solidFill>
                  <a:srgbClr val="FFFF00"/>
                </a:solidFill>
              </a:rPr>
              <a:t>make known by signs, speech, or </a:t>
            </a:r>
            <a:r>
              <a:rPr lang="en-US" i="1" dirty="0" smtClean="0">
                <a:solidFill>
                  <a:srgbClr val="FFFF00"/>
                </a:solidFill>
              </a:rPr>
              <a:t>action) </a:t>
            </a:r>
            <a:r>
              <a:rPr lang="en-US" dirty="0"/>
              <a:t/>
            </a:r>
            <a:br>
              <a:rPr lang="en-US" dirty="0"/>
            </a:br>
            <a:r>
              <a:rPr lang="en-US" i="1" dirty="0" smtClean="0">
                <a:effectLst>
                  <a:glow rad="101600">
                    <a:schemeClr val="bg1">
                      <a:alpha val="60000"/>
                    </a:schemeClr>
                  </a:glow>
                </a:effectLst>
                <a:latin typeface="+mn-lt"/>
                <a:cs typeface="Times New Roman" pitchFamily="18" charset="0"/>
              </a:rPr>
              <a:t> it by his angel unto his servant John.”</a:t>
            </a:r>
            <a:endParaRPr lang="en-US" i="1" dirty="0">
              <a:effectLst>
                <a:glow rad="101600">
                  <a:schemeClr val="bg1">
                    <a:alpha val="60000"/>
                  </a:schemeClr>
                </a:glow>
              </a:effectLst>
              <a:latin typeface="+mn-lt"/>
              <a:cs typeface="Times New Roman" pitchFamily="18" charset="0"/>
            </a:endParaRPr>
          </a:p>
        </p:txBody>
      </p:sp>
      <p:pic>
        <p:nvPicPr>
          <p:cNvPr id="1026" name="Picture 2" descr="C:\Users\Dan White\Pictures\Bible pictures\Prophecy pictures\prophecy pictures\rapture and second coming\scan0138.jpg"/>
          <p:cNvPicPr>
            <a:picLocks noChangeAspect="1" noChangeArrowheads="1"/>
          </p:cNvPicPr>
          <p:nvPr/>
        </p:nvPicPr>
        <p:blipFill>
          <a:blip r:embed="rId3" cstate="print"/>
          <a:srcRect/>
          <a:stretch>
            <a:fillRect/>
          </a:stretch>
        </p:blipFill>
        <p:spPr bwMode="auto">
          <a:xfrm>
            <a:off x="0" y="0"/>
            <a:ext cx="4577730" cy="6858000"/>
          </a:xfrm>
          <a:prstGeom prst="rect">
            <a:avLst/>
          </a:prstGeom>
          <a:noFill/>
        </p:spPr>
      </p:pic>
    </p:spTree>
    <p:extLst>
      <p:ext uri="{BB962C8B-B14F-4D97-AF65-F5344CB8AC3E}">
        <p14:creationId xmlns:p14="http://schemas.microsoft.com/office/powerpoint/2010/main" val="1557346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Ptr. Daniel White\Desktop\Prophecy pictures\prophecy pictures\Catholic\False prophets\The Pope being carried and worshiped 5.jpg"/>
          <p:cNvPicPr>
            <a:picLocks noChangeAspect="1" noChangeArrowheads="1"/>
          </p:cNvPicPr>
          <p:nvPr/>
        </p:nvPicPr>
        <p:blipFill>
          <a:blip r:embed="rId3" cstate="print"/>
          <a:srcRect/>
          <a:stretch>
            <a:fillRect/>
          </a:stretch>
        </p:blipFill>
        <p:spPr bwMode="auto">
          <a:xfrm>
            <a:off x="2209800" y="0"/>
            <a:ext cx="3365500" cy="3195943"/>
          </a:xfrm>
          <a:prstGeom prst="rect">
            <a:avLst/>
          </a:prstGeom>
          <a:noFill/>
        </p:spPr>
      </p:pic>
      <p:pic>
        <p:nvPicPr>
          <p:cNvPr id="1027" name="Picture 3" descr="C:\Users\Ptr. Daniel White\Desktop\Prophecy pictures\prophecy pictures\Catholic\False prophets\13.jpg"/>
          <p:cNvPicPr>
            <a:picLocks noChangeAspect="1" noChangeArrowheads="1"/>
          </p:cNvPicPr>
          <p:nvPr/>
        </p:nvPicPr>
        <p:blipFill>
          <a:blip r:embed="rId4" cstate="print"/>
          <a:srcRect/>
          <a:stretch>
            <a:fillRect/>
          </a:stretch>
        </p:blipFill>
        <p:spPr bwMode="auto">
          <a:xfrm>
            <a:off x="2743200" y="3038475"/>
            <a:ext cx="3305175" cy="3819525"/>
          </a:xfrm>
          <a:prstGeom prst="rect">
            <a:avLst/>
          </a:prstGeom>
          <a:noFill/>
        </p:spPr>
      </p:pic>
      <p:pic>
        <p:nvPicPr>
          <p:cNvPr id="1028" name="Picture 4" descr="C:\Users\Ptr. Daniel White\Desktop\Prophecy pictures\prophecy pictures\Catholic\False prophets\kissing_the_pope_José_Alencar_e_Dom_Freire_Falcão.jpg"/>
          <p:cNvPicPr>
            <a:picLocks noChangeAspect="1" noChangeArrowheads="1"/>
          </p:cNvPicPr>
          <p:nvPr/>
        </p:nvPicPr>
        <p:blipFill>
          <a:blip r:embed="rId5" cstate="print"/>
          <a:srcRect/>
          <a:stretch>
            <a:fillRect/>
          </a:stretch>
        </p:blipFill>
        <p:spPr bwMode="auto">
          <a:xfrm flipH="1">
            <a:off x="0" y="0"/>
            <a:ext cx="2743200" cy="3886200"/>
          </a:xfrm>
          <a:prstGeom prst="rect">
            <a:avLst/>
          </a:prstGeom>
          <a:noFill/>
        </p:spPr>
      </p:pic>
      <p:pic>
        <p:nvPicPr>
          <p:cNvPr id="1029" name="Picture 5" descr="C:\Users\Ptr. Daniel White\Desktop\Prophecy pictures\prophecy pictures\Catholic\False prophets\pope_11.jpg"/>
          <p:cNvPicPr>
            <a:picLocks noChangeAspect="1" noChangeArrowheads="1"/>
          </p:cNvPicPr>
          <p:nvPr/>
        </p:nvPicPr>
        <p:blipFill>
          <a:blip r:embed="rId6" cstate="print"/>
          <a:srcRect/>
          <a:stretch>
            <a:fillRect/>
          </a:stretch>
        </p:blipFill>
        <p:spPr bwMode="auto">
          <a:xfrm>
            <a:off x="6019800" y="4495800"/>
            <a:ext cx="3124200" cy="2362200"/>
          </a:xfrm>
          <a:prstGeom prst="rect">
            <a:avLst/>
          </a:prstGeom>
          <a:noFill/>
        </p:spPr>
      </p:pic>
      <p:pic>
        <p:nvPicPr>
          <p:cNvPr id="1030" name="Picture 6" descr="C:\Users\Ptr. Daniel White\Desktop\Prophecy pictures\prophecy pictures\Catholic\False prophets\pope_benedict_xvi_1.jpg"/>
          <p:cNvPicPr>
            <a:picLocks noChangeAspect="1" noChangeArrowheads="1"/>
          </p:cNvPicPr>
          <p:nvPr/>
        </p:nvPicPr>
        <p:blipFill>
          <a:blip r:embed="rId7" cstate="print"/>
          <a:srcRect/>
          <a:stretch>
            <a:fillRect/>
          </a:stretch>
        </p:blipFill>
        <p:spPr bwMode="auto">
          <a:xfrm>
            <a:off x="0" y="3886200"/>
            <a:ext cx="3124200" cy="2971800"/>
          </a:xfrm>
          <a:prstGeom prst="rect">
            <a:avLst/>
          </a:prstGeom>
          <a:noFill/>
        </p:spPr>
      </p:pic>
      <p:pic>
        <p:nvPicPr>
          <p:cNvPr id="1032" name="Picture 8" descr="C:\Users\Ptr. Daniel White\Desktop\Prophecy pictures\prophecy pictures\Catholic\False prophets\VaticanJudicialCourtJan2007.jpg"/>
          <p:cNvPicPr>
            <a:picLocks noChangeAspect="1" noChangeArrowheads="1"/>
          </p:cNvPicPr>
          <p:nvPr/>
        </p:nvPicPr>
        <p:blipFill>
          <a:blip r:embed="rId8" cstate="print"/>
          <a:srcRect/>
          <a:stretch>
            <a:fillRect/>
          </a:stretch>
        </p:blipFill>
        <p:spPr bwMode="auto">
          <a:xfrm>
            <a:off x="5368925" y="0"/>
            <a:ext cx="3775075" cy="4495799"/>
          </a:xfrm>
          <a:prstGeom prst="rect">
            <a:avLst/>
          </a:prstGeom>
          <a:noFill/>
        </p:spPr>
      </p:pic>
      <p:pic>
        <p:nvPicPr>
          <p:cNvPr id="1026" name="Picture 2"/>
          <p:cNvPicPr>
            <a:picLocks noChangeAspect="1" noChangeArrowheads="1"/>
          </p:cNvPicPr>
          <p:nvPr/>
        </p:nvPicPr>
        <p:blipFill>
          <a:blip r:embed="rId9" cstate="print"/>
          <a:srcRect/>
          <a:stretch>
            <a:fillRect/>
          </a:stretch>
        </p:blipFill>
        <p:spPr bwMode="auto">
          <a:xfrm>
            <a:off x="4876800" y="0"/>
            <a:ext cx="4267200" cy="4240703"/>
          </a:xfrm>
          <a:prstGeom prst="rect">
            <a:avLst/>
          </a:prstGeom>
          <a:noFill/>
          <a:ln w="9525">
            <a:noFill/>
            <a:miter lim="800000"/>
            <a:headEnd/>
            <a:tailEnd/>
          </a:ln>
          <a:effectLst/>
        </p:spPr>
      </p:pic>
      <p:pic>
        <p:nvPicPr>
          <p:cNvPr id="10" name="Picture 2"/>
          <p:cNvPicPr>
            <a:picLocks noChangeAspect="1" noChangeArrowheads="1"/>
          </p:cNvPicPr>
          <p:nvPr/>
        </p:nvPicPr>
        <p:blipFill>
          <a:blip r:embed="rId10" cstate="print"/>
          <a:srcRect/>
          <a:stretch>
            <a:fillRect/>
          </a:stretch>
        </p:blipFill>
        <p:spPr bwMode="auto">
          <a:xfrm>
            <a:off x="0" y="2952691"/>
            <a:ext cx="4876800" cy="3905309"/>
          </a:xfrm>
          <a:prstGeom prst="rect">
            <a:avLst/>
          </a:prstGeom>
          <a:noFill/>
          <a:ln w="9525">
            <a:noFill/>
            <a:miter lim="800000"/>
            <a:headEnd/>
            <a:tailEnd/>
          </a:ln>
          <a:effectLst/>
        </p:spPr>
      </p:pic>
    </p:spTree>
    <p:extLst>
      <p:ext uri="{BB962C8B-B14F-4D97-AF65-F5344CB8AC3E}">
        <p14:creationId xmlns:p14="http://schemas.microsoft.com/office/powerpoint/2010/main" val="198249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4572000" cy="6583362"/>
          </a:xfrm>
        </p:spPr>
        <p:txBody>
          <a:bodyPr>
            <a:normAutofit/>
          </a:bodyPr>
          <a:lstStyle/>
          <a:p>
            <a:r>
              <a:rPr lang="en-US" sz="4800" i="1" dirty="0" smtClean="0">
                <a:solidFill>
                  <a:srgbClr val="FFFF00"/>
                </a:solidFill>
              </a:rPr>
              <a:t>“For I came not to judge the world, but</a:t>
            </a:r>
            <a:br>
              <a:rPr lang="en-US" sz="4800" i="1" dirty="0" smtClean="0">
                <a:solidFill>
                  <a:srgbClr val="FFFF00"/>
                </a:solidFill>
              </a:rPr>
            </a:br>
            <a:r>
              <a:rPr lang="en-US" sz="4800" i="1" dirty="0" smtClean="0">
                <a:solidFill>
                  <a:srgbClr val="FFFF00"/>
                </a:solidFill>
              </a:rPr>
              <a:t> to save </a:t>
            </a:r>
            <a:br>
              <a:rPr lang="en-US" sz="4800" i="1" dirty="0" smtClean="0">
                <a:solidFill>
                  <a:srgbClr val="FFFF00"/>
                </a:solidFill>
              </a:rPr>
            </a:br>
            <a:r>
              <a:rPr lang="en-US" sz="4800" i="1" dirty="0" smtClean="0">
                <a:solidFill>
                  <a:srgbClr val="FFFF00"/>
                </a:solidFill>
              </a:rPr>
              <a:t>the world.” </a:t>
            </a:r>
            <a:br>
              <a:rPr lang="en-US" sz="4800" i="1" dirty="0" smtClean="0">
                <a:solidFill>
                  <a:srgbClr val="FFFF00"/>
                </a:solidFill>
              </a:rPr>
            </a:br>
            <a:r>
              <a:rPr lang="en-US" sz="4800" i="1" dirty="0" smtClean="0">
                <a:solidFill>
                  <a:srgbClr val="FFFF00"/>
                </a:solidFill>
              </a:rPr>
              <a:t>(John 12:47)</a:t>
            </a:r>
            <a:endParaRPr lang="en-US" sz="4800" i="1" dirty="0">
              <a:solidFill>
                <a:srgbClr val="FFFF00"/>
              </a:solidFill>
            </a:endParaRPr>
          </a:p>
        </p:txBody>
      </p:sp>
      <p:pic>
        <p:nvPicPr>
          <p:cNvPr id="2050" name="Picture 2" descr="C:\Users\Dan White\Pictures\Bible pictures\Jesus\12 Crucifixion\scan0030 (2).jpg"/>
          <p:cNvPicPr>
            <a:picLocks noChangeAspect="1" noChangeArrowheads="1"/>
          </p:cNvPicPr>
          <p:nvPr/>
        </p:nvPicPr>
        <p:blipFill>
          <a:blip r:embed="rId3" cstate="print"/>
          <a:srcRect/>
          <a:stretch>
            <a:fillRect/>
          </a:stretch>
        </p:blipFill>
        <p:spPr bwMode="auto">
          <a:xfrm rot="507537">
            <a:off x="4596565" y="1977050"/>
            <a:ext cx="4329991" cy="3276600"/>
          </a:xfrm>
          <a:prstGeom prst="rect">
            <a:avLst/>
          </a:prstGeom>
          <a:noFill/>
        </p:spPr>
      </p:pic>
    </p:spTree>
    <p:extLst>
      <p:ext uri="{BB962C8B-B14F-4D97-AF65-F5344CB8AC3E}">
        <p14:creationId xmlns:p14="http://schemas.microsoft.com/office/powerpoint/2010/main" val="69882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3-Jesus\14 Resurrection\Resurrection (edited) 1149-35.jpg"/>
          <p:cNvPicPr>
            <a:picLocks noChangeAspect="1" noChangeArrowheads="1"/>
          </p:cNvPicPr>
          <p:nvPr/>
        </p:nvPicPr>
        <p:blipFill>
          <a:blip r:embed="rId3" cstate="print"/>
          <a:srcRect/>
          <a:stretch>
            <a:fillRect/>
          </a:stretch>
        </p:blipFill>
        <p:spPr bwMode="auto">
          <a:xfrm>
            <a:off x="1" y="0"/>
            <a:ext cx="44196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495800" y="274638"/>
            <a:ext cx="4648200" cy="6354762"/>
          </a:xfrm>
        </p:spPr>
        <p:txBody>
          <a:bodyPr>
            <a:normAutofit/>
          </a:bodyPr>
          <a:lstStyle/>
          <a:p>
            <a:r>
              <a:rPr lang="en-US" sz="3600" i="1" dirty="0" smtClean="0">
                <a:solidFill>
                  <a:srgbClr val="FFFF00"/>
                </a:solidFill>
              </a:rPr>
              <a:t>“God hath appointed a day, in the which He will judge the world in righteousness by that man whom He hath ordained; whereof He hath given assurance unto all men, in that He hath raised Him from the dead.” (Acts 17:31)</a:t>
            </a:r>
            <a:endParaRPr lang="en-US" sz="3600" i="1" dirty="0">
              <a:solidFill>
                <a:srgbClr val="FFFF00"/>
              </a:solidFill>
            </a:endParaRPr>
          </a:p>
        </p:txBody>
      </p:sp>
    </p:spTree>
    <p:extLst>
      <p:ext uri="{BB962C8B-B14F-4D97-AF65-F5344CB8AC3E}">
        <p14:creationId xmlns:p14="http://schemas.microsoft.com/office/powerpoint/2010/main" val="2370320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www.beyondpositivethinking.org/wp-content/uploads/2013/03/resurrection.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extLst>
      <p:ext uri="{BB962C8B-B14F-4D97-AF65-F5344CB8AC3E}">
        <p14:creationId xmlns:p14="http://schemas.microsoft.com/office/powerpoint/2010/main" val="310571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3.bp.blogspot.com/-EjnQrqrEjCw/TwUlWpkFr8I/AAAAAAAACIw/zGqaHSe9yXg/s1600/bec.jpg"/>
          <p:cNvPicPr>
            <a:picLocks noChangeAspect="1" noChangeArrowheads="1"/>
          </p:cNvPicPr>
          <p:nvPr/>
        </p:nvPicPr>
        <p:blipFill>
          <a:blip r:embed="rId2" cstate="print"/>
          <a:srcRect l="7377" t="-2732" r="9836"/>
          <a:stretch>
            <a:fillRect/>
          </a:stretch>
        </p:blipFill>
        <p:spPr bwMode="auto">
          <a:xfrm>
            <a:off x="-152400" y="-225424"/>
            <a:ext cx="9510638" cy="7083424"/>
          </a:xfrm>
          <a:prstGeom prst="rect">
            <a:avLst/>
          </a:prstGeom>
          <a:noFill/>
        </p:spPr>
      </p:pic>
    </p:spTree>
    <p:extLst>
      <p:ext uri="{BB962C8B-B14F-4D97-AF65-F5344CB8AC3E}">
        <p14:creationId xmlns:p14="http://schemas.microsoft.com/office/powerpoint/2010/main" val="159792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prophecy pictures\vwp8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7411" name="Picture 3" descr="c:\Users\Ptr. Daniel White\Desktop\Prophecy pictures\prophecy pictures\eye-crying.jpg"/>
          <p:cNvPicPr>
            <a:picLocks noChangeAspect="1" noChangeArrowheads="1"/>
          </p:cNvPicPr>
          <p:nvPr/>
        </p:nvPicPr>
        <p:blipFill>
          <a:blip r:embed="rId4" cstate="print"/>
          <a:srcRect/>
          <a:stretch>
            <a:fillRect/>
          </a:stretch>
        </p:blipFill>
        <p:spPr bwMode="auto">
          <a:xfrm>
            <a:off x="6075276" y="838200"/>
            <a:ext cx="3068724" cy="3467100"/>
          </a:xfrm>
          <a:prstGeom prst="ellipse">
            <a:avLst/>
          </a:prstGeom>
          <a:ln>
            <a:noFill/>
          </a:ln>
          <a:effectLst>
            <a:softEdge rad="112500"/>
          </a:effectLst>
        </p:spPr>
      </p:pic>
      <p:sp>
        <p:nvSpPr>
          <p:cNvPr id="6" name="Title 5"/>
          <p:cNvSpPr>
            <a:spLocks noGrp="1"/>
          </p:cNvSpPr>
          <p:nvPr>
            <p:ph type="title"/>
          </p:nvPr>
        </p:nvSpPr>
        <p:spPr>
          <a:xfrm>
            <a:off x="0" y="3200400"/>
            <a:ext cx="4419600" cy="3657600"/>
          </a:xfrm>
        </p:spPr>
        <p:txBody>
          <a:bodyPr>
            <a:normAutofit/>
          </a:bodyPr>
          <a:lstStyle/>
          <a:p>
            <a:r>
              <a:rPr lang="en-US" i="1" dirty="0" smtClean="0">
                <a:effectLst>
                  <a:glow rad="101600">
                    <a:schemeClr val="bg1">
                      <a:alpha val="60000"/>
                    </a:schemeClr>
                  </a:glow>
                </a:effectLst>
              </a:rPr>
              <a:t>“Behold, he cometh with clouds; and</a:t>
            </a:r>
            <a:br>
              <a:rPr lang="en-US" i="1" dirty="0" smtClean="0">
                <a:effectLst>
                  <a:glow rad="101600">
                    <a:schemeClr val="bg1">
                      <a:alpha val="60000"/>
                    </a:schemeClr>
                  </a:glow>
                </a:effectLst>
              </a:rPr>
            </a:br>
            <a:r>
              <a:rPr lang="en-US" i="1" dirty="0" smtClean="0">
                <a:effectLst>
                  <a:glow rad="101600">
                    <a:schemeClr val="bg1">
                      <a:alpha val="60000"/>
                    </a:schemeClr>
                  </a:glow>
                </a:effectLst>
              </a:rPr>
              <a:t> every eye shall see him.”</a:t>
            </a:r>
            <a:endParaRPr lang="en-US" i="1" dirty="0">
              <a:effectLst>
                <a:glow rad="101600">
                  <a:schemeClr val="bg1">
                    <a:alpha val="60000"/>
                  </a:schemeClr>
                </a:glow>
              </a:effectLst>
            </a:endParaRPr>
          </a:p>
        </p:txBody>
      </p:sp>
      <p:pic>
        <p:nvPicPr>
          <p:cNvPr id="8" name="Picture 2" descr="C:\Users\Ptr. Daniel White\Desktop\Prophecy pictures\prophecy pictures\vwp8b.jpg"/>
          <p:cNvPicPr>
            <a:picLocks noChangeAspect="1" noChangeArrowheads="1"/>
          </p:cNvPicPr>
          <p:nvPr/>
        </p:nvPicPr>
        <p:blipFill>
          <a:blip r:embed="rId3" cstate="print"/>
          <a:srcRect t="47778" r="75000" b="10000"/>
          <a:stretch>
            <a:fillRect/>
          </a:stretch>
        </p:blipFill>
        <p:spPr bwMode="auto">
          <a:xfrm>
            <a:off x="0" y="0"/>
            <a:ext cx="2286000" cy="2895600"/>
          </a:xfrm>
          <a:prstGeom prst="rect">
            <a:avLst/>
          </a:prstGeom>
          <a:noFill/>
        </p:spPr>
      </p:pic>
      <p:pic>
        <p:nvPicPr>
          <p:cNvPr id="7" name="Picture 2" descr="http://3.bp.blogspot.com/-EjnQrqrEjCw/TwUlWpkFr8I/AAAAAAAACIw/zGqaHSe9yXg/s1600/bec.jpg"/>
          <p:cNvPicPr>
            <a:picLocks noChangeAspect="1" noChangeArrowheads="1"/>
          </p:cNvPicPr>
          <p:nvPr/>
        </p:nvPicPr>
        <p:blipFill>
          <a:blip r:embed="rId5" cstate="print"/>
          <a:srcRect l="29929" t="9378" r="30273" b="36470"/>
          <a:stretch>
            <a:fillRect/>
          </a:stretch>
        </p:blipFill>
        <p:spPr bwMode="auto">
          <a:xfrm>
            <a:off x="0" y="0"/>
            <a:ext cx="4012163" cy="3276600"/>
          </a:xfrm>
          <a:prstGeom prst="ellipse">
            <a:avLst/>
          </a:prstGeom>
          <a:ln>
            <a:noFill/>
          </a:ln>
          <a:effectLst>
            <a:softEdge rad="112500"/>
          </a:effectLst>
        </p:spPr>
      </p:pic>
    </p:spTree>
    <p:extLst>
      <p:ext uri="{BB962C8B-B14F-4D97-AF65-F5344CB8AC3E}">
        <p14:creationId xmlns:p14="http://schemas.microsoft.com/office/powerpoint/2010/main" val="141679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jesuskingdom.files.wordpress.com/2012/04/scan0001.jpg"/>
          <p:cNvPicPr>
            <a:picLocks noChangeAspect="1" noChangeArrowheads="1"/>
          </p:cNvPicPr>
          <p:nvPr/>
        </p:nvPicPr>
        <p:blipFill>
          <a:blip r:embed="rId2" cstate="print"/>
          <a:srcRect/>
          <a:stretch>
            <a:fillRect/>
          </a:stretch>
        </p:blipFill>
        <p:spPr bwMode="auto">
          <a:xfrm>
            <a:off x="0" y="609600"/>
            <a:ext cx="9077325" cy="5876925"/>
          </a:xfrm>
          <a:prstGeom prst="rect">
            <a:avLst/>
          </a:prstGeom>
          <a:noFill/>
        </p:spPr>
      </p:pic>
      <p:sp>
        <p:nvSpPr>
          <p:cNvPr id="3" name="Title 3"/>
          <p:cNvSpPr txBox="1">
            <a:spLocks/>
          </p:cNvSpPr>
          <p:nvPr/>
        </p:nvSpPr>
        <p:spPr>
          <a:xfrm>
            <a:off x="457200" y="4648200"/>
            <a:ext cx="8229600" cy="1981200"/>
          </a:xfrm>
          <a:prstGeom prst="rect">
            <a:avLst/>
          </a:prstGeom>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“King of king </a:t>
            </a:r>
            <a:b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br>
            <a: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and </a:t>
            </a:r>
            <a:b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br>
            <a: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Lord of lords.”</a:t>
            </a:r>
            <a:endParaRPr kumimoji="0" lang="en-US" sz="4400" b="1" i="1" u="none" strike="noStrike" kern="1200" cap="none" spc="0" normalizeH="0" baseline="0" noProof="0" dirty="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420239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scan0155.jpg"/>
          <p:cNvPicPr>
            <a:picLocks noChangeAspect="1" noChangeArrowheads="1"/>
          </p:cNvPicPr>
          <p:nvPr/>
        </p:nvPicPr>
        <p:blipFill>
          <a:blip r:embed="rId3" cstate="print">
            <a:lum bright="-10000"/>
          </a:blip>
          <a:srcRect/>
          <a:stretch>
            <a:fillRect/>
          </a:stretch>
        </p:blipFill>
        <p:spPr bwMode="auto">
          <a:xfrm>
            <a:off x="304800" y="228600"/>
            <a:ext cx="4419600" cy="5105400"/>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5105400" y="0"/>
            <a:ext cx="3810000" cy="6629400"/>
          </a:xfrm>
        </p:spPr>
        <p:txBody>
          <a:bodyPr>
            <a:normAutofit/>
          </a:bodyPr>
          <a:lstStyle/>
          <a:p>
            <a:r>
              <a:rPr lang="en-US" sz="4800" i="1" dirty="0" smtClean="0">
                <a:cs typeface="Times New Roman" pitchFamily="18" charset="0"/>
              </a:rPr>
              <a:t>“All kindred's of the earth shall wail because of Him.”</a:t>
            </a:r>
            <a:endParaRPr lang="en-US" sz="4800" i="1" dirty="0">
              <a:cs typeface="Times New Roman" pitchFamily="18" charset="0"/>
            </a:endParaRPr>
          </a:p>
        </p:txBody>
      </p:sp>
    </p:spTree>
    <p:extLst>
      <p:ext uri="{BB962C8B-B14F-4D97-AF65-F5344CB8AC3E}">
        <p14:creationId xmlns:p14="http://schemas.microsoft.com/office/powerpoint/2010/main" val="41182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2000" fill="hold"/>
                                        <p:tgtEl>
                                          <p:spTgt spid="19458"/>
                                        </p:tgtEl>
                                        <p:attrNameLst>
                                          <p:attrName>ppt_x</p:attrName>
                                        </p:attrNameLst>
                                      </p:cBhvr>
                                      <p:tavLst>
                                        <p:tav tm="0">
                                          <p:val>
                                            <p:strVal val="#ppt_x"/>
                                          </p:val>
                                        </p:tav>
                                        <p:tav tm="100000">
                                          <p:val>
                                            <p:strVal val="#ppt_x"/>
                                          </p:val>
                                        </p:tav>
                                      </p:tavLst>
                                    </p:anim>
                                    <p:anim calcmode="lin" valueType="num">
                                      <p:cBhvr additive="base">
                                        <p:cTn id="8" dur="20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Jesus\CD040_lg (2).jpg"/>
          <p:cNvPicPr>
            <a:picLocks noChangeAspect="1" noChangeArrowheads="1"/>
          </p:cNvPicPr>
          <p:nvPr/>
        </p:nvPicPr>
        <p:blipFill>
          <a:blip r:embed="rId2" cstate="print"/>
          <a:srcRect/>
          <a:stretch>
            <a:fillRect/>
          </a:stretch>
        </p:blipFill>
        <p:spPr bwMode="auto">
          <a:xfrm>
            <a:off x="0" y="0"/>
            <a:ext cx="2446020" cy="3429000"/>
          </a:xfrm>
          <a:prstGeom prst="rect">
            <a:avLst/>
          </a:prstGeom>
          <a:ln>
            <a:noFill/>
          </a:ln>
          <a:effectLst>
            <a:softEdge rad="112500"/>
          </a:effectLst>
        </p:spPr>
      </p:pic>
      <p:pic>
        <p:nvPicPr>
          <p:cNvPr id="1028" name="Picture 4" descr="C:\Users\Dan White\Pictures\Bible pictures\Jesus\12 Crucifixion\the-crucifixion.jpg"/>
          <p:cNvPicPr>
            <a:picLocks noChangeAspect="1" noChangeArrowheads="1"/>
          </p:cNvPicPr>
          <p:nvPr/>
        </p:nvPicPr>
        <p:blipFill>
          <a:blip r:embed="rId3" cstate="print"/>
          <a:srcRect/>
          <a:stretch>
            <a:fillRect/>
          </a:stretch>
        </p:blipFill>
        <p:spPr bwMode="auto">
          <a:xfrm>
            <a:off x="2286000" y="0"/>
            <a:ext cx="4517965" cy="6858000"/>
          </a:xfrm>
          <a:prstGeom prst="rect">
            <a:avLst/>
          </a:prstGeom>
          <a:ln>
            <a:noFill/>
          </a:ln>
          <a:effectLst>
            <a:softEdge rad="112500"/>
          </a:effectLst>
        </p:spPr>
      </p:pic>
      <p:pic>
        <p:nvPicPr>
          <p:cNvPr id="64514" name="Picture 2" descr="https://gnosticteachings.org/images/stories/bible/Lion-of-Judah.jpg"/>
          <p:cNvPicPr>
            <a:picLocks noChangeAspect="1" noChangeArrowheads="1"/>
          </p:cNvPicPr>
          <p:nvPr/>
        </p:nvPicPr>
        <p:blipFill>
          <a:blip r:embed="rId4" cstate="print"/>
          <a:srcRect/>
          <a:stretch>
            <a:fillRect/>
          </a:stretch>
        </p:blipFill>
        <p:spPr bwMode="auto">
          <a:xfrm>
            <a:off x="6710723" y="3962400"/>
            <a:ext cx="2433277" cy="2895600"/>
          </a:xfrm>
          <a:prstGeom prst="rect">
            <a:avLst/>
          </a:prstGeom>
          <a:ln>
            <a:noFill/>
          </a:ln>
          <a:effectLst>
            <a:softEdge rad="112500"/>
          </a:effectLst>
        </p:spPr>
      </p:pic>
      <p:sp>
        <p:nvSpPr>
          <p:cNvPr id="5" name="Rectangle 4"/>
          <p:cNvSpPr/>
          <p:nvPr/>
        </p:nvSpPr>
        <p:spPr>
          <a:xfrm>
            <a:off x="0" y="3352800"/>
            <a:ext cx="2286000" cy="3046988"/>
          </a:xfrm>
          <a:prstGeom prst="rect">
            <a:avLst/>
          </a:prstGeom>
        </p:spPr>
        <p:txBody>
          <a:bodyPr wrap="square">
            <a:spAutoFit/>
          </a:bodyPr>
          <a:lstStyle/>
          <a:p>
            <a:pPr algn="ctr"/>
            <a:r>
              <a:rPr lang="en-US" sz="3200" i="1" dirty="0" smtClean="0"/>
              <a:t>“Behold the Lamb of God, which </a:t>
            </a:r>
            <a:r>
              <a:rPr lang="en-US" sz="3200" i="1" dirty="0" err="1" smtClean="0"/>
              <a:t>taketh</a:t>
            </a:r>
            <a:r>
              <a:rPr lang="en-US" sz="3200" i="1" dirty="0" smtClean="0"/>
              <a:t> away the sin of the world.”</a:t>
            </a:r>
            <a:endParaRPr lang="en-US" sz="3200" i="1" dirty="0"/>
          </a:p>
        </p:txBody>
      </p:sp>
      <p:sp>
        <p:nvSpPr>
          <p:cNvPr id="6" name="Rectangle 5"/>
          <p:cNvSpPr/>
          <p:nvPr/>
        </p:nvSpPr>
        <p:spPr>
          <a:xfrm>
            <a:off x="6858000" y="1066800"/>
            <a:ext cx="2286000" cy="2062103"/>
          </a:xfrm>
          <a:prstGeom prst="rect">
            <a:avLst/>
          </a:prstGeom>
        </p:spPr>
        <p:txBody>
          <a:bodyPr wrap="square">
            <a:spAutoFit/>
          </a:bodyPr>
          <a:lstStyle/>
          <a:p>
            <a:pPr algn="ctr"/>
            <a:r>
              <a:rPr lang="en-US" sz="3200" i="1" dirty="0" smtClean="0"/>
              <a:t>“Behold, the Lion of the tribe of </a:t>
            </a:r>
            <a:r>
              <a:rPr lang="en-US" sz="3200" i="1" dirty="0" err="1" smtClean="0"/>
              <a:t>Juda</a:t>
            </a:r>
            <a:r>
              <a:rPr lang="en-US" sz="3200" i="1" dirty="0" smtClean="0"/>
              <a:t>.”</a:t>
            </a:r>
            <a:endParaRPr lang="en-US" sz="3200" i="1" dirty="0"/>
          </a:p>
        </p:txBody>
      </p:sp>
    </p:spTree>
    <p:extLst>
      <p:ext uri="{BB962C8B-B14F-4D97-AF65-F5344CB8AC3E}">
        <p14:creationId xmlns:p14="http://schemas.microsoft.com/office/powerpoint/2010/main" val="3316178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to="" calcmode="lin" valueType="num">
                                      <p:cBhvr>
                                        <p:cTn id="7" dur="1" fill="hold"/>
                                        <p:tgtEl>
                                          <p:spTgt spid="102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Prophecy pictures\prophecy pictures\GOSPEL-ANGEL-.jpg"/>
          <p:cNvPicPr>
            <a:picLocks noChangeAspect="1" noChangeArrowheads="1"/>
          </p:cNvPicPr>
          <p:nvPr/>
        </p:nvPicPr>
        <p:blipFill>
          <a:blip r:embed="rId3" cstate="print"/>
          <a:srcRect/>
          <a:stretch>
            <a:fillRect/>
          </a:stretch>
        </p:blipFill>
        <p:spPr bwMode="auto">
          <a:xfrm>
            <a:off x="0" y="0"/>
            <a:ext cx="3810000" cy="2857500"/>
          </a:xfrm>
          <a:prstGeom prst="rect">
            <a:avLst/>
          </a:prstGeom>
          <a:ln>
            <a:noFill/>
          </a:ln>
          <a:effectLst>
            <a:softEdge rad="112500"/>
          </a:effectLst>
        </p:spPr>
      </p:pic>
      <p:sp>
        <p:nvSpPr>
          <p:cNvPr id="3" name="Title 2"/>
          <p:cNvSpPr>
            <a:spLocks noGrp="1"/>
          </p:cNvSpPr>
          <p:nvPr>
            <p:ph type="ctrTitle"/>
          </p:nvPr>
        </p:nvSpPr>
        <p:spPr>
          <a:xfrm>
            <a:off x="3581400" y="228600"/>
            <a:ext cx="5562600" cy="2590799"/>
          </a:xfrm>
        </p:spPr>
        <p:txBody>
          <a:bodyPr>
            <a:noAutofit/>
          </a:bodyPr>
          <a:lstStyle/>
          <a:p>
            <a:r>
              <a:rPr lang="en-US" sz="3200" i="1" dirty="0" smtClean="0">
                <a:ln>
                  <a:solidFill>
                    <a:schemeClr val="tx1">
                      <a:lumMod val="75000"/>
                    </a:schemeClr>
                  </a:solidFill>
                </a:ln>
              </a:rPr>
              <a:t>“And I saw another angel fly in the midst of heaven, having the everlasting gospel to preach unto them that dwell on the earth, and to every nation,</a:t>
            </a:r>
            <a:endParaRPr lang="en-US" sz="3200" i="1" dirty="0">
              <a:ln>
                <a:solidFill>
                  <a:schemeClr val="tx1">
                    <a:lumMod val="75000"/>
                  </a:schemeClr>
                </a:solidFill>
              </a:ln>
            </a:endParaRPr>
          </a:p>
        </p:txBody>
      </p:sp>
      <p:sp>
        <p:nvSpPr>
          <p:cNvPr id="4" name="Subtitle 3"/>
          <p:cNvSpPr>
            <a:spLocks noGrp="1"/>
          </p:cNvSpPr>
          <p:nvPr>
            <p:ph type="subTitle" idx="1"/>
          </p:nvPr>
        </p:nvSpPr>
        <p:spPr>
          <a:xfrm>
            <a:off x="0" y="2743200"/>
            <a:ext cx="9144000" cy="4114800"/>
          </a:xfrm>
        </p:spPr>
        <p:txBody>
          <a:bodyPr>
            <a:normAutofit/>
          </a:bodyPr>
          <a:lstStyle/>
          <a:p>
            <a:r>
              <a:rPr lang="en-US" i="1" dirty="0" smtClean="0">
                <a:ln>
                  <a:solidFill>
                    <a:schemeClr val="tx1">
                      <a:lumMod val="75000"/>
                    </a:schemeClr>
                  </a:solidFill>
                </a:ln>
                <a:solidFill>
                  <a:schemeClr val="tx1"/>
                </a:solidFill>
              </a:rPr>
              <a:t>and kindred, and tongue, and people, Saying with a loud voice, Fear God, and give glory to Him; for the </a:t>
            </a:r>
            <a:r>
              <a:rPr lang="en-US" i="1" u="sng" dirty="0" smtClean="0">
                <a:ln>
                  <a:solidFill>
                    <a:schemeClr val="tx1">
                      <a:lumMod val="75000"/>
                    </a:schemeClr>
                  </a:solidFill>
                </a:ln>
                <a:solidFill>
                  <a:schemeClr val="tx1"/>
                </a:solidFill>
              </a:rPr>
              <a:t>hour of His judgment is come</a:t>
            </a:r>
            <a:r>
              <a:rPr lang="en-US" i="1" dirty="0" smtClean="0">
                <a:ln>
                  <a:solidFill>
                    <a:schemeClr val="tx1">
                      <a:lumMod val="75000"/>
                    </a:schemeClr>
                  </a:solidFill>
                </a:ln>
                <a:solidFill>
                  <a:schemeClr val="tx1"/>
                </a:solidFill>
              </a:rPr>
              <a:t>: worship Him that made heaven, and earth, and the sea, and the fountains of waters…If any man worship the beast and his image, and receive his mark…the same </a:t>
            </a:r>
            <a:r>
              <a:rPr lang="en-US" i="1" u="sng" dirty="0" smtClean="0">
                <a:ln>
                  <a:solidFill>
                    <a:schemeClr val="tx1">
                      <a:lumMod val="75000"/>
                    </a:schemeClr>
                  </a:solidFill>
                </a:ln>
                <a:solidFill>
                  <a:schemeClr val="tx1"/>
                </a:solidFill>
              </a:rPr>
              <a:t>shall drink of the wine of the wrath of God; which is poured out without mixture into the cup of His indignation</a:t>
            </a:r>
            <a:r>
              <a:rPr lang="en-US" i="1" dirty="0" smtClean="0">
                <a:ln>
                  <a:solidFill>
                    <a:schemeClr val="tx1">
                      <a:lumMod val="75000"/>
                    </a:schemeClr>
                  </a:solidFill>
                </a:ln>
                <a:solidFill>
                  <a:schemeClr val="tx1"/>
                </a:solidFill>
              </a:rPr>
              <a:t>;</a:t>
            </a:r>
            <a:endParaRPr lang="en-US" i="1" dirty="0">
              <a:ln>
                <a:solidFill>
                  <a:schemeClr val="tx1">
                    <a:lumMod val="75000"/>
                  </a:schemeClr>
                </a:solidFill>
              </a:ln>
              <a:solidFill>
                <a:schemeClr val="tx1"/>
              </a:solidFill>
            </a:endParaRPr>
          </a:p>
        </p:txBody>
      </p:sp>
    </p:spTree>
    <p:extLst>
      <p:ext uri="{BB962C8B-B14F-4D97-AF65-F5344CB8AC3E}">
        <p14:creationId xmlns:p14="http://schemas.microsoft.com/office/powerpoint/2010/main" val="196393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9258"/>
            <a:ext cx="6868163" cy="655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99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400" i="1" dirty="0" smtClean="0">
                <a:ln>
                  <a:solidFill>
                    <a:schemeClr val="tx1">
                      <a:lumMod val="75000"/>
                    </a:schemeClr>
                  </a:solidFill>
                </a:ln>
              </a:rPr>
              <a:t>and he shall be tormented with fire and brimstone in the presence of the holy angels, and in the presence of the Lamb. And the smoke of their torment ascendeth up for ever and ever: and they have no rest day nor night…Yet they repented not of the works of their hands, that they should not worship devils, and idols of gold, and silver, and stone, and of wood: which neither can see, nor hear, nor walk…They blasphemed the name of God, which hath power over these plagues: and they repented not to give Him glory…” </a:t>
            </a:r>
            <a:br>
              <a:rPr lang="en-US" sz="3400" i="1" dirty="0" smtClean="0">
                <a:ln>
                  <a:solidFill>
                    <a:schemeClr val="tx1">
                      <a:lumMod val="75000"/>
                    </a:schemeClr>
                  </a:solidFill>
                </a:ln>
              </a:rPr>
            </a:br>
            <a:r>
              <a:rPr lang="en-US" sz="3400" i="1" dirty="0" smtClean="0">
                <a:ln>
                  <a:solidFill>
                    <a:schemeClr val="tx1">
                      <a:lumMod val="75000"/>
                    </a:schemeClr>
                  </a:solidFill>
                </a:ln>
              </a:rPr>
              <a:t>(Revelation 14:6, 9-11, 9:20, 16:9)</a:t>
            </a:r>
            <a:endParaRPr lang="en-US" sz="3400" i="1" dirty="0">
              <a:ln>
                <a:solidFill>
                  <a:schemeClr val="tx1">
                    <a:lumMod val="75000"/>
                  </a:schemeClr>
                </a:solidFill>
              </a:ln>
            </a:endParaRPr>
          </a:p>
        </p:txBody>
      </p:sp>
    </p:spTree>
    <p:extLst>
      <p:ext uri="{BB962C8B-B14F-4D97-AF65-F5344CB8AC3E}">
        <p14:creationId xmlns:p14="http://schemas.microsoft.com/office/powerpoint/2010/main" val="55425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9" descr="C:\Users\Ptr. Daniel White\Desktop\woman_weeping.jpg"/>
          <p:cNvPicPr>
            <a:picLocks noChangeAspect="1" noChangeArrowheads="1"/>
          </p:cNvPicPr>
          <p:nvPr/>
        </p:nvPicPr>
        <p:blipFill>
          <a:blip r:embed="rId3" cstate="print"/>
          <a:srcRect/>
          <a:stretch>
            <a:fillRect/>
          </a:stretch>
        </p:blipFill>
        <p:spPr bwMode="auto">
          <a:xfrm>
            <a:off x="2971800" y="0"/>
            <a:ext cx="3276600" cy="1905001"/>
          </a:xfrm>
          <a:prstGeom prst="rect">
            <a:avLst/>
          </a:prstGeom>
          <a:noFill/>
        </p:spPr>
      </p:pic>
      <p:pic>
        <p:nvPicPr>
          <p:cNvPr id="18440" name="Picture 8" descr="C:\Users\Ptr. Daniel White\Desktop\weeping-women.jpg"/>
          <p:cNvPicPr>
            <a:picLocks noChangeAspect="1" noChangeArrowheads="1"/>
          </p:cNvPicPr>
          <p:nvPr/>
        </p:nvPicPr>
        <p:blipFill>
          <a:blip r:embed="rId4" cstate="print"/>
          <a:srcRect/>
          <a:stretch>
            <a:fillRect/>
          </a:stretch>
        </p:blipFill>
        <p:spPr bwMode="auto">
          <a:xfrm>
            <a:off x="5943600" y="0"/>
            <a:ext cx="3200400" cy="1981200"/>
          </a:xfrm>
          <a:prstGeom prst="rect">
            <a:avLst/>
          </a:prstGeom>
          <a:noFill/>
        </p:spPr>
      </p:pic>
      <p:pic>
        <p:nvPicPr>
          <p:cNvPr id="18434" name="Picture 2" descr="C:\Users\Ptr. Daniel White\Desktop\Prophecy pictures\prophecy pictures\2403944337_c0254e43af_o.jpg"/>
          <p:cNvPicPr>
            <a:picLocks noChangeAspect="1" noChangeArrowheads="1"/>
          </p:cNvPicPr>
          <p:nvPr/>
        </p:nvPicPr>
        <p:blipFill>
          <a:blip r:embed="rId5" cstate="print"/>
          <a:srcRect/>
          <a:stretch>
            <a:fillRect/>
          </a:stretch>
        </p:blipFill>
        <p:spPr bwMode="auto">
          <a:xfrm>
            <a:off x="1" y="3589338"/>
            <a:ext cx="3352800" cy="3268662"/>
          </a:xfrm>
          <a:prstGeom prst="rect">
            <a:avLst/>
          </a:prstGeom>
          <a:noFill/>
        </p:spPr>
      </p:pic>
      <p:pic>
        <p:nvPicPr>
          <p:cNvPr id="18437" name="Picture 5" descr="C:\Users\Ptr. Daniel White\Desktop\Prophecy pictures\prophecy pictures\iraq-men-crying-560x400_0.jpg"/>
          <p:cNvPicPr>
            <a:picLocks noChangeAspect="1" noChangeArrowheads="1"/>
          </p:cNvPicPr>
          <p:nvPr/>
        </p:nvPicPr>
        <p:blipFill>
          <a:blip r:embed="rId6" cstate="print"/>
          <a:srcRect/>
          <a:stretch>
            <a:fillRect/>
          </a:stretch>
        </p:blipFill>
        <p:spPr bwMode="auto">
          <a:xfrm flipH="1">
            <a:off x="0" y="0"/>
            <a:ext cx="3429000" cy="3810000"/>
          </a:xfrm>
          <a:prstGeom prst="rect">
            <a:avLst/>
          </a:prstGeom>
          <a:noFill/>
        </p:spPr>
      </p:pic>
      <p:pic>
        <p:nvPicPr>
          <p:cNvPr id="18435" name="Picture 3" descr="C:\Users\Ptr. Daniel White\Desktop\Prophecy pictures\prophecy pictures\2570785192_8b41730976.jpg"/>
          <p:cNvPicPr>
            <a:picLocks noChangeAspect="1" noChangeArrowheads="1"/>
          </p:cNvPicPr>
          <p:nvPr/>
        </p:nvPicPr>
        <p:blipFill>
          <a:blip r:embed="rId7" cstate="print"/>
          <a:srcRect/>
          <a:stretch>
            <a:fillRect/>
          </a:stretch>
        </p:blipFill>
        <p:spPr bwMode="auto">
          <a:xfrm>
            <a:off x="5638800" y="1676400"/>
            <a:ext cx="3505200" cy="3048000"/>
          </a:xfrm>
          <a:prstGeom prst="rect">
            <a:avLst/>
          </a:prstGeom>
          <a:noFill/>
        </p:spPr>
      </p:pic>
      <p:pic>
        <p:nvPicPr>
          <p:cNvPr id="18442" name="Picture 10" descr="C:\Users\Ptr. Daniel White\Desktop\krasnoyarsk.jpg"/>
          <p:cNvPicPr>
            <a:picLocks noChangeAspect="1" noChangeArrowheads="1"/>
          </p:cNvPicPr>
          <p:nvPr/>
        </p:nvPicPr>
        <p:blipFill>
          <a:blip r:embed="rId8" cstate="print"/>
          <a:srcRect/>
          <a:stretch>
            <a:fillRect/>
          </a:stretch>
        </p:blipFill>
        <p:spPr bwMode="auto">
          <a:xfrm>
            <a:off x="5867400" y="4022725"/>
            <a:ext cx="3276600" cy="2835275"/>
          </a:xfrm>
          <a:prstGeom prst="rect">
            <a:avLst/>
          </a:prstGeom>
          <a:noFill/>
        </p:spPr>
      </p:pic>
      <p:pic>
        <p:nvPicPr>
          <p:cNvPr id="2050" name="Picture 2" descr="C:\Users\Ptr. Daniel White\Desktop\Prophecy pictures\prophecy pictures\faces\1 Dad's Pix (86).jpg"/>
          <p:cNvPicPr>
            <a:picLocks noChangeAspect="1" noChangeArrowheads="1"/>
          </p:cNvPicPr>
          <p:nvPr/>
        </p:nvPicPr>
        <p:blipFill>
          <a:blip r:embed="rId9" cstate="print"/>
          <a:srcRect/>
          <a:stretch>
            <a:fillRect/>
          </a:stretch>
        </p:blipFill>
        <p:spPr bwMode="auto">
          <a:xfrm>
            <a:off x="2971800" y="4453659"/>
            <a:ext cx="2971800" cy="2404341"/>
          </a:xfrm>
          <a:prstGeom prst="rect">
            <a:avLst/>
          </a:prstGeom>
          <a:ln>
            <a:noFill/>
          </a:ln>
          <a:effectLst>
            <a:outerShdw blurRad="292100" dist="139700" dir="2700000" algn="tl" rotWithShape="0">
              <a:srgbClr val="333333">
                <a:alpha val="65000"/>
              </a:srgbClr>
            </a:outerShdw>
          </a:effectLst>
        </p:spPr>
      </p:pic>
      <p:pic>
        <p:nvPicPr>
          <p:cNvPr id="2" name="Picture 2" descr="C:\Users\Dan White\Pictures\Bible pictures\Prophecy pictures\prophecy pictures\rapture and second coming\jesus-12 (2).jpg"/>
          <p:cNvPicPr>
            <a:picLocks noChangeAspect="1" noChangeArrowheads="1"/>
          </p:cNvPicPr>
          <p:nvPr/>
        </p:nvPicPr>
        <p:blipFill>
          <a:blip r:embed="rId10" cstate="print">
            <a:lum bright="-10000" contrast="30000"/>
          </a:blip>
          <a:srcRect/>
          <a:stretch>
            <a:fillRect/>
          </a:stretch>
        </p:blipFill>
        <p:spPr bwMode="auto">
          <a:xfrm>
            <a:off x="1981200" y="1600200"/>
            <a:ext cx="5270356" cy="4122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057400" y="2209801"/>
            <a:ext cx="5105400" cy="2800767"/>
          </a:xfrm>
          <a:prstGeom prst="rect">
            <a:avLst/>
          </a:prstGeom>
        </p:spPr>
        <p:txBody>
          <a:bodyPr wrap="square">
            <a:spAutoFit/>
          </a:bodyPr>
          <a:lstStyle/>
          <a:p>
            <a:pPr algn="ctr"/>
            <a:r>
              <a:rPr lang="en-US" sz="4400" b="1" i="1" dirty="0" smtClean="0">
                <a:solidFill>
                  <a:schemeClr val="bg1"/>
                </a:solidFill>
                <a:effectLst>
                  <a:glow rad="101600">
                    <a:schemeClr val="tx1">
                      <a:alpha val="60000"/>
                    </a:schemeClr>
                  </a:glow>
                </a:effectLst>
              </a:rPr>
              <a:t>“Fear God, and give glory to him; for the hour of his judgment is come.”</a:t>
            </a:r>
            <a:endParaRPr lang="en-US" sz="44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63401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sz="5400" i="1" dirty="0" smtClean="0"/>
              <a:t>“I am Alpha and Omega, the beginning and the ending, saith the Lord…”</a:t>
            </a:r>
            <a:endParaRPr lang="en-US" sz="5400" i="1" dirty="0"/>
          </a:p>
        </p:txBody>
      </p:sp>
    </p:spTree>
    <p:extLst>
      <p:ext uri="{BB962C8B-B14F-4D97-AF65-F5344CB8AC3E}">
        <p14:creationId xmlns:p14="http://schemas.microsoft.com/office/powerpoint/2010/main" val="233548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greek_alphabet.gif"/>
          <p:cNvPicPr>
            <a:picLocks noChangeAspect="1" noChangeArrowheads="1"/>
          </p:cNvPicPr>
          <p:nvPr/>
        </p:nvPicPr>
        <p:blipFill>
          <a:blip r:embed="rId3" cstate="print"/>
          <a:srcRect/>
          <a:stretch>
            <a:fillRect/>
          </a:stretch>
        </p:blipFill>
        <p:spPr bwMode="auto">
          <a:xfrm>
            <a:off x="1524000" y="381000"/>
            <a:ext cx="6248400" cy="6248400"/>
          </a:xfrm>
          <a:prstGeom prst="rect">
            <a:avLst/>
          </a:prstGeom>
          <a:noFill/>
        </p:spPr>
      </p:pic>
      <p:sp>
        <p:nvSpPr>
          <p:cNvPr id="3" name="Rectangle 2"/>
          <p:cNvSpPr/>
          <p:nvPr/>
        </p:nvSpPr>
        <p:spPr>
          <a:xfrm>
            <a:off x="1524000" y="381000"/>
            <a:ext cx="1066800" cy="13716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629400" y="5257800"/>
            <a:ext cx="1143000" cy="13716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51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3000"/>
                                        <p:tgtEl>
                                          <p:spTgt spid="3"/>
                                        </p:tgtEl>
                                        <p:attrNameLst>
                                          <p:attrName>ppt_w</p:attrName>
                                        </p:attrNameLst>
                                      </p:cBhvr>
                                      <p:tavLst>
                                        <p:tav tm="0">
                                          <p:val>
                                            <p:strVal val="ppt_w"/>
                                          </p:val>
                                        </p:tav>
                                        <p:tav tm="100000">
                                          <p:val>
                                            <p:fltVal val="0"/>
                                          </p:val>
                                        </p:tav>
                                      </p:tavLst>
                                    </p:anim>
                                    <p:anim calcmode="lin" valueType="num">
                                      <p:cBhvr>
                                        <p:cTn id="7" dur="3000"/>
                                        <p:tgtEl>
                                          <p:spTgt spid="3"/>
                                        </p:tgtEl>
                                        <p:attrNameLst>
                                          <p:attrName>ppt_h</p:attrName>
                                        </p:attrNameLst>
                                      </p:cBhvr>
                                      <p:tavLst>
                                        <p:tav tm="0">
                                          <p:val>
                                            <p:strVal val="ppt_h"/>
                                          </p:val>
                                        </p:tav>
                                        <p:tav tm="100000">
                                          <p:val>
                                            <p:fltVal val="0"/>
                                          </p:val>
                                        </p:tav>
                                      </p:tavLst>
                                    </p:anim>
                                    <p:animEffect transition="out" filter="fade">
                                      <p:cBhvr>
                                        <p:cTn id="8" dur="3000"/>
                                        <p:tgtEl>
                                          <p:spTgt spid="3"/>
                                        </p:tgtEl>
                                      </p:cBhvr>
                                    </p:animEffect>
                                    <p:set>
                                      <p:cBhvr>
                                        <p:cTn id="9" dur="1" fill="hold">
                                          <p:stCondLst>
                                            <p:cond delay="2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3000"/>
                                        <p:tgtEl>
                                          <p:spTgt spid="4"/>
                                        </p:tgtEl>
                                        <p:attrNameLst>
                                          <p:attrName>ppt_w</p:attrName>
                                        </p:attrNameLst>
                                      </p:cBhvr>
                                      <p:tavLst>
                                        <p:tav tm="0">
                                          <p:val>
                                            <p:strVal val="ppt_w"/>
                                          </p:val>
                                        </p:tav>
                                        <p:tav tm="100000">
                                          <p:val>
                                            <p:fltVal val="0"/>
                                          </p:val>
                                        </p:tav>
                                      </p:tavLst>
                                    </p:anim>
                                    <p:anim calcmode="lin" valueType="num">
                                      <p:cBhvr>
                                        <p:cTn id="14" dur="3000"/>
                                        <p:tgtEl>
                                          <p:spTgt spid="4"/>
                                        </p:tgtEl>
                                        <p:attrNameLst>
                                          <p:attrName>ppt_h</p:attrName>
                                        </p:attrNameLst>
                                      </p:cBhvr>
                                      <p:tavLst>
                                        <p:tav tm="0">
                                          <p:val>
                                            <p:strVal val="ppt_h"/>
                                          </p:val>
                                        </p:tav>
                                        <p:tav tm="100000">
                                          <p:val>
                                            <p:fltVal val="0"/>
                                          </p:val>
                                        </p:tav>
                                      </p:tavLst>
                                    </p:anim>
                                    <p:animEffect transition="out" filter="fade">
                                      <p:cBhvr>
                                        <p:cTn id="15" dur="3000"/>
                                        <p:tgtEl>
                                          <p:spTgt spid="4"/>
                                        </p:tgtEl>
                                      </p:cBhvr>
                                    </p:animEffect>
                                    <p:set>
                                      <p:cBhvr>
                                        <p:cTn id="16"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3-Jesus\revelation-2213_1432_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444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2.bp.blogspot.com/-jeYpnwuTibc/UC7ZNdwnlHI/AAAAAAAACFM/p5S179oc1Ns/s1600/jesus_on_his_throne_final.jpg"/>
          <p:cNvPicPr>
            <a:picLocks noChangeAspect="1" noChangeArrowheads="1"/>
          </p:cNvPicPr>
          <p:nvPr/>
        </p:nvPicPr>
        <p:blipFill>
          <a:blip r:embed="rId2" cstate="print"/>
          <a:srcRect/>
          <a:stretch>
            <a:fillRect/>
          </a:stretch>
        </p:blipFill>
        <p:spPr bwMode="auto">
          <a:xfrm>
            <a:off x="0" y="-63502"/>
            <a:ext cx="9144000" cy="6921502"/>
          </a:xfrm>
          <a:prstGeom prst="rect">
            <a:avLst/>
          </a:prstGeom>
          <a:noFill/>
        </p:spPr>
      </p:pic>
      <p:sp>
        <p:nvSpPr>
          <p:cNvPr id="3" name="Rectangle 2"/>
          <p:cNvSpPr/>
          <p:nvPr/>
        </p:nvSpPr>
        <p:spPr>
          <a:xfrm>
            <a:off x="3124200" y="4495800"/>
            <a:ext cx="3428999" cy="707886"/>
          </a:xfrm>
          <a:prstGeom prst="rect">
            <a:avLst/>
          </a:prstGeom>
        </p:spPr>
        <p:txBody>
          <a:bodyPr wrap="square">
            <a:spAutoFit/>
          </a:bodyPr>
          <a:lstStyle/>
          <a:p>
            <a:pPr algn="ctr"/>
            <a:r>
              <a:rPr lang="en-US" sz="4000" i="1" dirty="0" smtClean="0">
                <a:effectLst>
                  <a:glow rad="101600">
                    <a:schemeClr val="bg1">
                      <a:alpha val="60000"/>
                    </a:schemeClr>
                  </a:glow>
                </a:effectLst>
              </a:rPr>
              <a:t>“which is…”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0274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aviewfromtheright.com/wp-content/uploads/2011/03/jesus-teaching-with-child-on-lap.jpg"/>
          <p:cNvPicPr>
            <a:picLocks noChangeAspect="1" noChangeArrowheads="1"/>
          </p:cNvPicPr>
          <p:nvPr/>
        </p:nvPicPr>
        <p:blipFill>
          <a:blip r:embed="rId2" cstate="print"/>
          <a:srcRect/>
          <a:stretch>
            <a:fillRect/>
          </a:stretch>
        </p:blipFill>
        <p:spPr bwMode="auto">
          <a:xfrm>
            <a:off x="1" y="-15343"/>
            <a:ext cx="9144000" cy="6873343"/>
          </a:xfrm>
          <a:prstGeom prst="rect">
            <a:avLst/>
          </a:prstGeom>
          <a:noFill/>
        </p:spPr>
      </p:pic>
      <p:sp>
        <p:nvSpPr>
          <p:cNvPr id="3" name="Title 2"/>
          <p:cNvSpPr>
            <a:spLocks noGrp="1"/>
          </p:cNvSpPr>
          <p:nvPr>
            <p:ph type="title"/>
          </p:nvPr>
        </p:nvSpPr>
        <p:spPr>
          <a:xfrm>
            <a:off x="457200" y="274638"/>
            <a:ext cx="8229600" cy="5897562"/>
          </a:xfrm>
        </p:spPr>
        <p:txBody>
          <a:bodyPr/>
          <a:lstStyle/>
          <a:p>
            <a:r>
              <a:rPr lang="en-US" i="1" dirty="0" smtClean="0">
                <a:effectLst>
                  <a:glow rad="101600">
                    <a:schemeClr val="bg1">
                      <a:alpha val="60000"/>
                    </a:schemeClr>
                  </a:glow>
                </a:effectLst>
              </a:rPr>
              <a:t>“…and which was…”</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34279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images.fineartamerica.com/images-medium-large/christian-art--second-coming-of-christ-dale-kunkel.jpg"/>
          <p:cNvPicPr>
            <a:picLocks noChangeAspect="1" noChangeArrowheads="1"/>
          </p:cNvPicPr>
          <p:nvPr/>
        </p:nvPicPr>
        <p:blipFill>
          <a:blip r:embed="rId2" cstate="print"/>
          <a:srcRect/>
          <a:stretch>
            <a:fillRect/>
          </a:stretch>
        </p:blipFill>
        <p:spPr bwMode="auto">
          <a:xfrm>
            <a:off x="-228600" y="0"/>
            <a:ext cx="9601200" cy="6858000"/>
          </a:xfrm>
          <a:prstGeom prst="rect">
            <a:avLst/>
          </a:prstGeom>
          <a:noFill/>
        </p:spPr>
      </p:pic>
      <p:sp>
        <p:nvSpPr>
          <p:cNvPr id="3" name="Title 2"/>
          <p:cNvSpPr>
            <a:spLocks noGrp="1"/>
          </p:cNvSpPr>
          <p:nvPr>
            <p:ph type="title"/>
          </p:nvPr>
        </p:nvSpPr>
        <p:spPr/>
        <p:txBody>
          <a:bodyPr/>
          <a:lstStyle/>
          <a:p>
            <a:r>
              <a:rPr lang="en-US" i="1" dirty="0" smtClean="0">
                <a:effectLst>
                  <a:glow rad="101600">
                    <a:schemeClr val="bg1">
                      <a:alpha val="60000"/>
                    </a:schemeClr>
                  </a:glow>
                </a:effectLst>
              </a:rPr>
              <a:t>“…and which is to come…”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66651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2.bp.blogspot.com/-wmRygJ8kUo8/T18ubXNc2MI/AAAAAAAACSM/OT3476zI1RE/s1600/destined-for-the-throne1-450x307.jpg"/>
          <p:cNvPicPr>
            <a:picLocks noChangeAspect="1" noChangeArrowheads="1"/>
          </p:cNvPicPr>
          <p:nvPr/>
        </p:nvPicPr>
        <p:blipFill>
          <a:blip r:embed="rId2" cstate="print"/>
          <a:srcRect/>
          <a:stretch>
            <a:fillRect/>
          </a:stretch>
        </p:blipFill>
        <p:spPr bwMode="auto">
          <a:xfrm>
            <a:off x="-685800" y="0"/>
            <a:ext cx="10052440" cy="6858000"/>
          </a:xfrm>
          <a:prstGeom prst="rect">
            <a:avLst/>
          </a:prstGeom>
          <a:noFill/>
        </p:spPr>
      </p:pic>
      <p:sp>
        <p:nvSpPr>
          <p:cNvPr id="3" name="Title 10"/>
          <p:cNvSpPr txBox="1">
            <a:spLocks/>
          </p:cNvSpPr>
          <p:nvPr/>
        </p:nvSpPr>
        <p:spPr>
          <a:xfrm>
            <a:off x="457200" y="1828800"/>
            <a:ext cx="8229600" cy="3124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“The Almighty God”</a:t>
            </a:r>
            <a:endParaRPr kumimoji="0" lang="en-US" sz="66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1039196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BACKGROUNDS\Backgrounds for Church\1024-Landscapes-008-09.jpg"/>
          <p:cNvPicPr>
            <a:picLocks noChangeAspect="1" noChangeArrowheads="1"/>
          </p:cNvPicPr>
          <p:nvPr/>
        </p:nvPicPr>
        <p:blipFill>
          <a:blip r:embed="rId3" cstate="print">
            <a:lum bright="-20000"/>
          </a:blip>
          <a:srcRect/>
          <a:stretch>
            <a:fillRect/>
          </a:stretch>
        </p:blipFill>
        <p:spPr bwMode="auto">
          <a:xfrm>
            <a:off x="0" y="0"/>
            <a:ext cx="9415463" cy="7061598"/>
          </a:xfrm>
          <a:prstGeom prst="rect">
            <a:avLst/>
          </a:prstGeom>
          <a:noFill/>
        </p:spPr>
      </p:pic>
      <p:sp>
        <p:nvSpPr>
          <p:cNvPr id="2" name="Title 1"/>
          <p:cNvSpPr>
            <a:spLocks noGrp="1"/>
          </p:cNvSpPr>
          <p:nvPr>
            <p:ph type="title"/>
          </p:nvPr>
        </p:nvSpPr>
        <p:spPr>
          <a:xfrm>
            <a:off x="2514600" y="274638"/>
            <a:ext cx="6172200" cy="1143000"/>
          </a:xfrm>
        </p:spPr>
        <p:txBody>
          <a:bodyPr>
            <a:normAutofit fontScale="90000"/>
          </a:bodyPr>
          <a:lstStyle/>
          <a:p>
            <a:r>
              <a:rPr lang="en-US" i="1" dirty="0" smtClean="0">
                <a:effectLst>
                  <a:glow rad="101600">
                    <a:schemeClr val="bg1">
                      <a:alpha val="60000"/>
                    </a:schemeClr>
                  </a:glow>
                </a:effectLst>
              </a:rPr>
              <a:t>“I John, who also am your </a:t>
            </a:r>
            <a:br>
              <a:rPr lang="en-US" i="1" dirty="0" smtClean="0">
                <a:effectLst>
                  <a:glow rad="101600">
                    <a:schemeClr val="bg1">
                      <a:alpha val="60000"/>
                    </a:schemeClr>
                  </a:glow>
                </a:effectLst>
              </a:rPr>
            </a:br>
            <a:r>
              <a:rPr lang="en-US" i="1" dirty="0" smtClean="0">
                <a:effectLst>
                  <a:glow rad="101600">
                    <a:schemeClr val="bg1">
                      <a:alpha val="60000"/>
                    </a:schemeClr>
                  </a:glow>
                </a:effectLst>
              </a:rPr>
              <a:t>brother and companion…”</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486400"/>
          </a:xfrm>
        </p:spPr>
        <p:txBody>
          <a:bodyPr>
            <a:normAutofit/>
          </a:bodyPr>
          <a:lstStyle/>
          <a:p>
            <a:r>
              <a:rPr lang="en-US" sz="3600" dirty="0" smtClean="0">
                <a:effectLst>
                  <a:glow rad="101600">
                    <a:schemeClr val="bg1">
                      <a:alpha val="60000"/>
                    </a:schemeClr>
                  </a:glow>
                </a:effectLst>
              </a:rPr>
              <a:t>In tribulation (persecution) – </a:t>
            </a:r>
            <a:r>
              <a:rPr lang="en-US" sz="3600" i="1" dirty="0" smtClean="0">
                <a:effectLst>
                  <a:glow rad="101600">
                    <a:schemeClr val="bg1">
                      <a:alpha val="60000"/>
                    </a:schemeClr>
                  </a:glow>
                </a:effectLst>
              </a:rPr>
              <a:t>“Many are the afflictions of he righteousness.”</a:t>
            </a:r>
          </a:p>
          <a:p>
            <a:r>
              <a:rPr lang="en-US" sz="3600" dirty="0" smtClean="0">
                <a:effectLst>
                  <a:glow rad="101600">
                    <a:schemeClr val="bg1">
                      <a:alpha val="60000"/>
                    </a:schemeClr>
                  </a:glow>
                </a:effectLst>
              </a:rPr>
              <a:t>In the kingdom – </a:t>
            </a:r>
            <a:r>
              <a:rPr lang="en-US" sz="3600" i="1" dirty="0" smtClean="0">
                <a:effectLst>
                  <a:glow rad="101600">
                    <a:schemeClr val="bg1">
                      <a:alpha val="60000"/>
                    </a:schemeClr>
                  </a:glow>
                </a:effectLst>
              </a:rPr>
              <a:t>“Blessed are they persecuted for righteousness sake: for theirs is the kingdom of heaven.”</a:t>
            </a:r>
          </a:p>
          <a:p>
            <a:r>
              <a:rPr lang="en-US" sz="3600" dirty="0" smtClean="0">
                <a:effectLst>
                  <a:glow rad="101600">
                    <a:schemeClr val="bg1">
                      <a:alpha val="60000"/>
                    </a:schemeClr>
                  </a:glow>
                </a:effectLst>
              </a:rPr>
              <a:t>In patience (perseverance) of Jesus Christ – </a:t>
            </a:r>
            <a:r>
              <a:rPr lang="en-US" sz="3600" i="1" dirty="0" smtClean="0">
                <a:effectLst>
                  <a:glow rad="101600">
                    <a:schemeClr val="bg1">
                      <a:alpha val="60000"/>
                    </a:schemeClr>
                  </a:glow>
                </a:effectLst>
              </a:rPr>
              <a:t>“Praying always with all prayer and supplication in the Spirit, and watching thereunto with all perseverance…”</a:t>
            </a:r>
            <a:endParaRPr lang="en-US" sz="3600" i="1" dirty="0">
              <a:effectLst>
                <a:glow rad="101600">
                  <a:schemeClr val="bg1">
                    <a:alpha val="60000"/>
                  </a:schemeClr>
                </a:glow>
              </a:effectLst>
            </a:endParaRPr>
          </a:p>
        </p:txBody>
      </p:sp>
      <p:pic>
        <p:nvPicPr>
          <p:cNvPr id="6" name="Picture 3" descr="C:\Users\Ptr. Daniel White\Desktop\Angel with foot on land and Sea.jpg"/>
          <p:cNvPicPr>
            <a:picLocks noChangeAspect="1" noChangeArrowheads="1"/>
          </p:cNvPicPr>
          <p:nvPr/>
        </p:nvPicPr>
        <p:blipFill>
          <a:blip r:embed="rId4" cstate="print"/>
          <a:srcRect l="40619" t="46340" r="-1213" b="-687"/>
          <a:stretch>
            <a:fillRect/>
          </a:stretch>
        </p:blipFill>
        <p:spPr bwMode="auto">
          <a:xfrm flipH="1">
            <a:off x="228600" y="0"/>
            <a:ext cx="1981200" cy="1905000"/>
          </a:xfrm>
          <a:prstGeom prst="ellipse">
            <a:avLst/>
          </a:prstGeom>
          <a:ln>
            <a:noFill/>
          </a:ln>
          <a:effectLst>
            <a:softEdge rad="112500"/>
          </a:effectLst>
        </p:spPr>
      </p:pic>
    </p:spTree>
    <p:extLst>
      <p:ext uri="{BB962C8B-B14F-4D97-AF65-F5344CB8AC3E}">
        <p14:creationId xmlns:p14="http://schemas.microsoft.com/office/powerpoint/2010/main" val="147828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2362200"/>
          </a:xfrm>
        </p:spPr>
        <p:txBody>
          <a:bodyPr>
            <a:normAutofit/>
          </a:bodyPr>
          <a:lstStyle/>
          <a:p>
            <a:r>
              <a:rPr lang="en-US" i="1" dirty="0" smtClean="0"/>
              <a:t>“I </a:t>
            </a:r>
            <a:r>
              <a:rPr lang="en-US" i="1" dirty="0"/>
              <a:t>Jesus have sent mine angel to testify unto you these things in the churches</a:t>
            </a:r>
            <a:r>
              <a:rPr lang="en-US" i="1" dirty="0" smtClean="0"/>
              <a:t>.”</a:t>
            </a:r>
            <a:r>
              <a:rPr lang="en-US" i="1" dirty="0"/>
              <a:t> </a:t>
            </a:r>
            <a:r>
              <a:rPr lang="en-US" i="1" dirty="0" smtClean="0"/>
              <a:t>(Rev</a:t>
            </a:r>
            <a:r>
              <a:rPr lang="en-US" i="1" dirty="0"/>
              <a:t>. </a:t>
            </a:r>
            <a:r>
              <a:rPr lang="en-US" i="1" dirty="0" smtClean="0"/>
              <a:t>22:16) </a:t>
            </a:r>
            <a:endParaRPr lang="en-US" i="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2609850"/>
            <a:ext cx="2971800" cy="404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9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Persecution\Persecution of Christians 6.jpg"/>
          <p:cNvPicPr>
            <a:picLocks noChangeAspect="1" noChangeArrowheads="1"/>
          </p:cNvPicPr>
          <p:nvPr/>
        </p:nvPicPr>
        <p:blipFill>
          <a:blip r:embed="rId3" cstate="print"/>
          <a:srcRect/>
          <a:stretch>
            <a:fillRect/>
          </a:stretch>
        </p:blipFill>
        <p:spPr bwMode="auto">
          <a:xfrm>
            <a:off x="0" y="0"/>
            <a:ext cx="3886200" cy="4262284"/>
          </a:xfrm>
          <a:prstGeom prst="rect">
            <a:avLst/>
          </a:prstGeom>
          <a:noFill/>
        </p:spPr>
      </p:pic>
      <p:pic>
        <p:nvPicPr>
          <p:cNvPr id="2051" name="Picture 3" descr="C:\Users\Ptr. Daniel White\Desktop\Prophecy pictures\Persecution\Christians_ in coliseum9e.jpg"/>
          <p:cNvPicPr>
            <a:picLocks noChangeAspect="1" noChangeArrowheads="1"/>
          </p:cNvPicPr>
          <p:nvPr/>
        </p:nvPicPr>
        <p:blipFill>
          <a:blip r:embed="rId4" cstate="print"/>
          <a:srcRect/>
          <a:stretch>
            <a:fillRect/>
          </a:stretch>
        </p:blipFill>
        <p:spPr bwMode="auto">
          <a:xfrm>
            <a:off x="2743200" y="3886200"/>
            <a:ext cx="3795185" cy="2971800"/>
          </a:xfrm>
          <a:prstGeom prst="rect">
            <a:avLst/>
          </a:prstGeom>
          <a:noFill/>
        </p:spPr>
      </p:pic>
      <p:pic>
        <p:nvPicPr>
          <p:cNvPr id="2" name="Picture 2" descr="C:\Users\Ptr. Daniel White\Desktop\Prophecy pictures\Persecution\Persecution of Christians 1.jpg"/>
          <p:cNvPicPr>
            <a:picLocks noChangeAspect="1" noChangeArrowheads="1"/>
          </p:cNvPicPr>
          <p:nvPr/>
        </p:nvPicPr>
        <p:blipFill>
          <a:blip r:embed="rId5" cstate="print"/>
          <a:srcRect/>
          <a:stretch>
            <a:fillRect/>
          </a:stretch>
        </p:blipFill>
        <p:spPr bwMode="auto">
          <a:xfrm>
            <a:off x="5334000" y="0"/>
            <a:ext cx="3810000" cy="4511675"/>
          </a:xfrm>
          <a:prstGeom prst="rect">
            <a:avLst/>
          </a:prstGeom>
          <a:noFill/>
        </p:spPr>
      </p:pic>
    </p:spTree>
    <p:extLst>
      <p:ext uri="{BB962C8B-B14F-4D97-AF65-F5344CB8AC3E}">
        <p14:creationId xmlns:p14="http://schemas.microsoft.com/office/powerpoint/2010/main" val="1721813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p:cTn id="21" dur="1000" fill="hold"/>
                                        <p:tgtEl>
                                          <p:spTgt spid="2051"/>
                                        </p:tgtEl>
                                        <p:attrNameLst>
                                          <p:attrName>ppt_w</p:attrName>
                                        </p:attrNameLst>
                                      </p:cBhvr>
                                      <p:tavLst>
                                        <p:tav tm="0">
                                          <p:val>
                                            <p:strVal val="#ppt_w*0.70"/>
                                          </p:val>
                                        </p:tav>
                                        <p:tav tm="100000">
                                          <p:val>
                                            <p:strVal val="#ppt_w"/>
                                          </p:val>
                                        </p:tav>
                                      </p:tavLst>
                                    </p:anim>
                                    <p:anim calcmode="lin" valueType="num">
                                      <p:cBhvr>
                                        <p:cTn id="22" dur="1000" fill="hold"/>
                                        <p:tgtEl>
                                          <p:spTgt spid="2051"/>
                                        </p:tgtEl>
                                        <p:attrNameLst>
                                          <p:attrName>ppt_h</p:attrName>
                                        </p:attrNameLst>
                                      </p:cBhvr>
                                      <p:tavLst>
                                        <p:tav tm="0">
                                          <p:val>
                                            <p:strVal val="#ppt_h"/>
                                          </p:val>
                                        </p:tav>
                                        <p:tav tm="100000">
                                          <p:val>
                                            <p:strVal val="#ppt_h"/>
                                          </p:val>
                                        </p:tav>
                                      </p:tavLst>
                                    </p:anim>
                                    <p:animEffect transition="in" filter="fade">
                                      <p:cBhvr>
                                        <p:cTn id="23"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Prophecy pictures\prophecy pictures\Maps\7_churc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6" name="Picture 2" descr="C:\Users\Ptr. Daniel White\Desktop\Isle Of Patmos 1156-1025.jpg"/>
          <p:cNvPicPr>
            <a:picLocks noChangeAspect="1" noChangeArrowheads="1"/>
          </p:cNvPicPr>
          <p:nvPr/>
        </p:nvPicPr>
        <p:blipFill>
          <a:blip r:embed="rId4" cstate="print">
            <a:lum bright="-10000"/>
          </a:blip>
          <a:srcRect/>
          <a:stretch>
            <a:fillRect/>
          </a:stretch>
        </p:blipFill>
        <p:spPr bwMode="auto">
          <a:xfrm>
            <a:off x="3657600" y="3200400"/>
            <a:ext cx="1230312" cy="15173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2" descr="C:\Users\Ptr. Daniel White\Desktop\Bible pictures\Prophecy pictures\prophecy pictures\bibles and book of life\open bible.jpg"/>
          <p:cNvPicPr>
            <a:picLocks noChangeAspect="1" noChangeArrowheads="1"/>
          </p:cNvPicPr>
          <p:nvPr/>
        </p:nvPicPr>
        <p:blipFill>
          <a:blip r:embed="rId5" cstate="print"/>
          <a:srcRect/>
          <a:stretch>
            <a:fillRect/>
          </a:stretch>
        </p:blipFill>
        <p:spPr bwMode="auto">
          <a:xfrm>
            <a:off x="484188" y="3962400"/>
            <a:ext cx="2259012"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7" name="Picture 3" descr="C:\Users\Ptr. Daniel White\Desktop\Bible pictures\Jesus\cross-in-heavenly-sky.jpg"/>
          <p:cNvPicPr>
            <a:picLocks noChangeAspect="1" noChangeArrowheads="1"/>
          </p:cNvPicPr>
          <p:nvPr/>
        </p:nvPicPr>
        <p:blipFill>
          <a:blip r:embed="rId6" cstate="print">
            <a:lum bright="-10000"/>
          </a:blip>
          <a:srcRect/>
          <a:stretch>
            <a:fillRect/>
          </a:stretch>
        </p:blipFill>
        <p:spPr bwMode="auto">
          <a:xfrm flipH="1">
            <a:off x="5867400" y="4038600"/>
            <a:ext cx="2250786"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5"/>
          <p:cNvSpPr>
            <a:spLocks noGrp="1"/>
          </p:cNvSpPr>
          <p:nvPr>
            <p:ph type="title"/>
          </p:nvPr>
        </p:nvSpPr>
        <p:spPr>
          <a:xfrm>
            <a:off x="457200" y="274638"/>
            <a:ext cx="8229600" cy="2316162"/>
          </a:xfrm>
        </p:spPr>
        <p:txBody>
          <a:bodyPr>
            <a:normAutofit/>
          </a:bodyPr>
          <a:lstStyle/>
          <a:p>
            <a:r>
              <a:rPr lang="en-US" i="1" dirty="0" smtClean="0">
                <a:effectLst>
                  <a:glow rad="101600">
                    <a:schemeClr val="bg1">
                      <a:alpha val="60000"/>
                    </a:schemeClr>
                  </a:glow>
                </a:effectLst>
              </a:rPr>
              <a:t>“…was in the isle that is called Patmos, for the word of God, and for the testimony of Jesus Christ.”</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438923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fltVal val="0"/>
                                          </p:val>
                                        </p:tav>
                                        <p:tav tm="100000">
                                          <p:val>
                                            <p:strVal val="#ppt_w"/>
                                          </p:val>
                                        </p:tav>
                                      </p:tavLst>
                                    </p:anim>
                                    <p:anim calcmode="lin" valueType="num">
                                      <p:cBhvr>
                                        <p:cTn id="8" dur="3000" fill="hold"/>
                                        <p:tgtEl>
                                          <p:spTgt spid="1026"/>
                                        </p:tgtEl>
                                        <p:attrNameLst>
                                          <p:attrName>ppt_h</p:attrName>
                                        </p:attrNameLst>
                                      </p:cBhvr>
                                      <p:tavLst>
                                        <p:tav tm="0">
                                          <p:val>
                                            <p:fltVal val="0"/>
                                          </p:val>
                                        </p:tav>
                                        <p:tav tm="100000">
                                          <p:val>
                                            <p:strVal val="#ppt_h"/>
                                          </p:val>
                                        </p:tav>
                                      </p:tavLst>
                                    </p:anim>
                                    <p:animEffect transition="in" filter="fade">
                                      <p:cBhvr>
                                        <p:cTn id="9" dur="3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Prophecy pictures\prophecy pictures\revelation\scan0020.jpg"/>
          <p:cNvPicPr>
            <a:picLocks noChangeAspect="1" noChangeArrowheads="1"/>
          </p:cNvPicPr>
          <p:nvPr/>
        </p:nvPicPr>
        <p:blipFill>
          <a:blip r:embed="rId3" cstate="print">
            <a:lum bright="-20000"/>
          </a:blip>
          <a:srcRect/>
          <a:stretch>
            <a:fillRect/>
          </a:stretch>
        </p:blipFill>
        <p:spPr bwMode="auto">
          <a:xfrm>
            <a:off x="0" y="0"/>
            <a:ext cx="5181601" cy="6705600"/>
          </a:xfrm>
          <a:prstGeom prst="rect">
            <a:avLst/>
          </a:prstGeom>
          <a:ln>
            <a:noFill/>
          </a:ln>
          <a:effectLst>
            <a:softEdge rad="112500"/>
          </a:effectLst>
        </p:spPr>
      </p:pic>
      <p:pic>
        <p:nvPicPr>
          <p:cNvPr id="3075" name="Picture 3" descr="c:\Users\Ptr. Daniel White\Desktop\Prophecy pictures\prophecy pictures\last-trumpet.jpg"/>
          <p:cNvPicPr>
            <a:picLocks noChangeAspect="1" noChangeArrowheads="1"/>
          </p:cNvPicPr>
          <p:nvPr/>
        </p:nvPicPr>
        <p:blipFill>
          <a:blip r:embed="rId4" cstate="print"/>
          <a:srcRect/>
          <a:stretch>
            <a:fillRect/>
          </a:stretch>
        </p:blipFill>
        <p:spPr bwMode="auto">
          <a:xfrm>
            <a:off x="0" y="152400"/>
            <a:ext cx="1981200" cy="2286000"/>
          </a:xfrm>
          <a:prstGeom prst="ellipse">
            <a:avLst/>
          </a:prstGeom>
          <a:ln>
            <a:noFill/>
          </a:ln>
          <a:effectLst>
            <a:softEdge rad="112500"/>
          </a:effectLst>
        </p:spPr>
      </p:pic>
      <p:sp>
        <p:nvSpPr>
          <p:cNvPr id="4" name="Rectangle 3"/>
          <p:cNvSpPr/>
          <p:nvPr/>
        </p:nvSpPr>
        <p:spPr>
          <a:xfrm>
            <a:off x="5257800" y="1219200"/>
            <a:ext cx="3505200" cy="4401205"/>
          </a:xfrm>
          <a:prstGeom prst="rect">
            <a:avLst/>
          </a:prstGeom>
        </p:spPr>
        <p:txBody>
          <a:bodyPr wrap="square">
            <a:spAutoFit/>
          </a:bodyPr>
          <a:lstStyle/>
          <a:p>
            <a:pPr algn="ctr"/>
            <a:r>
              <a:rPr lang="en-US" sz="4000" i="1" dirty="0" smtClean="0"/>
              <a:t>“I was in the Spirit on the Lord's day, and heard behind me a great voice, as of a trumpet.”</a:t>
            </a:r>
            <a:endParaRPr lang="en-US" sz="4000" i="1" dirty="0"/>
          </a:p>
        </p:txBody>
      </p:sp>
    </p:spTree>
    <p:extLst>
      <p:ext uri="{BB962C8B-B14F-4D97-AF65-F5344CB8AC3E}">
        <p14:creationId xmlns:p14="http://schemas.microsoft.com/office/powerpoint/2010/main" val="380905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Prophecy pictures\prophecy pictures\revelation\scan0020.jpg"/>
          <p:cNvPicPr>
            <a:picLocks noChangeAspect="1" noChangeArrowheads="1"/>
          </p:cNvPicPr>
          <p:nvPr/>
        </p:nvPicPr>
        <p:blipFill>
          <a:blip r:embed="rId3" cstate="print">
            <a:lum bright="-20000"/>
          </a:blip>
          <a:srcRect/>
          <a:stretch>
            <a:fillRect/>
          </a:stretch>
        </p:blipFill>
        <p:spPr bwMode="auto">
          <a:xfrm>
            <a:off x="0" y="152400"/>
            <a:ext cx="5181601" cy="6705600"/>
          </a:xfrm>
          <a:prstGeom prst="rect">
            <a:avLst/>
          </a:prstGeom>
          <a:ln>
            <a:noFill/>
          </a:ln>
          <a:effectLst>
            <a:softEdge rad="112500"/>
          </a:effectLst>
        </p:spPr>
      </p:pic>
      <p:pic>
        <p:nvPicPr>
          <p:cNvPr id="2" name="Picture 2" descr="C:\Users\Ptr. Daniel White\Desktop\ALPHA-AND-OMEGA.jpg"/>
          <p:cNvPicPr>
            <a:picLocks noChangeAspect="1" noChangeArrowheads="1"/>
          </p:cNvPicPr>
          <p:nvPr/>
        </p:nvPicPr>
        <p:blipFill>
          <a:blip r:embed="rId4" cstate="print">
            <a:lum bright="-20000"/>
          </a:blip>
          <a:srcRect/>
          <a:stretch>
            <a:fillRect/>
          </a:stretch>
        </p:blipFill>
        <p:spPr bwMode="auto">
          <a:xfrm flipH="1">
            <a:off x="2514600" y="457200"/>
            <a:ext cx="2438400" cy="2209800"/>
          </a:xfrm>
          <a:prstGeom prst="ellipse">
            <a:avLst/>
          </a:prstGeom>
          <a:ln>
            <a:noFill/>
          </a:ln>
          <a:effectLst>
            <a:softEdge rad="112500"/>
          </a:effectLst>
        </p:spPr>
      </p:pic>
      <p:sp>
        <p:nvSpPr>
          <p:cNvPr id="5" name="Rectangle 4"/>
          <p:cNvSpPr/>
          <p:nvPr/>
        </p:nvSpPr>
        <p:spPr>
          <a:xfrm>
            <a:off x="5334000" y="1905000"/>
            <a:ext cx="3505200" cy="2308324"/>
          </a:xfrm>
          <a:prstGeom prst="rect">
            <a:avLst/>
          </a:prstGeom>
        </p:spPr>
        <p:txBody>
          <a:bodyPr wrap="square">
            <a:spAutoFit/>
          </a:bodyPr>
          <a:lstStyle/>
          <a:p>
            <a:pPr algn="ctr"/>
            <a:r>
              <a:rPr lang="en-US" sz="3600" i="1" dirty="0" smtClean="0"/>
              <a:t>“Saying, I am Alpha and Omega, the first and the last...”</a:t>
            </a:r>
            <a:endParaRPr lang="en-US" sz="3600" i="1" dirty="0"/>
          </a:p>
        </p:txBody>
      </p:sp>
    </p:spTree>
    <p:extLst>
      <p:ext uri="{BB962C8B-B14F-4D97-AF65-F5344CB8AC3E}">
        <p14:creationId xmlns:p14="http://schemas.microsoft.com/office/powerpoint/2010/main" val="1033732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Prophecy pictures\prophecy pictures\scan0133.jpg"/>
          <p:cNvPicPr>
            <a:picLocks noChangeAspect="1" noChangeArrowheads="1"/>
          </p:cNvPicPr>
          <p:nvPr/>
        </p:nvPicPr>
        <p:blipFill>
          <a:blip r:embed="rId3" cstate="print">
            <a:lum bright="-10000"/>
          </a:blip>
          <a:srcRect/>
          <a:stretch>
            <a:fillRect/>
          </a:stretch>
        </p:blipFill>
        <p:spPr bwMode="auto">
          <a:xfrm>
            <a:off x="152400" y="152400"/>
            <a:ext cx="6111724" cy="6248400"/>
          </a:xfrm>
          <a:prstGeom prst="rect">
            <a:avLst/>
          </a:prstGeom>
          <a:ln>
            <a:noFill/>
          </a:ln>
          <a:effectLst>
            <a:softEdge rad="112500"/>
          </a:effectLst>
        </p:spPr>
      </p:pic>
      <p:sp>
        <p:nvSpPr>
          <p:cNvPr id="3" name="Rectangle 2"/>
          <p:cNvSpPr/>
          <p:nvPr/>
        </p:nvSpPr>
        <p:spPr>
          <a:xfrm>
            <a:off x="6248400" y="1447800"/>
            <a:ext cx="2895600" cy="3970318"/>
          </a:xfrm>
          <a:prstGeom prst="rect">
            <a:avLst/>
          </a:prstGeom>
        </p:spPr>
        <p:txBody>
          <a:bodyPr wrap="square">
            <a:spAutoFit/>
          </a:bodyPr>
          <a:lstStyle/>
          <a:p>
            <a:pPr algn="ctr"/>
            <a:r>
              <a:rPr lang="en-US" sz="3600" i="1" dirty="0" smtClean="0"/>
              <a:t>“…and, What thou </a:t>
            </a:r>
            <a:r>
              <a:rPr lang="en-US" sz="3600" i="1" dirty="0" err="1" smtClean="0"/>
              <a:t>seest</a:t>
            </a:r>
            <a:r>
              <a:rPr lang="en-US" sz="3600" i="1" dirty="0" smtClean="0"/>
              <a:t>, write in a book, and send it unto the seven churches.”</a:t>
            </a:r>
            <a:endParaRPr lang="en-US" sz="3600" dirty="0"/>
          </a:p>
        </p:txBody>
      </p:sp>
    </p:spTree>
    <p:extLst>
      <p:ext uri="{BB962C8B-B14F-4D97-AF65-F5344CB8AC3E}">
        <p14:creationId xmlns:p14="http://schemas.microsoft.com/office/powerpoint/2010/main" val="2213734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John and the seven golden lamstands.jpg"/>
          <p:cNvPicPr>
            <a:picLocks noChangeAspect="1" noChangeArrowheads="1"/>
          </p:cNvPicPr>
          <p:nvPr/>
        </p:nvPicPr>
        <p:blipFill>
          <a:blip r:embed="rId3" cstate="print"/>
          <a:srcRect/>
          <a:stretch>
            <a:fillRect/>
          </a:stretch>
        </p:blipFill>
        <p:spPr bwMode="auto">
          <a:xfrm>
            <a:off x="3962400" y="381000"/>
            <a:ext cx="5181600" cy="6858000"/>
          </a:xfrm>
          <a:prstGeom prst="rect">
            <a:avLst/>
          </a:prstGeom>
          <a:noFill/>
        </p:spPr>
      </p:pic>
      <p:sp>
        <p:nvSpPr>
          <p:cNvPr id="3" name="Rectangle 2"/>
          <p:cNvSpPr/>
          <p:nvPr/>
        </p:nvSpPr>
        <p:spPr>
          <a:xfrm>
            <a:off x="152400" y="1066801"/>
            <a:ext cx="3657600" cy="4401205"/>
          </a:xfrm>
          <a:prstGeom prst="rect">
            <a:avLst/>
          </a:prstGeom>
        </p:spPr>
        <p:txBody>
          <a:bodyPr wrap="square">
            <a:spAutoFit/>
          </a:bodyPr>
          <a:lstStyle/>
          <a:p>
            <a:pPr algn="ctr"/>
            <a:r>
              <a:rPr lang="en-US" sz="4000" i="1" dirty="0" smtClean="0"/>
              <a:t>“And I turned to see the voice that </a:t>
            </a:r>
            <a:r>
              <a:rPr lang="en-US" sz="4000" i="1" dirty="0" err="1" smtClean="0"/>
              <a:t>spake</a:t>
            </a:r>
            <a:r>
              <a:rPr lang="en-US" sz="4000" i="1" dirty="0" smtClean="0"/>
              <a:t> with me. And being turned, I saw seven golden candlesticks.”</a:t>
            </a:r>
            <a:endParaRPr lang="en-US" sz="4000" i="1" dirty="0"/>
          </a:p>
        </p:txBody>
      </p:sp>
    </p:spTree>
    <p:extLst>
      <p:ext uri="{BB962C8B-B14F-4D97-AF65-F5344CB8AC3E}">
        <p14:creationId xmlns:p14="http://schemas.microsoft.com/office/powerpoint/2010/main" val="2985155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Prophecy pictures\prophecy pictures\revelation\scan0020.jpg"/>
          <p:cNvPicPr>
            <a:picLocks noChangeAspect="1" noChangeArrowheads="1"/>
          </p:cNvPicPr>
          <p:nvPr/>
        </p:nvPicPr>
        <p:blipFill>
          <a:blip r:embed="rId3" cstate="print">
            <a:lum bright="-20000"/>
          </a:blip>
          <a:srcRect/>
          <a:stretch>
            <a:fillRect/>
          </a:stretch>
        </p:blipFill>
        <p:spPr bwMode="auto">
          <a:xfrm>
            <a:off x="0" y="0"/>
            <a:ext cx="5181601" cy="6705600"/>
          </a:xfrm>
          <a:prstGeom prst="rect">
            <a:avLst/>
          </a:prstGeom>
          <a:ln>
            <a:noFill/>
          </a:ln>
          <a:effectLst>
            <a:softEdge rad="112500"/>
          </a:effectLst>
        </p:spPr>
      </p:pic>
      <p:sp>
        <p:nvSpPr>
          <p:cNvPr id="5" name="Rectangle 4"/>
          <p:cNvSpPr/>
          <p:nvPr/>
        </p:nvSpPr>
        <p:spPr>
          <a:xfrm>
            <a:off x="5181600" y="152400"/>
            <a:ext cx="3962400" cy="6247864"/>
          </a:xfrm>
          <a:prstGeom prst="rect">
            <a:avLst/>
          </a:prstGeom>
        </p:spPr>
        <p:txBody>
          <a:bodyPr wrap="square">
            <a:spAutoFit/>
          </a:bodyPr>
          <a:lstStyle/>
          <a:p>
            <a:pPr algn="ctr"/>
            <a:r>
              <a:rPr lang="en-US" sz="4000" i="1" dirty="0" smtClean="0"/>
              <a:t>“And in the midst of the seven candlesticks one like unto the Son of man, clothed with a garment down to the foot, and girt about the </a:t>
            </a:r>
            <a:r>
              <a:rPr lang="en-US" sz="4000" i="1" dirty="0" err="1" smtClean="0"/>
              <a:t>paps</a:t>
            </a:r>
            <a:r>
              <a:rPr lang="en-US" sz="4000" i="1" dirty="0" smtClean="0"/>
              <a:t> with a golden girdle.”</a:t>
            </a:r>
            <a:endParaRPr lang="en-US" sz="4000" i="1"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2400"/>
            <a:ext cx="3167496" cy="23622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690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25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Seven golden candle sticks.jpg"/>
          <p:cNvPicPr>
            <a:picLocks noChangeAspect="1" noChangeArrowheads="1"/>
          </p:cNvPicPr>
          <p:nvPr/>
        </p:nvPicPr>
        <p:blipFill>
          <a:blip r:embed="rId3" cstate="print">
            <a:lum bright="-10000"/>
          </a:blip>
          <a:srcRect b="20000"/>
          <a:stretch>
            <a:fillRect/>
          </a:stretch>
        </p:blipFill>
        <p:spPr bwMode="auto">
          <a:xfrm>
            <a:off x="1828800" y="2065283"/>
            <a:ext cx="5334000" cy="4792717"/>
          </a:xfrm>
          <a:prstGeom prst="rect">
            <a:avLst/>
          </a:prstGeom>
          <a:ln>
            <a:noFill/>
          </a:ln>
          <a:effectLst>
            <a:softEdge rad="112500"/>
          </a:effectLst>
        </p:spPr>
      </p:pic>
      <p:sp>
        <p:nvSpPr>
          <p:cNvPr id="3" name="Rectangle 2"/>
          <p:cNvSpPr/>
          <p:nvPr/>
        </p:nvSpPr>
        <p:spPr>
          <a:xfrm>
            <a:off x="0" y="533400"/>
            <a:ext cx="9144000" cy="1323439"/>
          </a:xfrm>
          <a:prstGeom prst="rect">
            <a:avLst/>
          </a:prstGeom>
        </p:spPr>
        <p:txBody>
          <a:bodyPr wrap="square">
            <a:spAutoFit/>
          </a:bodyPr>
          <a:lstStyle/>
          <a:p>
            <a:pPr algn="ctr"/>
            <a:r>
              <a:rPr lang="en-US" sz="4000" i="1" dirty="0" smtClean="0"/>
              <a:t>“His head and his hairs were </a:t>
            </a:r>
          </a:p>
          <a:p>
            <a:pPr algn="ctr"/>
            <a:r>
              <a:rPr lang="en-US" sz="4000" i="1" dirty="0" smtClean="0"/>
              <a:t>white like wool, as white as snow…”</a:t>
            </a:r>
            <a:endParaRPr lang="en-US" sz="4000" i="1" dirty="0"/>
          </a:p>
        </p:txBody>
      </p:sp>
    </p:spTree>
    <p:extLst>
      <p:ext uri="{BB962C8B-B14F-4D97-AF65-F5344CB8AC3E}">
        <p14:creationId xmlns:p14="http://schemas.microsoft.com/office/powerpoint/2010/main" val="428109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Bible pictures\Prophecy pictures\prophecy pictures\revelation\eyes like fire.bmp"/>
          <p:cNvPicPr>
            <a:picLocks noChangeAspect="1" noChangeArrowheads="1"/>
          </p:cNvPicPr>
          <p:nvPr/>
        </p:nvPicPr>
        <p:blipFill>
          <a:blip r:embed="rId4" cstate="print"/>
          <a:srcRect l="3895" t="2962" r="4584" b="5229"/>
          <a:stretch>
            <a:fillRect/>
          </a:stretch>
        </p:blipFill>
        <p:spPr bwMode="auto">
          <a:xfrm>
            <a:off x="152400" y="1447800"/>
            <a:ext cx="4191000" cy="3352800"/>
          </a:xfrm>
          <a:prstGeom prst="ellipse">
            <a:avLst/>
          </a:prstGeom>
          <a:ln>
            <a:noFill/>
          </a:ln>
          <a:effectLst>
            <a:softEdge rad="112500"/>
          </a:effectLst>
        </p:spPr>
      </p:pic>
      <p:pic>
        <p:nvPicPr>
          <p:cNvPr id="4" name="Picture 3" descr="C:\Users\Ptr. Daniel White\Desktop\Bible pictures\Prophecy pictures\prophecy pictures\revelation\eyes like fire.bmp"/>
          <p:cNvPicPr>
            <a:picLocks noChangeAspect="1" noChangeArrowheads="1"/>
          </p:cNvPicPr>
          <p:nvPr/>
        </p:nvPicPr>
        <p:blipFill>
          <a:blip r:embed="rId4" cstate="print"/>
          <a:srcRect l="3846" t="5834" r="3846" b="3739"/>
          <a:stretch>
            <a:fillRect/>
          </a:stretch>
        </p:blipFill>
        <p:spPr bwMode="auto">
          <a:xfrm flipH="1">
            <a:off x="4648200" y="1447800"/>
            <a:ext cx="4343400" cy="3429000"/>
          </a:xfrm>
          <a:prstGeom prst="ellipse">
            <a:avLst/>
          </a:prstGeom>
          <a:ln>
            <a:noFill/>
          </a:ln>
          <a:effectLst>
            <a:softEdge rad="112500"/>
          </a:effectLst>
        </p:spPr>
      </p:pic>
      <p:sp>
        <p:nvSpPr>
          <p:cNvPr id="5" name="Title 4"/>
          <p:cNvSpPr>
            <a:spLocks noGrp="1"/>
          </p:cNvSpPr>
          <p:nvPr>
            <p:ph type="title"/>
          </p:nvPr>
        </p:nvSpPr>
        <p:spPr>
          <a:xfrm>
            <a:off x="457200" y="274638"/>
            <a:ext cx="8229600" cy="1401762"/>
          </a:xfrm>
        </p:spPr>
        <p:txBody>
          <a:bodyPr/>
          <a:lstStyle/>
          <a:p>
            <a:r>
              <a:rPr lang="en-US" i="1" dirty="0" smtClean="0">
                <a:effectLst>
                  <a:glow rad="101600">
                    <a:schemeClr val="bg1">
                      <a:alpha val="60000"/>
                    </a:schemeClr>
                  </a:glow>
                </a:effectLst>
              </a:rPr>
              <a:t>“…his eyes were as a flame of fire.”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84905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eborg2.com/Revelation/Rev01/ZECH.FEET.jpg"/>
          <p:cNvPicPr>
            <a:picLocks noChangeAspect="1" noChangeArrowheads="1"/>
          </p:cNvPicPr>
          <p:nvPr/>
        </p:nvPicPr>
        <p:blipFill>
          <a:blip r:embed="rId3" cstate="print"/>
          <a:srcRect/>
          <a:stretch>
            <a:fillRect/>
          </a:stretch>
        </p:blipFill>
        <p:spPr bwMode="auto">
          <a:xfrm>
            <a:off x="0" y="0"/>
            <a:ext cx="9372600" cy="7029450"/>
          </a:xfrm>
          <a:prstGeom prst="rect">
            <a:avLst/>
          </a:prstGeom>
          <a:noFill/>
        </p:spPr>
      </p:pic>
      <p:sp>
        <p:nvSpPr>
          <p:cNvPr id="3" name="Title 2"/>
          <p:cNvSpPr>
            <a:spLocks noGrp="1"/>
          </p:cNvSpPr>
          <p:nvPr>
            <p:ph type="title"/>
          </p:nvPr>
        </p:nvSpPr>
        <p:spPr/>
        <p:txBody>
          <a:bodyPr>
            <a:normAutofit fontScale="90000"/>
          </a:bodyPr>
          <a:lstStyle/>
          <a:p>
            <a:r>
              <a:rPr lang="en-US" i="1" dirty="0" smtClean="0">
                <a:effectLst>
                  <a:glow rad="101600">
                    <a:schemeClr val="bg1">
                      <a:alpha val="60000"/>
                    </a:schemeClr>
                  </a:glow>
                </a:effectLst>
              </a:rPr>
              <a:t>“And his feet like unto fine brass, as if they burned in a furnace.”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6690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SuperStock_900-106615~The-Bible-Still-Life-Posters.jpg"/>
          <p:cNvPicPr>
            <a:picLocks noChangeAspect="1" noChangeArrowheads="1"/>
          </p:cNvPicPr>
          <p:nvPr/>
        </p:nvPicPr>
        <p:blipFill>
          <a:blip r:embed="rId3" cstate="print"/>
          <a:srcRect l="10000" t="5333" r="10000" b="14492"/>
          <a:stretch>
            <a:fillRect/>
          </a:stretch>
        </p:blipFill>
        <p:spPr bwMode="auto">
          <a:xfrm>
            <a:off x="-1" y="228600"/>
            <a:ext cx="2730843" cy="2971800"/>
          </a:xfrm>
          <a:prstGeom prst="rect">
            <a:avLst/>
          </a:prstGeom>
          <a:ln>
            <a:noFill/>
          </a:ln>
          <a:effectLst>
            <a:reflection blurRad="6350" stA="50000" endA="295" endPos="92000" dist="101600" dir="5400000" sy="-100000" algn="bl" rotWithShape="0"/>
            <a:softEdge rad="112500"/>
          </a:effectLst>
        </p:spPr>
      </p:pic>
      <p:pic>
        <p:nvPicPr>
          <p:cNvPr id="5127" name="Picture 7" descr="C:\Users\Ptr. Daniel White\Desktop\Prophet.jpg"/>
          <p:cNvPicPr>
            <a:picLocks noChangeAspect="1" noChangeArrowheads="1"/>
          </p:cNvPicPr>
          <p:nvPr/>
        </p:nvPicPr>
        <p:blipFill>
          <a:blip r:embed="rId4" cstate="print"/>
          <a:srcRect r="7547"/>
          <a:stretch>
            <a:fillRect/>
          </a:stretch>
        </p:blipFill>
        <p:spPr bwMode="auto">
          <a:xfrm>
            <a:off x="2514600" y="3124200"/>
            <a:ext cx="3733800" cy="3429000"/>
          </a:xfrm>
          <a:prstGeom prst="rect">
            <a:avLst/>
          </a:prstGeom>
          <a:ln>
            <a:noFill/>
          </a:ln>
          <a:effectLst>
            <a:softEdge rad="112500"/>
          </a:effectLst>
        </p:spPr>
      </p:pic>
      <p:sp>
        <p:nvSpPr>
          <p:cNvPr id="10" name="Title 9"/>
          <p:cNvSpPr>
            <a:spLocks noGrp="1"/>
          </p:cNvSpPr>
          <p:nvPr>
            <p:ph type="title"/>
          </p:nvPr>
        </p:nvSpPr>
        <p:spPr>
          <a:xfrm>
            <a:off x="2438400" y="-304800"/>
            <a:ext cx="3657600" cy="3505200"/>
          </a:xfrm>
        </p:spPr>
        <p:txBody>
          <a:bodyPr>
            <a:noAutofit/>
          </a:bodyPr>
          <a:lstStyle/>
          <a:p>
            <a:r>
              <a:rPr lang="en-US" sz="3200" i="1" dirty="0" smtClean="0">
                <a:latin typeface="+mn-lt"/>
                <a:cs typeface="Times New Roman" pitchFamily="18" charset="0"/>
              </a:rPr>
              <a:t/>
            </a:r>
            <a:br>
              <a:rPr lang="en-US" sz="3200" i="1" dirty="0" smtClean="0">
                <a:latin typeface="+mn-lt"/>
                <a:cs typeface="Times New Roman" pitchFamily="18" charset="0"/>
              </a:rPr>
            </a:br>
            <a:r>
              <a:rPr lang="en-US" sz="3200" i="1" dirty="0" smtClean="0">
                <a:latin typeface="+mn-lt"/>
                <a:cs typeface="Times New Roman" pitchFamily="18" charset="0"/>
              </a:rPr>
              <a:t>“Who bare record of the Word of God, and the testimony of Jesus Christ, and of all things that   </a:t>
            </a:r>
            <a:br>
              <a:rPr lang="en-US" sz="3200" i="1" dirty="0" smtClean="0">
                <a:latin typeface="+mn-lt"/>
                <a:cs typeface="Times New Roman" pitchFamily="18" charset="0"/>
              </a:rPr>
            </a:br>
            <a:r>
              <a:rPr lang="en-US" sz="3200" i="1" dirty="0" smtClean="0">
                <a:latin typeface="+mn-lt"/>
                <a:cs typeface="Times New Roman" pitchFamily="18" charset="0"/>
              </a:rPr>
              <a:t> he saw.”</a:t>
            </a:r>
            <a:endParaRPr lang="en-US" sz="3200" i="1" dirty="0">
              <a:latin typeface="+mn-lt"/>
              <a:cs typeface="Times New Roman" pitchFamily="18" charset="0"/>
            </a:endParaRPr>
          </a:p>
        </p:txBody>
      </p:sp>
      <p:pic>
        <p:nvPicPr>
          <p:cNvPr id="2050" name="Picture 2" descr="C:\Users\Dan White\Pictures\Bible pictures\Jesus\12 Crucifixion\poster-jesus-resurrection-16 (2).jpg"/>
          <p:cNvPicPr>
            <a:picLocks noChangeAspect="1" noChangeArrowheads="1"/>
          </p:cNvPicPr>
          <p:nvPr/>
        </p:nvPicPr>
        <p:blipFill>
          <a:blip r:embed="rId5" cstate="print"/>
          <a:srcRect l="15267" t="3125" r="7476"/>
          <a:stretch>
            <a:fillRect/>
          </a:stretch>
        </p:blipFill>
        <p:spPr bwMode="auto">
          <a:xfrm>
            <a:off x="6096000" y="152400"/>
            <a:ext cx="3048000" cy="3048000"/>
          </a:xfrm>
          <a:prstGeom prst="rect">
            <a:avLst/>
          </a:prstGeom>
          <a:ln>
            <a:noFill/>
          </a:ln>
          <a:effectLst>
            <a:softEdge rad="112500"/>
          </a:effectLst>
        </p:spPr>
      </p:pic>
    </p:spTree>
    <p:extLst>
      <p:ext uri="{BB962C8B-B14F-4D97-AF65-F5344CB8AC3E}">
        <p14:creationId xmlns:p14="http://schemas.microsoft.com/office/powerpoint/2010/main" val="68904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ppt_w</p:attrName>
                                        </p:attrNameLst>
                                      </p:cBhvr>
                                      <p:tavLst>
                                        <p:tav tm="0">
                                          <p:val>
                                            <p:strVal val="#ppt_w*0.70"/>
                                          </p:val>
                                        </p:tav>
                                        <p:tav tm="100000">
                                          <p:val>
                                            <p:strVal val="#ppt_w"/>
                                          </p:val>
                                        </p:tav>
                                      </p:tavLst>
                                    </p:anim>
                                    <p:anim calcmode="lin" valueType="num">
                                      <p:cBhvr>
                                        <p:cTn id="15" dur="1000" fill="hold"/>
                                        <p:tgtEl>
                                          <p:spTgt spid="5122"/>
                                        </p:tgtEl>
                                        <p:attrNameLst>
                                          <p:attrName>ppt_h</p:attrName>
                                        </p:attrNameLst>
                                      </p:cBhvr>
                                      <p:tavLst>
                                        <p:tav tm="0">
                                          <p:val>
                                            <p:strVal val="#ppt_h"/>
                                          </p:val>
                                        </p:tav>
                                        <p:tav tm="100000">
                                          <p:val>
                                            <p:strVal val="#ppt_h"/>
                                          </p:val>
                                        </p:tav>
                                      </p:tavLst>
                                    </p:anim>
                                    <p:animEffect transition="in" filter="fade">
                                      <p:cBhvr>
                                        <p:cTn id="16" dur="10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1000" fill="hold"/>
                                        <p:tgtEl>
                                          <p:spTgt spid="2050"/>
                                        </p:tgtEl>
                                        <p:attrNameLst>
                                          <p:attrName>ppt_w</p:attrName>
                                        </p:attrNameLst>
                                      </p:cBhvr>
                                      <p:tavLst>
                                        <p:tav tm="0">
                                          <p:val>
                                            <p:strVal val="#ppt_w*0.70"/>
                                          </p:val>
                                        </p:tav>
                                        <p:tav tm="100000">
                                          <p:val>
                                            <p:strVal val="#ppt_w"/>
                                          </p:val>
                                        </p:tav>
                                      </p:tavLst>
                                    </p:anim>
                                    <p:anim calcmode="lin" valueType="num">
                                      <p:cBhvr>
                                        <p:cTn id="22" dur="1000" fill="hold"/>
                                        <p:tgtEl>
                                          <p:spTgt spid="2050"/>
                                        </p:tgtEl>
                                        <p:attrNameLst>
                                          <p:attrName>ppt_h</p:attrName>
                                        </p:attrNameLst>
                                      </p:cBhvr>
                                      <p:tavLst>
                                        <p:tav tm="0">
                                          <p:val>
                                            <p:strVal val="#ppt_h"/>
                                          </p:val>
                                        </p:tav>
                                        <p:tav tm="100000">
                                          <p:val>
                                            <p:strVal val="#ppt_h"/>
                                          </p:val>
                                        </p:tav>
                                      </p:tavLst>
                                    </p:anim>
                                    <p:animEffect transition="in" filter="fade">
                                      <p:cBhvr>
                                        <p:cTn id="23"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ackgrounds\Ocean, lakes, rivers\waterfall4b.jpg"/>
          <p:cNvPicPr>
            <a:picLocks noChangeAspect="1" noChangeArrowheads="1"/>
          </p:cNvPicPr>
          <p:nvPr/>
        </p:nvPicPr>
        <p:blipFill>
          <a:blip r:embed="rId3" cstate="print"/>
          <a:srcRect/>
          <a:stretch>
            <a:fillRect/>
          </a:stretch>
        </p:blipFill>
        <p:spPr bwMode="auto">
          <a:xfrm>
            <a:off x="0" y="0"/>
            <a:ext cx="9753600" cy="7315200"/>
          </a:xfrm>
          <a:prstGeom prst="rect">
            <a:avLst/>
          </a:prstGeom>
          <a:noFill/>
        </p:spPr>
      </p:pic>
      <p:pic>
        <p:nvPicPr>
          <p:cNvPr id="28674" name="Picture 2" descr="http://3.bp.blogspot.com/_XeoCDnYGrS0/S9T-uBrYi8I/AAAAAAAAARo/nbmQcilnDIw/s1600/Second_Coming_700.jpg"/>
          <p:cNvPicPr>
            <a:picLocks noChangeAspect="1" noChangeArrowheads="1"/>
          </p:cNvPicPr>
          <p:nvPr/>
        </p:nvPicPr>
        <p:blipFill>
          <a:blip r:embed="rId4" cstate="print"/>
          <a:srcRect l="21714" r="44000"/>
          <a:stretch>
            <a:fillRect/>
          </a:stretch>
        </p:blipFill>
        <p:spPr bwMode="auto">
          <a:xfrm>
            <a:off x="5181600" y="3657600"/>
            <a:ext cx="2286000" cy="3733800"/>
          </a:xfrm>
          <a:prstGeom prst="ellipse">
            <a:avLst/>
          </a:prstGeom>
          <a:ln>
            <a:noFill/>
          </a:ln>
          <a:effectLst>
            <a:softEdge rad="112500"/>
          </a:effectLst>
        </p:spPr>
      </p:pic>
      <p:sp>
        <p:nvSpPr>
          <p:cNvPr id="4" name="Title 3"/>
          <p:cNvSpPr>
            <a:spLocks noGrp="1"/>
          </p:cNvSpPr>
          <p:nvPr>
            <p:ph type="title"/>
          </p:nvPr>
        </p:nvSpPr>
        <p:spPr>
          <a:xfrm>
            <a:off x="228600" y="0"/>
            <a:ext cx="8915400" cy="1447800"/>
          </a:xfrm>
        </p:spPr>
        <p:txBody>
          <a:bodyPr>
            <a:normAutofit/>
          </a:bodyPr>
          <a:lstStyle/>
          <a:p>
            <a:r>
              <a:rPr lang="en-US" sz="4000" i="1" dirty="0" smtClean="0">
                <a:effectLst>
                  <a:glow rad="101600">
                    <a:schemeClr val="bg1">
                      <a:alpha val="60000"/>
                    </a:schemeClr>
                  </a:glow>
                </a:effectLst>
              </a:rPr>
              <a:t>“…his voice as the sound of many waters.”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40678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0" y="274638"/>
            <a:ext cx="3048000" cy="5973762"/>
          </a:xfrm>
        </p:spPr>
        <p:txBody>
          <a:bodyPr>
            <a:normAutofit/>
          </a:bodyPr>
          <a:lstStyle/>
          <a:p>
            <a:r>
              <a:rPr lang="en-US" sz="4800" i="1" dirty="0" smtClean="0"/>
              <a:t>“And he had in his right hand seven stars.”</a:t>
            </a:r>
            <a:endParaRPr lang="en-US" sz="4800" i="1" dirty="0"/>
          </a:p>
        </p:txBody>
      </p:sp>
      <p:pic>
        <p:nvPicPr>
          <p:cNvPr id="23554" name="Picture 2" descr="http://www.pointofpower.com/files/383/1.jpg"/>
          <p:cNvPicPr>
            <a:picLocks noChangeAspect="1" noChangeArrowheads="1"/>
          </p:cNvPicPr>
          <p:nvPr/>
        </p:nvPicPr>
        <p:blipFill>
          <a:blip r:embed="rId3" cstate="print"/>
          <a:srcRect l="24301" r="26124" b="52026"/>
          <a:stretch>
            <a:fillRect/>
          </a:stretch>
        </p:blipFill>
        <p:spPr bwMode="auto">
          <a:xfrm>
            <a:off x="381000" y="685800"/>
            <a:ext cx="5566719"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4620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Christ the Conquer.jpg"/>
          <p:cNvPicPr>
            <a:picLocks noChangeAspect="1" noChangeArrowheads="1"/>
          </p:cNvPicPr>
          <p:nvPr/>
        </p:nvPicPr>
        <p:blipFill>
          <a:blip r:embed="rId3" cstate="print"/>
          <a:srcRect/>
          <a:stretch>
            <a:fillRect/>
          </a:stretch>
        </p:blipFill>
        <p:spPr bwMode="auto">
          <a:xfrm>
            <a:off x="4038600" y="0"/>
            <a:ext cx="4953000" cy="6858000"/>
          </a:xfrm>
          <a:prstGeom prst="rect">
            <a:avLst/>
          </a:prstGeom>
          <a:ln>
            <a:noFill/>
          </a:ln>
          <a:effectLst>
            <a:softEdge rad="112500"/>
          </a:effectLst>
        </p:spPr>
      </p:pic>
      <p:sp>
        <p:nvSpPr>
          <p:cNvPr id="3" name="Title 2"/>
          <p:cNvSpPr>
            <a:spLocks noGrp="1"/>
          </p:cNvSpPr>
          <p:nvPr>
            <p:ph type="title"/>
          </p:nvPr>
        </p:nvSpPr>
        <p:spPr>
          <a:xfrm>
            <a:off x="0" y="274638"/>
            <a:ext cx="4038600" cy="6583362"/>
          </a:xfrm>
        </p:spPr>
        <p:txBody>
          <a:bodyPr/>
          <a:lstStyle/>
          <a:p>
            <a:r>
              <a:rPr lang="en-US" i="1" dirty="0" smtClean="0"/>
              <a:t>“…and out of his mouth went a sharp two edged sword.”</a:t>
            </a:r>
            <a:endParaRPr lang="en-US" i="1" dirty="0"/>
          </a:p>
        </p:txBody>
      </p:sp>
    </p:spTree>
    <p:extLst>
      <p:ext uri="{BB962C8B-B14F-4D97-AF65-F5344CB8AC3E}">
        <p14:creationId xmlns:p14="http://schemas.microsoft.com/office/powerpoint/2010/main" val="326421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cache.io9.com/assets/images/8/2011/06/sun.jpg"/>
          <p:cNvPicPr>
            <a:picLocks noChangeAspect="1" noChangeArrowheads="1"/>
          </p:cNvPicPr>
          <p:nvPr/>
        </p:nvPicPr>
        <p:blipFill>
          <a:blip r:embed="rId3" cstate="print"/>
          <a:srcRect/>
          <a:stretch>
            <a:fillRect/>
          </a:stretch>
        </p:blipFill>
        <p:spPr bwMode="auto">
          <a:xfrm>
            <a:off x="-990600" y="0"/>
            <a:ext cx="11506200" cy="6858000"/>
          </a:xfrm>
          <a:prstGeom prst="rect">
            <a:avLst/>
          </a:prstGeom>
          <a:noFill/>
        </p:spPr>
      </p:pic>
      <p:sp>
        <p:nvSpPr>
          <p:cNvPr id="3" name="Rectangle 2"/>
          <p:cNvSpPr/>
          <p:nvPr/>
        </p:nvSpPr>
        <p:spPr>
          <a:xfrm>
            <a:off x="1600200" y="2514600"/>
            <a:ext cx="5715000" cy="2015192"/>
          </a:xfrm>
          <a:prstGeom prst="rect">
            <a:avLst/>
          </a:prstGeom>
        </p:spPr>
        <p:txBody>
          <a:bodyPr wrap="square">
            <a:spAutoFit/>
          </a:bodyPr>
          <a:lstStyle/>
          <a:p>
            <a:pPr algn="ctr"/>
            <a:r>
              <a:rPr lang="en-US" sz="4000" i="1" dirty="0" smtClean="0">
                <a:effectLst>
                  <a:glow rad="101600">
                    <a:schemeClr val="bg1">
                      <a:alpha val="60000"/>
                    </a:schemeClr>
                  </a:glow>
                </a:effectLst>
              </a:rPr>
              <a:t>“…and his countenance was as the sun </a:t>
            </a:r>
            <a:r>
              <a:rPr lang="en-US" sz="4000" i="1" dirty="0" err="1" smtClean="0">
                <a:effectLst>
                  <a:glow rad="101600">
                    <a:schemeClr val="bg1">
                      <a:alpha val="60000"/>
                    </a:schemeClr>
                  </a:glow>
                </a:effectLst>
              </a:rPr>
              <a:t>shineth</a:t>
            </a:r>
            <a:r>
              <a:rPr lang="en-US" sz="4000" i="1" dirty="0" smtClean="0">
                <a:effectLst>
                  <a:glow rad="101600">
                    <a:schemeClr val="bg1">
                      <a:alpha val="60000"/>
                    </a:schemeClr>
                  </a:glow>
                </a:effectLst>
              </a:rPr>
              <a:t> in his strength.”</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607720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Prophecy pictures\prophecy pictures\Seven golden candle sticks.jpg"/>
          <p:cNvPicPr>
            <a:picLocks noChangeAspect="1" noChangeArrowheads="1"/>
          </p:cNvPicPr>
          <p:nvPr/>
        </p:nvPicPr>
        <p:blipFill>
          <a:blip r:embed="rId3" cstate="print">
            <a:lum bright="-10000"/>
          </a:blip>
          <a:srcRect/>
          <a:stretch>
            <a:fillRect/>
          </a:stretch>
        </p:blipFill>
        <p:spPr bwMode="auto">
          <a:xfrm>
            <a:off x="0" y="0"/>
            <a:ext cx="6629400" cy="6858000"/>
          </a:xfrm>
          <a:prstGeom prst="rect">
            <a:avLst/>
          </a:prstGeom>
          <a:noFill/>
        </p:spPr>
      </p:pic>
      <p:sp>
        <p:nvSpPr>
          <p:cNvPr id="3" name="Rectangle 2"/>
          <p:cNvSpPr/>
          <p:nvPr/>
        </p:nvSpPr>
        <p:spPr>
          <a:xfrm>
            <a:off x="6705600" y="1676400"/>
            <a:ext cx="2438400" cy="3170099"/>
          </a:xfrm>
          <a:prstGeom prst="rect">
            <a:avLst/>
          </a:prstGeom>
        </p:spPr>
        <p:txBody>
          <a:bodyPr wrap="square">
            <a:spAutoFit/>
          </a:bodyPr>
          <a:lstStyle/>
          <a:p>
            <a:pPr algn="ctr"/>
            <a:r>
              <a:rPr lang="en-US" sz="4000" i="1" dirty="0" smtClean="0"/>
              <a:t>“And when I saw him, I fell at his feet as dead.”</a:t>
            </a:r>
            <a:endParaRPr lang="en-US" sz="4000" i="1" dirty="0"/>
          </a:p>
        </p:txBody>
      </p:sp>
    </p:spTree>
    <p:extLst>
      <p:ext uri="{BB962C8B-B14F-4D97-AF65-F5344CB8AC3E}">
        <p14:creationId xmlns:p14="http://schemas.microsoft.com/office/powerpoint/2010/main" val="3146008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0" y="274638"/>
            <a:ext cx="3657600" cy="6583362"/>
          </a:xfrm>
        </p:spPr>
        <p:txBody>
          <a:bodyPr>
            <a:normAutofit/>
          </a:bodyPr>
          <a:lstStyle/>
          <a:p>
            <a:r>
              <a:rPr lang="en-US" i="1" dirty="0" smtClean="0"/>
              <a:t>“And he laid his right hand upon me, saying unto me, Fear not;    I am the </a:t>
            </a:r>
            <a:br>
              <a:rPr lang="en-US" i="1" dirty="0" smtClean="0"/>
            </a:br>
            <a:r>
              <a:rPr lang="en-US" i="1" dirty="0" smtClean="0"/>
              <a:t>first and the last.”</a:t>
            </a:r>
            <a:endParaRPr lang="en-US" i="1" dirty="0"/>
          </a:p>
        </p:txBody>
      </p:sp>
      <p:pic>
        <p:nvPicPr>
          <p:cNvPr id="3074" name="Picture 2" descr="C:\Users\Dan White\Pictures\Bible pictures\Prophecy pictures\prophecy pictures\revelation\glorified christ\010716_0866_2963_osli_306671.jpgToJpeg20008080.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Lst>
          </a:blip>
          <a:srcRect r="1242" b="2280"/>
          <a:stretch>
            <a:fillRect/>
          </a:stretch>
        </p:blipFill>
        <p:spPr bwMode="auto">
          <a:xfrm>
            <a:off x="209550" y="381000"/>
            <a:ext cx="4445000" cy="6096000"/>
          </a:xfrm>
          <a:prstGeom prst="rect">
            <a:avLst/>
          </a:prstGeom>
          <a:ln>
            <a:noFill/>
          </a:ln>
          <a:effectLst>
            <a:softEdge rad="112500"/>
          </a:effectLst>
        </p:spPr>
      </p:pic>
    </p:spTree>
    <p:extLst>
      <p:ext uri="{BB962C8B-B14F-4D97-AF65-F5344CB8AC3E}">
        <p14:creationId xmlns:p14="http://schemas.microsoft.com/office/powerpoint/2010/main" val="635554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9600" y="0"/>
            <a:ext cx="4495800" cy="6858000"/>
          </a:xfrm>
        </p:spPr>
        <p:txBody>
          <a:bodyPr>
            <a:normAutofit/>
          </a:bodyPr>
          <a:lstStyle/>
          <a:p>
            <a:r>
              <a:rPr lang="en-US" sz="4800" i="1" dirty="0" smtClean="0">
                <a:ln>
                  <a:solidFill>
                    <a:schemeClr val="tx1"/>
                  </a:solidFill>
                </a:ln>
                <a:effectLst>
                  <a:glow rad="101600">
                    <a:schemeClr val="accent6">
                      <a:satMod val="175000"/>
                      <a:alpha val="40000"/>
                    </a:schemeClr>
                  </a:glow>
                </a:effectLst>
              </a:rPr>
              <a:t>“I am He that </a:t>
            </a:r>
            <a:r>
              <a:rPr lang="en-US" sz="4800" i="1" dirty="0" err="1" smtClean="0">
                <a:ln>
                  <a:solidFill>
                    <a:schemeClr val="tx1"/>
                  </a:solidFill>
                </a:ln>
                <a:effectLst>
                  <a:glow rad="101600">
                    <a:schemeClr val="accent6">
                      <a:satMod val="175000"/>
                      <a:alpha val="40000"/>
                    </a:schemeClr>
                  </a:glow>
                </a:effectLst>
              </a:rPr>
              <a:t>liveth</a:t>
            </a:r>
            <a:r>
              <a:rPr lang="en-US" sz="4800" i="1" dirty="0" smtClean="0">
                <a:ln>
                  <a:solidFill>
                    <a:schemeClr val="tx1"/>
                  </a:solidFill>
                </a:ln>
                <a:effectLst>
                  <a:glow rad="101600">
                    <a:schemeClr val="accent6">
                      <a:satMod val="175000"/>
                      <a:alpha val="40000"/>
                    </a:schemeClr>
                  </a:glow>
                </a:effectLst>
              </a:rPr>
              <a:t>, and, was dead; and behold, I am alive forevermore.”</a:t>
            </a:r>
            <a:endParaRPr lang="en-US" sz="4800" i="1" dirty="0">
              <a:ln>
                <a:solidFill>
                  <a:schemeClr val="tx1"/>
                </a:solidFill>
              </a:ln>
              <a:effectLst>
                <a:glow rad="101600">
                  <a:schemeClr val="accent6">
                    <a:satMod val="175000"/>
                    <a:alpha val="40000"/>
                  </a:schemeClr>
                </a:glow>
              </a:effectLs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267200" cy="50387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81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733800" y="3581400"/>
            <a:ext cx="43815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451555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4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9600" y="60492"/>
            <a:ext cx="8001000" cy="679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31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8575"/>
            <a:ext cx="9144000" cy="735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C:\Users\Ptr. Daniel White\Desktop\Bible pictures\hell\Copy of Hell4.jpg"/>
          <p:cNvPicPr>
            <a:picLocks noChangeAspect="1" noChangeArrowheads="1"/>
          </p:cNvPicPr>
          <p:nvPr/>
        </p:nvPicPr>
        <p:blipFill>
          <a:blip r:embed="rId4" cstate="print"/>
          <a:srcRect/>
          <a:stretch>
            <a:fillRect/>
          </a:stretch>
        </p:blipFill>
        <p:spPr bwMode="auto">
          <a:xfrm>
            <a:off x="5486400" y="2971800"/>
            <a:ext cx="3200400" cy="36907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0" name="Picture 2" descr="C:\Users\Ptr. Daniel White\Desktop\Prophecy pictures\prophecy pictures\revelation\grave.JPG"/>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381000" y="3276600"/>
            <a:ext cx="3217672" cy="32678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4" descr="http://www.forgottenword.org/hell.jpg"/>
          <p:cNvPicPr>
            <a:picLocks noChangeAspect="1" noChangeArrowheads="1"/>
          </p:cNvPicPr>
          <p:nvPr/>
        </p:nvPicPr>
        <p:blipFill>
          <a:blip r:embed="rId6" cstate="print"/>
          <a:srcRect/>
          <a:stretch>
            <a:fillRect/>
          </a:stretch>
        </p:blipFill>
        <p:spPr bwMode="auto">
          <a:xfrm>
            <a:off x="6324600" y="3200400"/>
            <a:ext cx="2070846" cy="3200400"/>
          </a:xfrm>
          <a:prstGeom prst="ellipse">
            <a:avLst/>
          </a:prstGeom>
          <a:ln>
            <a:noFill/>
          </a:ln>
          <a:effectLst>
            <a:softEdge rad="112500"/>
          </a:effectLst>
        </p:spPr>
      </p:pic>
    </p:spTree>
    <p:extLst>
      <p:ext uri="{BB962C8B-B14F-4D97-AF65-F5344CB8AC3E}">
        <p14:creationId xmlns:p14="http://schemas.microsoft.com/office/powerpoint/2010/main" val="332724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971800"/>
            <a:ext cx="8153400" cy="3886200"/>
          </a:xfrm>
        </p:spPr>
        <p:txBody>
          <a:bodyPr/>
          <a:lstStyle/>
          <a:p>
            <a:r>
              <a:rPr lang="en-US" i="1" dirty="0" smtClean="0">
                <a:latin typeface="+mn-lt"/>
                <a:cs typeface="Times New Roman" pitchFamily="18" charset="0"/>
              </a:rPr>
              <a:t>“Blessed is he that readeth, and they that hear the words of this prophecy, and keep those things which are written therein: for the time is at hand.”</a:t>
            </a:r>
            <a:endParaRPr lang="en-US" i="1" dirty="0">
              <a:latin typeface="+mn-lt"/>
              <a:cs typeface="Times New Roman" pitchFamily="18" charset="0"/>
            </a:endParaRPr>
          </a:p>
        </p:txBody>
      </p:sp>
      <p:pic>
        <p:nvPicPr>
          <p:cNvPr id="139266" name="Picture 2" descr="http://l.b5z.net/i/u/6101904/i/The_Book_Of_Revelation_Pic.jpg"/>
          <p:cNvPicPr>
            <a:picLocks noChangeAspect="1" noChangeArrowheads="1"/>
          </p:cNvPicPr>
          <p:nvPr/>
        </p:nvPicPr>
        <p:blipFill>
          <a:blip r:embed="rId3" cstate="print"/>
          <a:srcRect/>
          <a:stretch>
            <a:fillRect/>
          </a:stretch>
        </p:blipFill>
        <p:spPr bwMode="auto">
          <a:xfrm>
            <a:off x="1676400" y="0"/>
            <a:ext cx="5642823" cy="3352800"/>
          </a:xfrm>
          <a:prstGeom prst="rect">
            <a:avLst/>
          </a:prstGeom>
          <a:ln>
            <a:noFill/>
          </a:ln>
          <a:effectLst>
            <a:softEdge rad="112500"/>
          </a:effectLst>
        </p:spPr>
      </p:pic>
    </p:spTree>
    <p:extLst>
      <p:ext uri="{BB962C8B-B14F-4D97-AF65-F5344CB8AC3E}">
        <p14:creationId xmlns:p14="http://schemas.microsoft.com/office/powerpoint/2010/main" val="4188290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Prophecy pictures\prophecy pictures\Churches\scan0001.jpg"/>
          <p:cNvPicPr>
            <a:picLocks noChangeAspect="1" noChangeArrowheads="1"/>
          </p:cNvPicPr>
          <p:nvPr/>
        </p:nvPicPr>
        <p:blipFill>
          <a:blip r:embed="rId3" cstate="print"/>
          <a:srcRect/>
          <a:stretch>
            <a:fillRect/>
          </a:stretch>
        </p:blipFill>
        <p:spPr bwMode="auto">
          <a:xfrm>
            <a:off x="1676400" y="3810000"/>
            <a:ext cx="1219200" cy="1447800"/>
          </a:xfrm>
          <a:prstGeom prst="ellipse">
            <a:avLst/>
          </a:prstGeom>
          <a:ln>
            <a:noFill/>
          </a:ln>
          <a:effectLst>
            <a:softEdge rad="112500"/>
          </a:effectLst>
        </p:spPr>
      </p:pic>
      <p:pic>
        <p:nvPicPr>
          <p:cNvPr id="9220" name="Picture 4" descr="C:\Users\Ptr. Daniel White\Desktop\Prophecy pictures\prophecy pictures\PC_02.jpg"/>
          <p:cNvPicPr>
            <a:picLocks noChangeAspect="1" noChangeArrowheads="1"/>
          </p:cNvPicPr>
          <p:nvPr/>
        </p:nvPicPr>
        <p:blipFill>
          <a:blip r:embed="rId4" cstate="print"/>
          <a:srcRect r="5036"/>
          <a:stretch>
            <a:fillRect/>
          </a:stretch>
        </p:blipFill>
        <p:spPr bwMode="auto">
          <a:xfrm>
            <a:off x="0" y="0"/>
            <a:ext cx="4343400" cy="6858000"/>
          </a:xfrm>
          <a:prstGeom prst="rect">
            <a:avLst/>
          </a:prstGeom>
          <a:noFill/>
        </p:spPr>
      </p:pic>
      <p:sp>
        <p:nvSpPr>
          <p:cNvPr id="7" name="Title 6"/>
          <p:cNvSpPr>
            <a:spLocks noGrp="1"/>
          </p:cNvSpPr>
          <p:nvPr>
            <p:ph type="title"/>
          </p:nvPr>
        </p:nvSpPr>
        <p:spPr>
          <a:xfrm>
            <a:off x="4343400" y="0"/>
            <a:ext cx="4648200" cy="7239000"/>
          </a:xfrm>
        </p:spPr>
        <p:txBody>
          <a:bodyPr>
            <a:normAutofit/>
          </a:bodyPr>
          <a:lstStyle/>
          <a:p>
            <a:r>
              <a:rPr lang="en-US" sz="4000" i="1" dirty="0" smtClean="0">
                <a:solidFill>
                  <a:srgbClr val="FFFF00"/>
                </a:solidFill>
              </a:rPr>
              <a:t>“I will build my church; and the gates of hell shall not prevail against it. And I will give unto thee the keys of the kingdom of heaven.”</a:t>
            </a:r>
            <a:br>
              <a:rPr lang="en-US" sz="4000" i="1" dirty="0" smtClean="0">
                <a:solidFill>
                  <a:srgbClr val="FFFF00"/>
                </a:solidFill>
              </a:rPr>
            </a:br>
            <a:r>
              <a:rPr lang="en-US" sz="4000" i="1" dirty="0" smtClean="0">
                <a:solidFill>
                  <a:srgbClr val="FFFF00"/>
                </a:solidFill>
              </a:rPr>
              <a:t> (Matthew 16:18-19)</a:t>
            </a:r>
            <a:endParaRPr lang="en-US" sz="4000" i="1" dirty="0">
              <a:solidFill>
                <a:srgbClr val="FFFF00"/>
              </a:solidFill>
            </a:endParaRPr>
          </a:p>
        </p:txBody>
      </p:sp>
      <p:pic>
        <p:nvPicPr>
          <p:cNvPr id="7172" name="Picture 4" descr="C:\Users\Ptr. Daniel White\Desktop\Prophecy pictures\prophecy pictures\Churches\scan0001.jpg"/>
          <p:cNvPicPr>
            <a:picLocks noChangeAspect="1" noChangeArrowheads="1"/>
          </p:cNvPicPr>
          <p:nvPr/>
        </p:nvPicPr>
        <p:blipFill>
          <a:blip r:embed="rId3" cstate="print"/>
          <a:srcRect/>
          <a:stretch>
            <a:fillRect/>
          </a:stretch>
        </p:blipFill>
        <p:spPr bwMode="auto">
          <a:xfrm>
            <a:off x="1600200" y="3810000"/>
            <a:ext cx="1524000" cy="1447800"/>
          </a:xfrm>
          <a:prstGeom prst="ellipse">
            <a:avLst/>
          </a:prstGeom>
          <a:ln>
            <a:noFill/>
          </a:ln>
          <a:effectLst>
            <a:softEdge rad="112500"/>
          </a:effectLst>
        </p:spPr>
      </p:pic>
      <p:pic>
        <p:nvPicPr>
          <p:cNvPr id="5" name="Picture 2" descr="C:\Users\Ptr. Daniel White\Desktop\Keys2.jpg"/>
          <p:cNvPicPr>
            <a:picLocks noChangeAspect="1" noChangeArrowheads="1"/>
          </p:cNvPicPr>
          <p:nvPr/>
        </p:nvPicPr>
        <p:blipFill>
          <a:blip r:embed="rId5" cstate="print"/>
          <a:srcRect/>
          <a:stretch>
            <a:fillRect/>
          </a:stretch>
        </p:blipFill>
        <p:spPr bwMode="auto">
          <a:xfrm rot="5400000">
            <a:off x="1560516" y="3849684"/>
            <a:ext cx="1527167" cy="1600200"/>
          </a:xfrm>
          <a:prstGeom prst="rect">
            <a:avLst/>
          </a:prstGeom>
          <a:ln>
            <a:noFill/>
          </a:ln>
          <a:effectLst>
            <a:softEdge rad="112500"/>
          </a:effectLst>
        </p:spPr>
      </p:pic>
    </p:spTree>
    <p:extLst>
      <p:ext uri="{BB962C8B-B14F-4D97-AF65-F5344CB8AC3E}">
        <p14:creationId xmlns:p14="http://schemas.microsoft.com/office/powerpoint/2010/main" val="29650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0.70"/>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Prophecy pictures\prophecy pictures\open bible.jpg"/>
          <p:cNvPicPr>
            <a:picLocks noChangeAspect="1" noChangeArrowheads="1"/>
          </p:cNvPicPr>
          <p:nvPr/>
        </p:nvPicPr>
        <p:blipFill>
          <a:blip r:embed="rId3" cstate="print"/>
          <a:srcRect/>
          <a:stretch>
            <a:fillRect/>
          </a:stretch>
        </p:blipFill>
        <p:spPr bwMode="auto">
          <a:xfrm>
            <a:off x="1828800" y="990600"/>
            <a:ext cx="51816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1676400" y="2133600"/>
            <a:ext cx="5029200" cy="1828800"/>
          </a:xfrm>
        </p:spPr>
        <p:txBody>
          <a:bodyPr>
            <a:normAutofit/>
          </a:bodyPr>
          <a:lstStyle/>
          <a:p>
            <a:r>
              <a:rPr lang="en-US" sz="3600" b="1" i="1" dirty="0" smtClean="0">
                <a:solidFill>
                  <a:schemeClr val="bg1"/>
                </a:solidFill>
              </a:rPr>
              <a:t>Gospel</a:t>
            </a:r>
            <a:br>
              <a:rPr lang="en-US" sz="3600" b="1" i="1" dirty="0" smtClean="0">
                <a:solidFill>
                  <a:schemeClr val="bg1"/>
                </a:solidFill>
              </a:rPr>
            </a:br>
            <a:r>
              <a:rPr lang="en-US" sz="3600" b="1" i="1" dirty="0" smtClean="0">
                <a:solidFill>
                  <a:schemeClr val="bg1"/>
                </a:solidFill>
              </a:rPr>
              <a:t>(Romans 10:9-10)</a:t>
            </a:r>
            <a:endParaRPr lang="en-US" sz="3600" b="1" i="1" dirty="0">
              <a:solidFill>
                <a:schemeClr val="bg1"/>
              </a:solidFill>
            </a:endParaRPr>
          </a:p>
        </p:txBody>
      </p:sp>
      <p:pic>
        <p:nvPicPr>
          <p:cNvPr id="4" name="Picture 2" descr="C:\Users\Ptr. Daniel White\Desktop\Keys2.jpg"/>
          <p:cNvPicPr>
            <a:picLocks noChangeAspect="1" noChangeArrowheads="1"/>
          </p:cNvPicPr>
          <p:nvPr/>
        </p:nvPicPr>
        <p:blipFill>
          <a:blip r:embed="rId4" cstate="print"/>
          <a:srcRect/>
          <a:stretch>
            <a:fillRect/>
          </a:stretch>
        </p:blipFill>
        <p:spPr bwMode="auto">
          <a:xfrm>
            <a:off x="1600200" y="762000"/>
            <a:ext cx="5565918" cy="5486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359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i="1" dirty="0" smtClean="0"/>
              <a:t>“So </a:t>
            </a:r>
            <a:r>
              <a:rPr lang="en-US" i="1" dirty="0"/>
              <a:t>then faith cometh by hearing, and hearing by the word of God</a:t>
            </a:r>
            <a:r>
              <a:rPr lang="en-US" i="1" dirty="0" smtClean="0"/>
              <a:t>.” </a:t>
            </a:r>
            <a:br>
              <a:rPr lang="en-US" i="1" dirty="0" smtClean="0"/>
            </a:br>
            <a:r>
              <a:rPr lang="en-US" i="1" dirty="0"/>
              <a:t>(</a:t>
            </a:r>
            <a:r>
              <a:rPr lang="en-US" i="1" dirty="0" smtClean="0"/>
              <a:t>Rom. 10:17)</a:t>
            </a:r>
            <a:endParaRPr lang="en-US" i="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3048000"/>
            <a:ext cx="653796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61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n White\Pictures\Bible pictures\heaven\scan0010.jpg"/>
          <p:cNvPicPr>
            <a:picLocks noChangeAspect="1" noChangeArrowheads="1"/>
          </p:cNvPicPr>
          <p:nvPr/>
        </p:nvPicPr>
        <p:blipFill>
          <a:blip r:embed="rId2" cstate="print">
            <a:lum bright="-10000"/>
          </a:blip>
          <a:srcRect/>
          <a:stretch>
            <a:fillRect/>
          </a:stretch>
        </p:blipFill>
        <p:spPr bwMode="auto">
          <a:xfrm>
            <a:off x="685800" y="-66886"/>
            <a:ext cx="8001000" cy="7023100"/>
          </a:xfrm>
          <a:prstGeom prst="rect">
            <a:avLst/>
          </a:prstGeom>
          <a:ln>
            <a:noFill/>
          </a:ln>
          <a:effectLst>
            <a:softEdge rad="112500"/>
          </a:effectLst>
        </p:spPr>
      </p:pic>
      <p:sp>
        <p:nvSpPr>
          <p:cNvPr id="3" name="Rectangle 2"/>
          <p:cNvSpPr/>
          <p:nvPr/>
        </p:nvSpPr>
        <p:spPr>
          <a:xfrm>
            <a:off x="762000" y="2362200"/>
            <a:ext cx="7772400" cy="3323987"/>
          </a:xfrm>
          <a:prstGeom prst="rect">
            <a:avLst/>
          </a:prstGeom>
        </p:spPr>
        <p:txBody>
          <a:bodyPr wrap="square">
            <a:spAutoFit/>
          </a:bodyPr>
          <a:lstStyle/>
          <a:p>
            <a:pPr algn="ctr"/>
            <a:r>
              <a:rPr lang="en-US" sz="4200" i="1" dirty="0" smtClean="0">
                <a:effectLst>
                  <a:glow rad="101600">
                    <a:schemeClr val="bg1">
                      <a:alpha val="60000"/>
                    </a:schemeClr>
                  </a:glow>
                </a:effectLst>
              </a:rPr>
              <a:t>“But as it is written, Eye hath not seen, nor ear heard, neither have entered into the heart of man, the things which God hath prepared for them that love him.” (I Cor. 2:9)</a:t>
            </a:r>
            <a:endParaRPr lang="en-US" sz="4200" i="1" dirty="0">
              <a:effectLst>
                <a:glow rad="101600">
                  <a:schemeClr val="bg1">
                    <a:alpha val="60000"/>
                  </a:schemeClr>
                </a:glow>
              </a:effectLst>
            </a:endParaRPr>
          </a:p>
        </p:txBody>
      </p:sp>
    </p:spTree>
    <p:extLst>
      <p:ext uri="{BB962C8B-B14F-4D97-AF65-F5344CB8AC3E}">
        <p14:creationId xmlns:p14="http://schemas.microsoft.com/office/powerpoint/2010/main" val="10436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ACKGROUNDS\003_Arcticblue.jpg"/>
          <p:cNvPicPr>
            <a:picLocks noChangeAspect="1" noChangeArrowheads="1"/>
          </p:cNvPicPr>
          <p:nvPr/>
        </p:nvPicPr>
        <p:blipFill>
          <a:blip r:embed="rId3" cstate="print">
            <a:lum bright="-30000"/>
          </a:blip>
          <a:srcRect/>
          <a:stretch>
            <a:fillRect/>
          </a:stretch>
        </p:blipFill>
        <p:spPr bwMode="auto">
          <a:xfrm>
            <a:off x="0" y="1"/>
            <a:ext cx="9296400" cy="6858000"/>
          </a:xfrm>
          <a:prstGeom prst="rect">
            <a:avLst/>
          </a:prstGeom>
          <a:noFill/>
        </p:spPr>
      </p:pic>
      <p:sp>
        <p:nvSpPr>
          <p:cNvPr id="2" name="Title 1"/>
          <p:cNvSpPr>
            <a:spLocks noGrp="1"/>
          </p:cNvSpPr>
          <p:nvPr>
            <p:ph type="title"/>
          </p:nvPr>
        </p:nvSpPr>
        <p:spPr/>
        <p:txBody>
          <a:bodyPr>
            <a:noAutofit/>
          </a:bodyPr>
          <a:lstStyle/>
          <a:p>
            <a:r>
              <a:rPr lang="en-US" sz="4800" b="1" i="1" dirty="0" smtClean="0">
                <a:effectLst>
                  <a:glow rad="101600">
                    <a:schemeClr val="bg1">
                      <a:alpha val="60000"/>
                    </a:schemeClr>
                  </a:glow>
                </a:effectLst>
                <a:latin typeface="Times New Roman" pitchFamily="18" charset="0"/>
                <a:cs typeface="Times New Roman" pitchFamily="18" charset="0"/>
              </a:rPr>
              <a:t>“Write the things…”</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(Revelation 1:19)</a:t>
            </a:r>
            <a:endParaRPr lang="en-US" sz="4800" b="1" i="1" dirty="0">
              <a:effectLst>
                <a:glow rad="101600">
                  <a:schemeClr val="bg1">
                    <a:alpha val="60000"/>
                  </a:schemeClr>
                </a:glo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2133600"/>
            <a:ext cx="8229600" cy="3992563"/>
          </a:xfrm>
        </p:spPr>
        <p:txBody>
          <a:bodyPr>
            <a:noAutofit/>
          </a:bodyPr>
          <a:lstStyle/>
          <a:p>
            <a:r>
              <a:rPr lang="en-US" sz="4000" b="1" i="1" dirty="0" smtClean="0">
                <a:effectLst>
                  <a:glow rad="101600">
                    <a:schemeClr val="bg1">
                      <a:alpha val="60000"/>
                    </a:schemeClr>
                  </a:glow>
                </a:effectLst>
                <a:latin typeface="Times New Roman" pitchFamily="18" charset="0"/>
                <a:cs typeface="Times New Roman" pitchFamily="18" charset="0"/>
              </a:rPr>
              <a:t>“The things which thou hast seen” –     </a:t>
            </a:r>
          </a:p>
          <a:p>
            <a:pPr>
              <a:buNone/>
            </a:pPr>
            <a:r>
              <a:rPr lang="en-US" sz="4000" b="1" i="1" dirty="0" smtClean="0">
                <a:effectLst>
                  <a:glow rad="101600">
                    <a:schemeClr val="bg1">
                      <a:alpha val="60000"/>
                    </a:schemeClr>
                  </a:glow>
                </a:effectLst>
                <a:latin typeface="Times New Roman" pitchFamily="18" charset="0"/>
                <a:cs typeface="Times New Roman" pitchFamily="18" charset="0"/>
              </a:rPr>
              <a:t>     (Revelation 1:1-20)</a:t>
            </a:r>
          </a:p>
          <a:p>
            <a:r>
              <a:rPr lang="en-US" sz="4000" b="1" i="1" dirty="0" smtClean="0">
                <a:effectLst>
                  <a:glow rad="101600">
                    <a:schemeClr val="bg1">
                      <a:alpha val="60000"/>
                    </a:schemeClr>
                  </a:glow>
                </a:effectLst>
                <a:latin typeface="Times New Roman" pitchFamily="18" charset="0"/>
                <a:cs typeface="Times New Roman" pitchFamily="18" charset="0"/>
              </a:rPr>
              <a:t>“The things which are” –      </a:t>
            </a:r>
          </a:p>
          <a:p>
            <a:pPr>
              <a:buNone/>
            </a:pPr>
            <a:r>
              <a:rPr lang="en-US" sz="4000" b="1" i="1" dirty="0" smtClean="0">
                <a:effectLst>
                  <a:glow rad="101600">
                    <a:schemeClr val="bg1">
                      <a:alpha val="60000"/>
                    </a:schemeClr>
                  </a:glow>
                </a:effectLst>
                <a:latin typeface="Times New Roman" pitchFamily="18" charset="0"/>
                <a:cs typeface="Times New Roman" pitchFamily="18" charset="0"/>
              </a:rPr>
              <a:t>    (Revelation 2:1-3:22)</a:t>
            </a:r>
          </a:p>
          <a:p>
            <a:r>
              <a:rPr lang="en-US" sz="4000" b="1" i="1" dirty="0" smtClean="0">
                <a:effectLst>
                  <a:glow rad="101600">
                    <a:schemeClr val="bg1">
                      <a:alpha val="60000"/>
                    </a:schemeClr>
                  </a:glow>
                </a:effectLst>
                <a:latin typeface="Times New Roman" pitchFamily="18" charset="0"/>
                <a:cs typeface="Times New Roman" pitchFamily="18" charset="0"/>
              </a:rPr>
              <a:t>“The things which shall be hereafter.” – (Revelation 4:1-22:21)</a:t>
            </a:r>
            <a:endParaRPr lang="en-US" sz="4000" b="1" i="1" dirty="0">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480842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10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4)">
                                      <p:cBhvr>
                                        <p:cTn id="15" dur="1000"/>
                                        <p:tgtEl>
                                          <p:spTgt spid="3">
                                            <p:txEl>
                                              <p:pRg st="2" end="2"/>
                                            </p:txEl>
                                          </p:spTgt>
                                        </p:tgtEl>
                                      </p:cBhvr>
                                    </p:animEffect>
                                  </p:childTnLst>
                                </p:cTn>
                              </p:par>
                              <p:par>
                                <p:cTn id="16" presetID="21"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4)">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4)">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kzlam36.files.wordpress.com/2011/12/7-golden-lampstands.jpg"/>
          <p:cNvPicPr>
            <a:picLocks noChangeAspect="1" noChangeArrowheads="1"/>
          </p:cNvPicPr>
          <p:nvPr/>
        </p:nvPicPr>
        <p:blipFill>
          <a:blip r:embed="rId2" cstate="print"/>
          <a:srcRect/>
          <a:stretch>
            <a:fillRect/>
          </a:stretch>
        </p:blipFill>
        <p:spPr bwMode="auto">
          <a:xfrm>
            <a:off x="0" y="-130768"/>
            <a:ext cx="5638800" cy="6988768"/>
          </a:xfrm>
          <a:prstGeom prst="rect">
            <a:avLst/>
          </a:prstGeom>
          <a:noFill/>
        </p:spPr>
      </p:pic>
      <p:sp>
        <p:nvSpPr>
          <p:cNvPr id="3" name="Title 2"/>
          <p:cNvSpPr>
            <a:spLocks noGrp="1"/>
          </p:cNvSpPr>
          <p:nvPr>
            <p:ph type="title"/>
          </p:nvPr>
        </p:nvSpPr>
        <p:spPr>
          <a:xfrm>
            <a:off x="5638800" y="274638"/>
            <a:ext cx="3505200" cy="6583362"/>
          </a:xfrm>
        </p:spPr>
        <p:txBody>
          <a:bodyPr>
            <a:normAutofit/>
          </a:bodyPr>
          <a:lstStyle/>
          <a:p>
            <a:r>
              <a:rPr lang="en-US" sz="3200" i="1" dirty="0" smtClean="0"/>
              <a:t>“The mystery of the seven stars which thou </a:t>
            </a:r>
            <a:r>
              <a:rPr lang="en-US" sz="3200" i="1" dirty="0" err="1" smtClean="0"/>
              <a:t>sawest</a:t>
            </a:r>
            <a:r>
              <a:rPr lang="en-US" sz="3200" i="1" dirty="0" smtClean="0"/>
              <a:t> in my right hand, and the seven golden candlesticks. The seven stars are the angels of the seven churches: and the seven candlesticks which thou </a:t>
            </a:r>
            <a:r>
              <a:rPr lang="en-US" sz="3200" i="1" dirty="0" err="1" smtClean="0"/>
              <a:t>sawest</a:t>
            </a:r>
            <a:r>
              <a:rPr lang="en-US" sz="3200" i="1" dirty="0" smtClean="0"/>
              <a:t> are the seven churches.”</a:t>
            </a:r>
            <a:endParaRPr lang="en-US" sz="3200" i="1" dirty="0"/>
          </a:p>
        </p:txBody>
      </p:sp>
    </p:spTree>
    <p:extLst>
      <p:ext uri="{BB962C8B-B14F-4D97-AF65-F5344CB8AC3E}">
        <p14:creationId xmlns:p14="http://schemas.microsoft.com/office/powerpoint/2010/main" val="1411345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85" y="1524000"/>
            <a:ext cx="921256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31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2285</Words>
  <Application>Microsoft Office PowerPoint</Application>
  <PresentationFormat>On-screen Show (4:3)</PresentationFormat>
  <Paragraphs>255</Paragraphs>
  <Slides>96</Slides>
  <Notes>70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The Revelation of Jesus Christ</vt:lpstr>
      <vt:lpstr>PowerPoint Presentation</vt:lpstr>
      <vt:lpstr>Revelation 1:1-19 “The Revelation of Jesus Christ”</vt:lpstr>
      <vt:lpstr>PowerPoint Presentation</vt:lpstr>
      <vt:lpstr>“…and he sent and signified (to make known by signs, speech, or action)   it by his angel unto his servant John.”</vt:lpstr>
      <vt:lpstr>PowerPoint Presentation</vt:lpstr>
      <vt:lpstr>“I Jesus have sent mine angel to testify unto you these things in the churches.” (Rev. 22:16) </vt:lpstr>
      <vt:lpstr> “Who bare record of the Word of God, and the testimony of Jesus Christ, and of all things that     he saw.”</vt:lpstr>
      <vt:lpstr>“Blessed is he that readeth, and they that hear the words of this prophecy, and keep those things which are written therein: for the time is at hand.”</vt:lpstr>
      <vt:lpstr>   “Blessed are they that hear the Word of God, and keep it.” (Luke 11:28)</vt:lpstr>
      <vt:lpstr>The Blessings of the  Book of Revelation</vt:lpstr>
      <vt:lpstr>PowerPoint Presentation</vt:lpstr>
      <vt:lpstr>Signs of Christ Coming </vt:lpstr>
      <vt:lpstr>The Signs of the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time is  at hand…”</vt:lpstr>
      <vt:lpstr>“So likewise ye, when ye shall see all these things, know that it is near, even at  the door.” ( Mt. 24:33) </vt:lpstr>
      <vt:lpstr>“When these things begin to come to pass, then look up… for your redemption draweth nigh.” (Luke 21:28)</vt:lpstr>
      <vt:lpstr>“John to the seven churches which are in Asia…”</vt:lpstr>
      <vt:lpstr>PowerPoint Presentation</vt:lpstr>
      <vt:lpstr>“…Grace be unto you, and peace…”</vt:lpstr>
      <vt:lpstr> Matt. 24:14 “And this gospel of the kingdom shall be preached in all the world for a witness unto all nations; and then shall the end come.”</vt:lpstr>
      <vt:lpstr>PowerPoint Presentation</vt:lpstr>
      <vt:lpstr>PowerPoint Presentation</vt:lpstr>
      <vt:lpstr>PowerPoint Presentation</vt:lpstr>
      <vt:lpstr>“…and from the seven Spirits which are before his throne.”</vt:lpstr>
      <vt:lpstr>The Seven Spirits of God (Revelation 4:1-11;  Isaiah 11:2)</vt:lpstr>
      <vt:lpstr>“And from Jesus Christ, who is the faithful witness …”</vt:lpstr>
      <vt:lpstr>“…and the first begotten (born) of the dead…” (see I Cor. 15:1-26)</vt:lpstr>
      <vt:lpstr>PowerPoint Presentation</vt:lpstr>
      <vt:lpstr>“Unto him that loved us, and washed us from our sins in his own blood.”</vt:lpstr>
      <vt:lpstr>“The blood of Jesus Christ his Son cleanseth us from all sin.” (I John 1:7)</vt:lpstr>
      <vt:lpstr>“And hath made us kings and priests unto God and his Father.”</vt:lpstr>
      <vt:lpstr>“Do ye not know that the saint shall judge the world?...And I saw thrones, and they sat upon them, and judgment was given unto them…and they lived and reigned with Christ a thousand years.”</vt:lpstr>
      <vt:lpstr>“It is an abomination to kings to commit wickedness: for the throne is established by righteousness…It is not for kings to drink wine; nor for princes strong drink: Lest they drink and forget the law, and pervert judgment.”</vt:lpstr>
      <vt:lpstr>PowerPoint Presentation</vt:lpstr>
      <vt:lpstr>PowerPoint Presentation</vt:lpstr>
      <vt:lpstr>“And hath raised us up together, and made us sit together in heavenly places in Christ Jesus. That in the ages to come He might show the exceeding riches of His grace in His kindness toward us through Jesus Christ.”</vt:lpstr>
      <vt:lpstr>Jesus Christ our Great High Priest</vt:lpstr>
      <vt:lpstr>“For there is one God, and one mediator between God and men, the man Christ Jesus… but now hath he obtained a more excellent ministry, by  how much also he is the mediator of a better covenant…the new covenant, and to the blood of sprinkling, that speaketh better things…”</vt:lpstr>
      <vt:lpstr>PowerPoint Presentation</vt:lpstr>
      <vt:lpstr>“Wherefore He is able also to save them to the uttermost that come unto God by Him, seeing He ever liveth to make intercession for them. For such a high priest become us, who is holy, harmless, undefiled, separate from sinners, and made higher then the heavens.”</vt:lpstr>
      <vt:lpstr>“Who needeth not daily, as those high priest, to offer up sacrifices, first for his own sins, and then for the people’s: for this He did once, when He offered  up himself.”  (Hebrews 7:25-27)</vt:lpstr>
      <vt:lpstr>PowerPoint Presentation</vt:lpstr>
      <vt:lpstr>“For I came not to judge the world, but  to save  the world.”  (John 12:47)</vt:lpstr>
      <vt:lpstr>“God hath appointed a day, in the which He will judge the world in righteousness by that man whom He hath ordained; whereof He hath given assurance unto all men, in that He hath raised Him from the dead.” (Acts 17:31)</vt:lpstr>
      <vt:lpstr>PowerPoint Presentation</vt:lpstr>
      <vt:lpstr>PowerPoint Presentation</vt:lpstr>
      <vt:lpstr>“Behold, he cometh with clouds; and  every eye shall see him.”</vt:lpstr>
      <vt:lpstr>PowerPoint Presentation</vt:lpstr>
      <vt:lpstr>“All kindred's of the earth shall wail because of Him.”</vt:lpstr>
      <vt:lpstr>PowerPoint Presentation</vt:lpstr>
      <vt:lpstr>“And I saw another angel fly in the midst of heaven, having the everlasting gospel to preach unto them that dwell on the earth, and to every nation,</vt:lpstr>
      <vt:lpstr>and he shall be tormented with fire and brimstone in the presence of the holy angels, and in the presence of the Lamb. And the smoke of their torment ascendeth up for ever and ever: and they have no rest day nor night…Yet they repented not of the works of their hands, that they should not worship devils, and idols of gold, and silver, and stone, and of wood: which neither can see, nor hear, nor walk…They blasphemed the name of God, which hath power over these plagues: and they repented not to give Him glory…”  (Revelation 14:6, 9-11, 9:20, 16:9)</vt:lpstr>
      <vt:lpstr>PowerPoint Presentation</vt:lpstr>
      <vt:lpstr>“I am Alpha and Omega, the beginning and the ending, saith the Lord…”</vt:lpstr>
      <vt:lpstr>PowerPoint Presentation</vt:lpstr>
      <vt:lpstr>PowerPoint Presentation</vt:lpstr>
      <vt:lpstr>PowerPoint Presentation</vt:lpstr>
      <vt:lpstr>“…and which was…”</vt:lpstr>
      <vt:lpstr>“…and which is to come…”</vt:lpstr>
      <vt:lpstr>PowerPoint Presentation</vt:lpstr>
      <vt:lpstr>“I John, who also am your  brother and companion…”</vt:lpstr>
      <vt:lpstr>PowerPoint Presentation</vt:lpstr>
      <vt:lpstr>“…was in the isle that is called Patmos, for the word of God, and for the testimony of Jesus Christ.”</vt:lpstr>
      <vt:lpstr>PowerPoint Presentation</vt:lpstr>
      <vt:lpstr>PowerPoint Presentation</vt:lpstr>
      <vt:lpstr>PowerPoint Presentation</vt:lpstr>
      <vt:lpstr>PowerPoint Presentation</vt:lpstr>
      <vt:lpstr>PowerPoint Presentation</vt:lpstr>
      <vt:lpstr>PowerPoint Presentation</vt:lpstr>
      <vt:lpstr>“…his eyes were as a flame of fire.”</vt:lpstr>
      <vt:lpstr>“And his feet like unto fine brass, as if they burned in a furnace.”</vt:lpstr>
      <vt:lpstr>“…his voice as the sound of many waters.”</vt:lpstr>
      <vt:lpstr>“And he had in his right hand seven stars.”</vt:lpstr>
      <vt:lpstr>“…and out of his mouth went a sharp two edged sword.”</vt:lpstr>
      <vt:lpstr>PowerPoint Presentation</vt:lpstr>
      <vt:lpstr>PowerPoint Presentation</vt:lpstr>
      <vt:lpstr>“And he laid his right hand upon me, saying unto me, Fear not;    I am the  first and the last.”</vt:lpstr>
      <vt:lpstr>“I am He that liveth, and, was dead; and behold, I am alive forevermore.”</vt:lpstr>
      <vt:lpstr>PowerPoint Presentation</vt:lpstr>
      <vt:lpstr>PowerPoint Presentation</vt:lpstr>
      <vt:lpstr>PowerPoint Presentation</vt:lpstr>
      <vt:lpstr>“I will build my church; and the gates of hell shall not prevail against it. And I will give unto thee the keys of the kingdom of heaven.”  (Matthew 16:18-19)</vt:lpstr>
      <vt:lpstr>Gospel (Romans 10:9-10)</vt:lpstr>
      <vt:lpstr>“So then faith cometh by hearing, and hearing by the word of God.”  (Rom. 10:17)</vt:lpstr>
      <vt:lpstr>PowerPoint Presentation</vt:lpstr>
      <vt:lpstr>“Write the things…” (Revelation 1:19)</vt:lpstr>
      <vt:lpstr>“The mystery of the seven stars which thou sawest in my right hand, and the seven golden candlesticks. The seven stars are the angels of the seven churches: and the seven candlesticks which thou sawest are the seven churches.”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cp:revision>
  <dcterms:created xsi:type="dcterms:W3CDTF">2014-11-05T18:28:16Z</dcterms:created>
  <dcterms:modified xsi:type="dcterms:W3CDTF">2014-12-09T19:12:22Z</dcterms:modified>
</cp:coreProperties>
</file>