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69" r:id="rId2"/>
    <p:sldId id="370" r:id="rId3"/>
    <p:sldId id="371" r:id="rId4"/>
    <p:sldId id="258" r:id="rId5"/>
    <p:sldId id="261" r:id="rId6"/>
    <p:sldId id="259" r:id="rId7"/>
    <p:sldId id="260" r:id="rId8"/>
    <p:sldId id="358" r:id="rId9"/>
    <p:sldId id="262" r:id="rId10"/>
    <p:sldId id="263" r:id="rId11"/>
    <p:sldId id="359" r:id="rId12"/>
    <p:sldId id="360" r:id="rId13"/>
    <p:sldId id="361" r:id="rId14"/>
    <p:sldId id="363" r:id="rId15"/>
    <p:sldId id="362" r:id="rId16"/>
    <p:sldId id="264" r:id="rId17"/>
    <p:sldId id="367"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64" r:id="rId56"/>
    <p:sldId id="304" r:id="rId57"/>
    <p:sldId id="366" r:id="rId58"/>
    <p:sldId id="365" r:id="rId59"/>
    <p:sldId id="368"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3314" autoAdjust="0"/>
  </p:normalViewPr>
  <p:slideViewPr>
    <p:cSldViewPr>
      <p:cViewPr varScale="1">
        <p:scale>
          <a:sx n="74" d="100"/>
          <a:sy n="74" d="100"/>
        </p:scale>
        <p:origin x="-125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8740F3-C368-48DA-85DB-417B125C0FED}" type="datetimeFigureOut">
              <a:rPr lang="en-US" smtClean="0"/>
              <a:t>3/9/2015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A4178D-315E-4999-85EE-4273F72242CB}" type="slidenum">
              <a:rPr lang="en-US" smtClean="0"/>
              <a:t>‹#›</a:t>
            </a:fld>
            <a:endParaRPr lang="en-US"/>
          </a:p>
        </p:txBody>
      </p:sp>
    </p:spTree>
    <p:extLst>
      <p:ext uri="{BB962C8B-B14F-4D97-AF65-F5344CB8AC3E}">
        <p14:creationId xmlns:p14="http://schemas.microsoft.com/office/powerpoint/2010/main" val="1853808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19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21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22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23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24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25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26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27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28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30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31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32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33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34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35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39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40</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42</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43</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47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48</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49</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51</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52</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53</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54</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56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5BE2C0-F09F-4CD0-9BB5-DC3DB9947949}" type="datetimeFigureOut">
              <a:rPr lang="en-US" smtClean="0"/>
              <a:t>3/9/2015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6927C-F4C3-49D2-98ED-D91A723F1F13}" type="slidenum">
              <a:rPr lang="en-US" smtClean="0"/>
              <a:t>‹#›</a:t>
            </a:fld>
            <a:endParaRPr lang="en-US"/>
          </a:p>
        </p:txBody>
      </p:sp>
    </p:spTree>
    <p:extLst>
      <p:ext uri="{BB962C8B-B14F-4D97-AF65-F5344CB8AC3E}">
        <p14:creationId xmlns:p14="http://schemas.microsoft.com/office/powerpoint/2010/main" val="4275467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5BE2C0-F09F-4CD0-9BB5-DC3DB9947949}" type="datetimeFigureOut">
              <a:rPr lang="en-US" smtClean="0"/>
              <a:t>3/9/2015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6927C-F4C3-49D2-98ED-D91A723F1F13}" type="slidenum">
              <a:rPr lang="en-US" smtClean="0"/>
              <a:t>‹#›</a:t>
            </a:fld>
            <a:endParaRPr lang="en-US"/>
          </a:p>
        </p:txBody>
      </p:sp>
    </p:spTree>
    <p:extLst>
      <p:ext uri="{BB962C8B-B14F-4D97-AF65-F5344CB8AC3E}">
        <p14:creationId xmlns:p14="http://schemas.microsoft.com/office/powerpoint/2010/main" val="6000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5BE2C0-F09F-4CD0-9BB5-DC3DB9947949}" type="datetimeFigureOut">
              <a:rPr lang="en-US" smtClean="0"/>
              <a:t>3/9/2015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6927C-F4C3-49D2-98ED-D91A723F1F13}" type="slidenum">
              <a:rPr lang="en-US" smtClean="0"/>
              <a:t>‹#›</a:t>
            </a:fld>
            <a:endParaRPr lang="en-US"/>
          </a:p>
        </p:txBody>
      </p:sp>
    </p:spTree>
    <p:extLst>
      <p:ext uri="{BB962C8B-B14F-4D97-AF65-F5344CB8AC3E}">
        <p14:creationId xmlns:p14="http://schemas.microsoft.com/office/powerpoint/2010/main" val="2954903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5BE2C0-F09F-4CD0-9BB5-DC3DB9947949}" type="datetimeFigureOut">
              <a:rPr lang="en-US" smtClean="0"/>
              <a:t>3/9/2015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6927C-F4C3-49D2-98ED-D91A723F1F13}" type="slidenum">
              <a:rPr lang="en-US" smtClean="0"/>
              <a:t>‹#›</a:t>
            </a:fld>
            <a:endParaRPr lang="en-US"/>
          </a:p>
        </p:txBody>
      </p:sp>
    </p:spTree>
    <p:extLst>
      <p:ext uri="{BB962C8B-B14F-4D97-AF65-F5344CB8AC3E}">
        <p14:creationId xmlns:p14="http://schemas.microsoft.com/office/powerpoint/2010/main" val="3710924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5BE2C0-F09F-4CD0-9BB5-DC3DB9947949}" type="datetimeFigureOut">
              <a:rPr lang="en-US" smtClean="0"/>
              <a:t>3/9/2015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6927C-F4C3-49D2-98ED-D91A723F1F13}" type="slidenum">
              <a:rPr lang="en-US" smtClean="0"/>
              <a:t>‹#›</a:t>
            </a:fld>
            <a:endParaRPr lang="en-US"/>
          </a:p>
        </p:txBody>
      </p:sp>
    </p:spTree>
    <p:extLst>
      <p:ext uri="{BB962C8B-B14F-4D97-AF65-F5344CB8AC3E}">
        <p14:creationId xmlns:p14="http://schemas.microsoft.com/office/powerpoint/2010/main" val="3756653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5BE2C0-F09F-4CD0-9BB5-DC3DB9947949}" type="datetimeFigureOut">
              <a:rPr lang="en-US" smtClean="0"/>
              <a:t>3/9/2015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6927C-F4C3-49D2-98ED-D91A723F1F13}" type="slidenum">
              <a:rPr lang="en-US" smtClean="0"/>
              <a:t>‹#›</a:t>
            </a:fld>
            <a:endParaRPr lang="en-US"/>
          </a:p>
        </p:txBody>
      </p:sp>
    </p:spTree>
    <p:extLst>
      <p:ext uri="{BB962C8B-B14F-4D97-AF65-F5344CB8AC3E}">
        <p14:creationId xmlns:p14="http://schemas.microsoft.com/office/powerpoint/2010/main" val="348983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5BE2C0-F09F-4CD0-9BB5-DC3DB9947949}" type="datetimeFigureOut">
              <a:rPr lang="en-US" smtClean="0"/>
              <a:t>3/9/2015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D6927C-F4C3-49D2-98ED-D91A723F1F13}" type="slidenum">
              <a:rPr lang="en-US" smtClean="0"/>
              <a:t>‹#›</a:t>
            </a:fld>
            <a:endParaRPr lang="en-US"/>
          </a:p>
        </p:txBody>
      </p:sp>
    </p:spTree>
    <p:extLst>
      <p:ext uri="{BB962C8B-B14F-4D97-AF65-F5344CB8AC3E}">
        <p14:creationId xmlns:p14="http://schemas.microsoft.com/office/powerpoint/2010/main" val="2935976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5BE2C0-F09F-4CD0-9BB5-DC3DB9947949}" type="datetimeFigureOut">
              <a:rPr lang="en-US" smtClean="0"/>
              <a:t>3/9/2015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D6927C-F4C3-49D2-98ED-D91A723F1F13}" type="slidenum">
              <a:rPr lang="en-US" smtClean="0"/>
              <a:t>‹#›</a:t>
            </a:fld>
            <a:endParaRPr lang="en-US"/>
          </a:p>
        </p:txBody>
      </p:sp>
    </p:spTree>
    <p:extLst>
      <p:ext uri="{BB962C8B-B14F-4D97-AF65-F5344CB8AC3E}">
        <p14:creationId xmlns:p14="http://schemas.microsoft.com/office/powerpoint/2010/main" val="3140642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5BE2C0-F09F-4CD0-9BB5-DC3DB9947949}" type="datetimeFigureOut">
              <a:rPr lang="en-US" smtClean="0"/>
              <a:t>3/9/2015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D6927C-F4C3-49D2-98ED-D91A723F1F13}" type="slidenum">
              <a:rPr lang="en-US" smtClean="0"/>
              <a:t>‹#›</a:t>
            </a:fld>
            <a:endParaRPr lang="en-US"/>
          </a:p>
        </p:txBody>
      </p:sp>
    </p:spTree>
    <p:extLst>
      <p:ext uri="{BB962C8B-B14F-4D97-AF65-F5344CB8AC3E}">
        <p14:creationId xmlns:p14="http://schemas.microsoft.com/office/powerpoint/2010/main" val="2799986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5BE2C0-F09F-4CD0-9BB5-DC3DB9947949}" type="datetimeFigureOut">
              <a:rPr lang="en-US" smtClean="0"/>
              <a:t>3/9/2015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6927C-F4C3-49D2-98ED-D91A723F1F13}" type="slidenum">
              <a:rPr lang="en-US" smtClean="0"/>
              <a:t>‹#›</a:t>
            </a:fld>
            <a:endParaRPr lang="en-US"/>
          </a:p>
        </p:txBody>
      </p:sp>
    </p:spTree>
    <p:extLst>
      <p:ext uri="{BB962C8B-B14F-4D97-AF65-F5344CB8AC3E}">
        <p14:creationId xmlns:p14="http://schemas.microsoft.com/office/powerpoint/2010/main" val="3883284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5BE2C0-F09F-4CD0-9BB5-DC3DB9947949}" type="datetimeFigureOut">
              <a:rPr lang="en-US" smtClean="0"/>
              <a:t>3/9/2015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6927C-F4C3-49D2-98ED-D91A723F1F13}" type="slidenum">
              <a:rPr lang="en-US" smtClean="0"/>
              <a:t>‹#›</a:t>
            </a:fld>
            <a:endParaRPr lang="en-US"/>
          </a:p>
        </p:txBody>
      </p:sp>
    </p:spTree>
    <p:extLst>
      <p:ext uri="{BB962C8B-B14F-4D97-AF65-F5344CB8AC3E}">
        <p14:creationId xmlns:p14="http://schemas.microsoft.com/office/powerpoint/2010/main" val="2102468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BE2C0-F09F-4CD0-9BB5-DC3DB9947949}" type="datetimeFigureOut">
              <a:rPr lang="en-US" smtClean="0"/>
              <a:t>3/9/2015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6927C-F4C3-49D2-98ED-D91A723F1F13}" type="slidenum">
              <a:rPr lang="en-US" smtClean="0"/>
              <a:t>‹#›</a:t>
            </a:fld>
            <a:endParaRPr lang="en-US"/>
          </a:p>
        </p:txBody>
      </p:sp>
    </p:spTree>
    <p:extLst>
      <p:ext uri="{BB962C8B-B14F-4D97-AF65-F5344CB8AC3E}">
        <p14:creationId xmlns:p14="http://schemas.microsoft.com/office/powerpoint/2010/main" val="245965298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00.jpeg"/></Relationships>
</file>

<file path=ppt/slides/_rels/slide5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2286000" y="1524001"/>
            <a:ext cx="4724400" cy="2076450"/>
          </a:xfrm>
        </p:spPr>
        <p:txBody>
          <a:bodyPr>
            <a:normAutofit/>
          </a:bodyPr>
          <a:lstStyle/>
          <a:p>
            <a:r>
              <a:rPr lang="en-US" sz="5400" b="1" i="1" dirty="0" smtClean="0">
                <a:solidFill>
                  <a:schemeClr val="bg1"/>
                </a:solidFill>
                <a:effectLst>
                  <a:glow rad="63500">
                    <a:schemeClr val="accent3">
                      <a:satMod val="175000"/>
                      <a:alpha val="40000"/>
                    </a:schemeClr>
                  </a:glow>
                </a:effectLst>
                <a:latin typeface="Times New Roman" pitchFamily="18" charset="0"/>
                <a:cs typeface="Times New Roman" pitchFamily="18" charset="0"/>
              </a:rPr>
              <a:t>The Revelation of Jesus Christ</a:t>
            </a:r>
            <a:endParaRPr lang="en-US" sz="5400" b="1" i="1" dirty="0">
              <a:solidFill>
                <a:schemeClr val="bg1"/>
              </a:solidFill>
              <a:effectLst>
                <a:glow rad="63500">
                  <a:schemeClr val="accent3">
                    <a:satMod val="175000"/>
                    <a:alpha val="4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752600" y="3886200"/>
            <a:ext cx="6019800" cy="1752600"/>
          </a:xfrm>
        </p:spPr>
        <p:txBody>
          <a:bodyPr>
            <a:normAutofit/>
          </a:bodyPr>
          <a:lstStyle/>
          <a:p>
            <a:r>
              <a:rPr lang="en-US" sz="4400" b="1" i="1" dirty="0" smtClean="0">
                <a:solidFill>
                  <a:schemeClr val="bg1"/>
                </a:solidFill>
                <a:latin typeface="Times New Roman" pitchFamily="18" charset="0"/>
                <a:cs typeface="Times New Roman" pitchFamily="18" charset="0"/>
              </a:rPr>
              <a:t>A study of the book </a:t>
            </a:r>
          </a:p>
          <a:p>
            <a:r>
              <a:rPr lang="en-US" sz="4400" b="1" i="1" dirty="0" smtClean="0">
                <a:solidFill>
                  <a:schemeClr val="bg1"/>
                </a:solidFill>
                <a:latin typeface="Times New Roman" pitchFamily="18" charset="0"/>
                <a:cs typeface="Times New Roman" pitchFamily="18" charset="0"/>
              </a:rPr>
              <a:t>of Revelation</a:t>
            </a:r>
          </a:p>
        </p:txBody>
      </p:sp>
      <p:pic>
        <p:nvPicPr>
          <p:cNvPr id="1026" name="Picture 2" descr="http://www.ubfriends.org/wp-content/uploads/2013/04/7church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772"/>
            <a:ext cx="9144000" cy="6860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0688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Ptr. Daniel White\Desktop\Bible pictures\preaching\Pastors&amp;Preachers\J Wesley 1192-6 #29.jpg"/>
          <p:cNvPicPr>
            <a:picLocks noChangeAspect="1" noChangeArrowheads="1"/>
          </p:cNvPicPr>
          <p:nvPr/>
        </p:nvPicPr>
        <p:blipFill>
          <a:blip r:embed="rId3" cstate="print"/>
          <a:srcRect/>
          <a:stretch>
            <a:fillRect/>
          </a:stretch>
        </p:blipFill>
        <p:spPr bwMode="auto">
          <a:xfrm flipH="1">
            <a:off x="228600" y="304800"/>
            <a:ext cx="3124200" cy="35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5" name="Picture 7" descr="C:\Users\Ptr. Daniel White\Desktop\Bible pictures\preaching\Pastors&amp;Preachers\Spurgeon 1192-9#2.jpg"/>
          <p:cNvPicPr>
            <a:picLocks noChangeAspect="1" noChangeArrowheads="1"/>
          </p:cNvPicPr>
          <p:nvPr/>
        </p:nvPicPr>
        <p:blipFill>
          <a:blip r:embed="rId4" cstate="print"/>
          <a:srcRect/>
          <a:stretch>
            <a:fillRect/>
          </a:stretch>
        </p:blipFill>
        <p:spPr bwMode="auto">
          <a:xfrm>
            <a:off x="5715000" y="228600"/>
            <a:ext cx="3048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3" name="Picture 5" descr="C:\Users\Ptr. Daniel White\Desktop\Bible pictures\preaching\Pastors&amp;Preachers\George Whitefield 1192-12#15.jpg"/>
          <p:cNvPicPr>
            <a:picLocks noChangeAspect="1" noChangeArrowheads="1"/>
          </p:cNvPicPr>
          <p:nvPr/>
        </p:nvPicPr>
        <p:blipFill>
          <a:blip r:embed="rId5" cstate="print"/>
          <a:srcRect/>
          <a:stretch>
            <a:fillRect/>
          </a:stretch>
        </p:blipFill>
        <p:spPr bwMode="auto">
          <a:xfrm>
            <a:off x="381000" y="2971800"/>
            <a:ext cx="2819400" cy="3581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descr="C:\Users\Ptr. Daniel White\Desktop\Bible pictures\preaching\Pastors&amp;Preachers\D L Moody portrait.jpg"/>
          <p:cNvPicPr>
            <a:picLocks noChangeAspect="1" noChangeArrowheads="1"/>
          </p:cNvPicPr>
          <p:nvPr/>
        </p:nvPicPr>
        <p:blipFill>
          <a:blip r:embed="rId6" cstate="print"/>
          <a:srcRect/>
          <a:stretch>
            <a:fillRect/>
          </a:stretch>
        </p:blipFill>
        <p:spPr bwMode="auto">
          <a:xfrm>
            <a:off x="5486400" y="3124200"/>
            <a:ext cx="3048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Ptr. Daniel White\Desktop\Bible pictures\preaching\Pastors&amp;Preachers\Billy Sunday 1192-12#19.jpg"/>
          <p:cNvPicPr>
            <a:picLocks noChangeAspect="1" noChangeArrowheads="1"/>
          </p:cNvPicPr>
          <p:nvPr/>
        </p:nvPicPr>
        <p:blipFill>
          <a:blip r:embed="rId7" cstate="print"/>
          <a:srcRect/>
          <a:stretch>
            <a:fillRect/>
          </a:stretch>
        </p:blipFill>
        <p:spPr bwMode="auto">
          <a:xfrm>
            <a:off x="2971800" y="1447800"/>
            <a:ext cx="2930525"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C:\Users\Ptr. Daniel White\Desktop\Bible pictures\preaching\fire-and-brimstone-preacher.jpg"/>
          <p:cNvPicPr>
            <a:picLocks noChangeAspect="1" noChangeArrowheads="1"/>
          </p:cNvPicPr>
          <p:nvPr/>
        </p:nvPicPr>
        <p:blipFill>
          <a:blip r:embed="rId8" cstate="print"/>
          <a:srcRect/>
          <a:stretch>
            <a:fillRect/>
          </a:stretch>
        </p:blipFill>
        <p:spPr bwMode="auto">
          <a:xfrm>
            <a:off x="914400" y="533400"/>
            <a:ext cx="7010400" cy="5828646"/>
          </a:xfrm>
          <a:prstGeom prst="rect">
            <a:avLst/>
          </a:prstGeom>
          <a:ln>
            <a:noFill/>
          </a:ln>
          <a:effectLst>
            <a:softEdge rad="112500"/>
          </a:effectLst>
        </p:spPr>
      </p:pic>
    </p:spTree>
    <p:extLst>
      <p:ext uri="{BB962C8B-B14F-4D97-AF65-F5344CB8AC3E}">
        <p14:creationId xmlns:p14="http://schemas.microsoft.com/office/powerpoint/2010/main" val="2488581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10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fade">
                                      <p:cBhvr>
                                        <p:cTn id="12" dur="1000"/>
                                        <p:tgtEl>
                                          <p:spTgt spid="20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fade">
                                      <p:cBhvr>
                                        <p:cTn id="22" dur="1000"/>
                                        <p:tgtEl>
                                          <p:spTgt spid="20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10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 calcmode="lin" valueType="num">
                                      <p:cBhvr>
                                        <p:cTn id="32" dur="1000" fill="hold"/>
                                        <p:tgtEl>
                                          <p:spTgt spid="2050"/>
                                        </p:tgtEl>
                                        <p:attrNameLst>
                                          <p:attrName>ppt_w</p:attrName>
                                        </p:attrNameLst>
                                      </p:cBhvr>
                                      <p:tavLst>
                                        <p:tav tm="0">
                                          <p:val>
                                            <p:fltVal val="0"/>
                                          </p:val>
                                        </p:tav>
                                        <p:tav tm="100000">
                                          <p:val>
                                            <p:strVal val="#ppt_w"/>
                                          </p:val>
                                        </p:tav>
                                      </p:tavLst>
                                    </p:anim>
                                    <p:anim calcmode="lin" valueType="num">
                                      <p:cBhvr>
                                        <p:cTn id="33" dur="1000" fill="hold"/>
                                        <p:tgtEl>
                                          <p:spTgt spid="2050"/>
                                        </p:tgtEl>
                                        <p:attrNameLst>
                                          <p:attrName>ppt_h</p:attrName>
                                        </p:attrNameLst>
                                      </p:cBhvr>
                                      <p:tavLst>
                                        <p:tav tm="0">
                                          <p:val>
                                            <p:fltVal val="0"/>
                                          </p:val>
                                        </p:tav>
                                        <p:tav tm="100000">
                                          <p:val>
                                            <p:strVal val="#ppt_h"/>
                                          </p:val>
                                        </p:tav>
                                      </p:tavLst>
                                    </p:anim>
                                    <p:animEffect transition="in" filter="fade">
                                      <p:cBhvr>
                                        <p:cTn id="34"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86000"/>
            <a:ext cx="672465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www.soulwinning.info/sp/billy_sunday.jp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4862" y="152400"/>
            <a:ext cx="2588337" cy="358734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743198" y="533400"/>
            <a:ext cx="6324602" cy="8842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effectLst>
                  <a:glow rad="101600">
                    <a:schemeClr val="bg1">
                      <a:alpha val="60000"/>
                    </a:schemeClr>
                  </a:glow>
                </a:effectLst>
              </a:rPr>
              <a:t>Preached from 1910-1935</a:t>
            </a:r>
            <a:endParaRPr lang="en-US" dirty="0">
              <a:effectLst>
                <a:glow rad="101600">
                  <a:schemeClr val="bg1">
                    <a:alpha val="60000"/>
                  </a:schemeClr>
                </a:glow>
              </a:effectLst>
            </a:endParaRPr>
          </a:p>
        </p:txBody>
      </p:sp>
      <p:sp>
        <p:nvSpPr>
          <p:cNvPr id="2" name="Rectangle 1"/>
          <p:cNvSpPr/>
          <p:nvPr/>
        </p:nvSpPr>
        <p:spPr>
          <a:xfrm>
            <a:off x="2419350" y="2286000"/>
            <a:ext cx="6648450" cy="4278094"/>
          </a:xfrm>
          <a:prstGeom prst="rect">
            <a:avLst/>
          </a:prstGeom>
        </p:spPr>
        <p:txBody>
          <a:bodyPr wrap="square">
            <a:spAutoFit/>
          </a:bodyPr>
          <a:lstStyle/>
          <a:p>
            <a:pPr algn="ctr"/>
            <a:r>
              <a:rPr lang="en-US" sz="3400" b="1" dirty="0">
                <a:effectLst>
                  <a:glow rad="101600">
                    <a:schemeClr val="bg1">
                      <a:alpha val="60000"/>
                    </a:schemeClr>
                  </a:glow>
                </a:effectLst>
              </a:rPr>
              <a:t>Billy Sunday - </a:t>
            </a:r>
            <a:r>
              <a:rPr lang="en-US" sz="3400" b="1" dirty="0" smtClean="0">
                <a:effectLst>
                  <a:glow rad="101600">
                    <a:schemeClr val="bg1">
                      <a:alpha val="60000"/>
                    </a:schemeClr>
                  </a:glow>
                </a:effectLst>
              </a:rPr>
              <a:t>Wikipedia</a:t>
            </a:r>
            <a:endParaRPr lang="en-US" sz="3400" b="1" dirty="0">
              <a:effectLst>
                <a:glow rad="101600">
                  <a:schemeClr val="bg1">
                    <a:alpha val="60000"/>
                  </a:schemeClr>
                </a:glow>
              </a:effectLst>
            </a:endParaRPr>
          </a:p>
          <a:p>
            <a:pPr algn="ctr"/>
            <a:r>
              <a:rPr lang="en-US" sz="3400" dirty="0" smtClean="0">
                <a:effectLst>
                  <a:glow rad="101600">
                    <a:schemeClr val="bg1">
                      <a:alpha val="60000"/>
                    </a:schemeClr>
                  </a:glow>
                </a:effectLst>
              </a:rPr>
              <a:t>William </a:t>
            </a:r>
            <a:r>
              <a:rPr lang="en-US" sz="3400" i="1" dirty="0">
                <a:effectLst>
                  <a:glow rad="101600">
                    <a:schemeClr val="bg1">
                      <a:alpha val="60000"/>
                    </a:schemeClr>
                  </a:glow>
                </a:effectLst>
              </a:rPr>
              <a:t>Ashley</a:t>
            </a:r>
            <a:r>
              <a:rPr lang="en-US" sz="3400" dirty="0">
                <a:effectLst>
                  <a:glow rad="101600">
                    <a:schemeClr val="bg1">
                      <a:alpha val="60000"/>
                    </a:schemeClr>
                  </a:glow>
                </a:effectLst>
              </a:rPr>
              <a:t> "Billy" Sunday </a:t>
            </a:r>
            <a:r>
              <a:rPr lang="en-US" sz="3400" dirty="0" smtClean="0">
                <a:effectLst>
                  <a:glow rad="101600">
                    <a:schemeClr val="bg1">
                      <a:alpha val="60000"/>
                    </a:schemeClr>
                  </a:glow>
                </a:effectLst>
              </a:rPr>
              <a:t>was </a:t>
            </a:r>
            <a:r>
              <a:rPr lang="en-US" sz="3400" dirty="0">
                <a:effectLst>
                  <a:glow rad="101600">
                    <a:schemeClr val="bg1">
                      <a:alpha val="60000"/>
                    </a:schemeClr>
                  </a:glow>
                </a:effectLst>
              </a:rPr>
              <a:t>an American athlete who, after being a popular outfielder in baseball's National League during the 1880s, became the most celebrated and influential </a:t>
            </a:r>
            <a:r>
              <a:rPr lang="en-US" sz="3400" dirty="0" smtClean="0">
                <a:effectLst>
                  <a:glow rad="101600">
                    <a:schemeClr val="bg1">
                      <a:alpha val="60000"/>
                    </a:schemeClr>
                  </a:glow>
                </a:effectLst>
              </a:rPr>
              <a:t>American </a:t>
            </a:r>
            <a:r>
              <a:rPr lang="en-US" sz="3400" dirty="0">
                <a:effectLst>
                  <a:glow rad="101600">
                    <a:schemeClr val="bg1">
                      <a:alpha val="60000"/>
                    </a:schemeClr>
                  </a:glow>
                </a:effectLst>
              </a:rPr>
              <a:t>during the first two decades of the 20th </a:t>
            </a:r>
            <a:r>
              <a:rPr lang="en-US" sz="3400" dirty="0" smtClean="0">
                <a:effectLst>
                  <a:glow rad="101600">
                    <a:schemeClr val="bg1">
                      <a:alpha val="60000"/>
                    </a:schemeClr>
                  </a:glow>
                </a:effectLst>
              </a:rPr>
              <a:t>century.</a:t>
            </a:r>
            <a:endParaRPr lang="en-US" sz="3400" dirty="0">
              <a:effectLst>
                <a:glow rad="101600">
                  <a:schemeClr val="bg1">
                    <a:alpha val="60000"/>
                  </a:schemeClr>
                </a:glow>
              </a:effectLst>
            </a:endParaRPr>
          </a:p>
        </p:txBody>
      </p:sp>
    </p:spTree>
    <p:extLst>
      <p:ext uri="{BB962C8B-B14F-4D97-AF65-F5344CB8AC3E}">
        <p14:creationId xmlns:p14="http://schemas.microsoft.com/office/powerpoint/2010/main" val="368924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0.gstatic.com/images?q=tbn:ANd9GcS6u7NvZ0LrMroPQCgIaLFpO8Wm-T0TjB-rnN8y6ZNt2fuJj08vf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31"/>
            <a:ext cx="4457005" cy="342376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701" y="-35608"/>
            <a:ext cx="4761299" cy="331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18413"/>
            <a:ext cx="6696075"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t="-54" r="14578"/>
          <a:stretch/>
        </p:blipFill>
        <p:spPr bwMode="auto">
          <a:xfrm>
            <a:off x="4457005" y="3093578"/>
            <a:ext cx="4678449" cy="3812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rotWithShape="1">
          <a:blip r:embed="rId7">
            <a:extLst>
              <a:ext uri="{BEBA8EAE-BF5A-486C-A8C5-ECC9F3942E4B}">
                <a14:imgProps xmlns:a14="http://schemas.microsoft.com/office/drawing/2010/main">
                  <a14:imgLayer r:embed="rId8">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rcRect l="2026" t="1494" r="2043" b="17646"/>
          <a:stretch/>
        </p:blipFill>
        <p:spPr bwMode="auto">
          <a:xfrm>
            <a:off x="2444096" y="1620496"/>
            <a:ext cx="4025069" cy="3392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63992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3777" y="4198105"/>
            <a:ext cx="1773580" cy="2679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1" y="4198105"/>
            <a:ext cx="1752600" cy="2672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1294" y="4114800"/>
            <a:ext cx="2283864" cy="3045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 y="3595285"/>
            <a:ext cx="3581400" cy="326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http://blogs.houstonpress.com/hairballs/jo0329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320"/>
            <a:ext cx="347662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2979" y="-5697"/>
            <a:ext cx="5798795" cy="4349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94017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42"/>
          <a:stretch/>
        </p:blipFill>
        <p:spPr bwMode="auto">
          <a:xfrm>
            <a:off x="0" y="0"/>
            <a:ext cx="454342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0800" t="-1703"/>
          <a:stretch/>
        </p:blipFill>
        <p:spPr bwMode="auto">
          <a:xfrm>
            <a:off x="0" y="3273040"/>
            <a:ext cx="5020566" cy="3627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5018" y="4167114"/>
            <a:ext cx="4163315" cy="2775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r="11291"/>
          <a:stretch/>
        </p:blipFill>
        <p:spPr bwMode="auto">
          <a:xfrm>
            <a:off x="4290550" y="0"/>
            <a:ext cx="4873390" cy="4167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3721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866" t="17599" r="15053" b="10401"/>
          <a:stretch/>
        </p:blipFill>
        <p:spPr bwMode="auto">
          <a:xfrm>
            <a:off x="-7836" y="0"/>
            <a:ext cx="91518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1074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ttp://static.squarespace.com/static/50071f2c84aef6ab9ccea2d1/510a623ae4b0e901190a5285/510a623ce4b0e901190a6350/1359635033322/son%20of%20man.jpg"/>
          <p:cNvPicPr>
            <a:picLocks noChangeAspect="1" noChangeArrowheads="1"/>
          </p:cNvPicPr>
          <p:nvPr/>
        </p:nvPicPr>
        <p:blipFill>
          <a:blip r:embed="rId2" cstate="print"/>
          <a:srcRect/>
          <a:stretch>
            <a:fillRect/>
          </a:stretch>
        </p:blipFill>
        <p:spPr bwMode="auto">
          <a:xfrm>
            <a:off x="-381000" y="0"/>
            <a:ext cx="10972800" cy="6858000"/>
          </a:xfrm>
          <a:prstGeom prst="rect">
            <a:avLst/>
          </a:prstGeom>
          <a:noFill/>
        </p:spPr>
      </p:pic>
      <p:sp>
        <p:nvSpPr>
          <p:cNvPr id="2" name="Title 1"/>
          <p:cNvSpPr>
            <a:spLocks noGrp="1"/>
          </p:cNvSpPr>
          <p:nvPr>
            <p:ph type="title"/>
          </p:nvPr>
        </p:nvSpPr>
        <p:spPr>
          <a:xfrm>
            <a:off x="457200" y="0"/>
            <a:ext cx="8229600" cy="1417638"/>
          </a:xfrm>
        </p:spPr>
        <p:txBody>
          <a:bodyPr>
            <a:normAutofit/>
          </a:bodyPr>
          <a:lstStyle/>
          <a:p>
            <a:r>
              <a:rPr lang="en-US" sz="5400" b="1" i="1" dirty="0" smtClean="0">
                <a:solidFill>
                  <a:schemeClr val="bg1"/>
                </a:solidFill>
                <a:effectLst>
                  <a:glow rad="101600">
                    <a:schemeClr val="tx1">
                      <a:alpha val="60000"/>
                    </a:schemeClr>
                  </a:glow>
                </a:effectLst>
              </a:rPr>
              <a:t>“I know thy works…”</a:t>
            </a:r>
            <a:endParaRPr lang="en-US" sz="5400" b="1" i="1" dirty="0">
              <a:solidFill>
                <a:schemeClr val="bg1"/>
              </a:solidFill>
              <a:effectLst>
                <a:glow rad="101600">
                  <a:schemeClr val="tx1">
                    <a:alpha val="60000"/>
                  </a:schemeClr>
                </a:glow>
              </a:effectLst>
            </a:endParaRPr>
          </a:p>
        </p:txBody>
      </p:sp>
      <p:sp>
        <p:nvSpPr>
          <p:cNvPr id="3" name="Content Placeholder 2"/>
          <p:cNvSpPr>
            <a:spLocks noGrp="1"/>
          </p:cNvSpPr>
          <p:nvPr>
            <p:ph idx="1"/>
          </p:nvPr>
        </p:nvSpPr>
        <p:spPr>
          <a:xfrm>
            <a:off x="0" y="1600200"/>
            <a:ext cx="9144000" cy="5257800"/>
          </a:xfrm>
        </p:spPr>
        <p:txBody>
          <a:bodyPr>
            <a:normAutofit/>
          </a:bodyPr>
          <a:lstStyle/>
          <a:p>
            <a:pPr algn="ctr">
              <a:buNone/>
            </a:pPr>
            <a:r>
              <a:rPr lang="en-US" sz="4000" b="1" i="1" dirty="0" smtClean="0">
                <a:solidFill>
                  <a:schemeClr val="bg1"/>
                </a:solidFill>
                <a:effectLst>
                  <a:glow rad="101600">
                    <a:schemeClr val="tx1">
                      <a:alpha val="60000"/>
                    </a:schemeClr>
                  </a:glow>
                </a:effectLst>
              </a:rPr>
              <a:t>   “Every man's work shall be made manifest: for the day shall declare it, because it shall be revealed by fire; and the fire shall try every man's work of what sort it is. If any man's work abide which he hath built thereupon, he      shall receive a reward.” </a:t>
            </a:r>
          </a:p>
          <a:p>
            <a:pPr algn="ctr">
              <a:buNone/>
            </a:pPr>
            <a:r>
              <a:rPr lang="en-US" sz="4000" b="1" i="1" dirty="0" smtClean="0">
                <a:solidFill>
                  <a:schemeClr val="bg1"/>
                </a:solidFill>
                <a:effectLst>
                  <a:glow rad="101600">
                    <a:schemeClr val="tx1">
                      <a:alpha val="60000"/>
                    </a:schemeClr>
                  </a:glow>
                </a:effectLst>
              </a:rPr>
              <a:t>(I Cor. 3:13-14 )</a:t>
            </a:r>
            <a:endParaRPr lang="en-US" sz="40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087456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73" y="0"/>
            <a:ext cx="9082577" cy="681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2331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solidFill>
                  <a:srgbClr val="FFFF00"/>
                </a:solidFill>
                <a:effectLst>
                  <a:glow rad="101600">
                    <a:schemeClr val="bg1">
                      <a:alpha val="60000"/>
                    </a:schemeClr>
                  </a:glow>
                </a:effectLst>
              </a:rPr>
              <a:t>“And the dead were judged out of those things which were written in the books, according to their works.”</a:t>
            </a:r>
            <a:endParaRPr lang="en-US" dirty="0"/>
          </a:p>
        </p:txBody>
      </p:sp>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38200" y="2036633"/>
            <a:ext cx="7467600" cy="4817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764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bibles and book of life\book of life 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228600" y="0"/>
            <a:ext cx="8915400" cy="3048000"/>
          </a:xfrm>
        </p:spPr>
        <p:txBody>
          <a:bodyPr>
            <a:normAutofit/>
          </a:bodyPr>
          <a:lstStyle/>
          <a:p>
            <a:r>
              <a:rPr lang="en-US" b="1" i="1" dirty="0" smtClean="0">
                <a:effectLst>
                  <a:glow rad="101600">
                    <a:schemeClr val="bg1">
                      <a:alpha val="60000"/>
                    </a:schemeClr>
                  </a:glow>
                </a:effectLst>
              </a:rPr>
              <a:t>“…and whosoever was not found written in the book of life was cast into the lake of fire.”</a:t>
            </a:r>
            <a:endParaRPr lang="en-US" b="1" i="1" dirty="0">
              <a:effectLst>
                <a:glow rad="101600">
                  <a:schemeClr val="bg1">
                    <a:alpha val="60000"/>
                  </a:schemeClr>
                </a:glow>
              </a:effectLst>
            </a:endParaRPr>
          </a:p>
        </p:txBody>
      </p:sp>
      <p:pic>
        <p:nvPicPr>
          <p:cNvPr id="7" name="Picture 4"/>
          <p:cNvPicPr>
            <a:picLocks noChangeAspect="1" noChangeArrowheads="1"/>
          </p:cNvPicPr>
          <p:nvPr/>
        </p:nvPicPr>
        <p:blipFill>
          <a:blip r:embed="rId4" cstate="print"/>
          <a:srcRect/>
          <a:stretch>
            <a:fillRect/>
          </a:stretch>
        </p:blipFill>
        <p:spPr bwMode="auto">
          <a:xfrm>
            <a:off x="3657600" y="3141345"/>
            <a:ext cx="5257800" cy="3549015"/>
          </a:xfrm>
          <a:prstGeom prst="ellipse">
            <a:avLst/>
          </a:prstGeom>
          <a:ln>
            <a:noFill/>
          </a:ln>
          <a:effectLst>
            <a:softEdge rad="112500"/>
          </a:effectLst>
        </p:spPr>
      </p:pic>
    </p:spTree>
    <p:extLst>
      <p:ext uri="{BB962C8B-B14F-4D97-AF65-F5344CB8AC3E}">
        <p14:creationId xmlns:p14="http://schemas.microsoft.com/office/powerpoint/2010/main" val="3227141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Title 2"/>
          <p:cNvSpPr>
            <a:spLocks noGrp="1"/>
          </p:cNvSpPr>
          <p:nvPr>
            <p:ph type="title"/>
          </p:nvPr>
        </p:nvSpPr>
        <p:spPr>
          <a:xfrm>
            <a:off x="457200" y="838200"/>
            <a:ext cx="8229600" cy="3048000"/>
          </a:xfrm>
        </p:spPr>
        <p:txBody>
          <a:bodyPr/>
          <a:lstStyle/>
          <a:p>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Revelation 2:1-7</a:t>
            </a:r>
            <a:b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br>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The Church at Ephesus</a:t>
            </a:r>
            <a:endParaRPr lang="en-US" b="1" i="1" dirty="0">
              <a:solidFill>
                <a:schemeClr val="bg1"/>
              </a:solidFill>
              <a:effectLst>
                <a:glow rad="2286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3753358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“…and where thou dwellest, even where Satan's seat is.”</a:t>
            </a:r>
            <a:endParaRPr lang="en-US" i="1" dirty="0"/>
          </a:p>
        </p:txBody>
      </p:sp>
      <p:pic>
        <p:nvPicPr>
          <p:cNvPr id="149508" name="Picture 4" descr="http://i1.ytimg.com/vi/DEXL9_n_-ro/hqdefault.jpg"/>
          <p:cNvPicPr>
            <a:picLocks noChangeAspect="1" noChangeArrowheads="1"/>
          </p:cNvPicPr>
          <p:nvPr/>
        </p:nvPicPr>
        <p:blipFill>
          <a:blip r:embed="rId2" cstate="print"/>
          <a:srcRect/>
          <a:stretch>
            <a:fillRect/>
          </a:stretch>
        </p:blipFill>
        <p:spPr bwMode="auto">
          <a:xfrm>
            <a:off x="990600" y="1600200"/>
            <a:ext cx="6400800" cy="48006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674321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C:\Users\Ptr. Daniel White\Desktop\Bible pictures\heaven\novajerusalem1.jpg"/>
          <p:cNvPicPr>
            <a:picLocks noChangeAspect="1" noChangeArrowheads="1"/>
          </p:cNvPicPr>
          <p:nvPr/>
        </p:nvPicPr>
        <p:blipFill>
          <a:blip r:embed="rId3" cstate="print"/>
          <a:srcRect b="16923"/>
          <a:stretch>
            <a:fillRect/>
          </a:stretch>
        </p:blipFill>
        <p:spPr bwMode="auto">
          <a:xfrm>
            <a:off x="3505200" y="0"/>
            <a:ext cx="5638800" cy="4572000"/>
          </a:xfrm>
          <a:prstGeom prst="rect">
            <a:avLst/>
          </a:prstGeom>
          <a:noFill/>
          <a:effectLst>
            <a:reflection blurRad="6350" stA="50000" endA="295" endPos="92000" dist="101600" dir="5400000" sy="-100000" algn="bl" rotWithShape="0"/>
          </a:effectLst>
        </p:spPr>
      </p:pic>
      <p:pic>
        <p:nvPicPr>
          <p:cNvPr id="5122" name="Picture 2" descr="C:\Users\Ptr. Daniel White\Desktop\Bible pictures\Satan-Devil and demons\throneOf Satan.jpg"/>
          <p:cNvPicPr>
            <a:picLocks noChangeAspect="1" noChangeArrowheads="1"/>
          </p:cNvPicPr>
          <p:nvPr/>
        </p:nvPicPr>
        <p:blipFill>
          <a:blip r:embed="rId4" cstate="print"/>
          <a:srcRect/>
          <a:stretch>
            <a:fillRect/>
          </a:stretch>
        </p:blipFill>
        <p:spPr bwMode="auto">
          <a:xfrm>
            <a:off x="4114800" y="3657600"/>
            <a:ext cx="5029200" cy="3200400"/>
          </a:xfrm>
          <a:prstGeom prst="rect">
            <a:avLst/>
          </a:prstGeom>
          <a:noFill/>
        </p:spPr>
      </p:pic>
      <p:pic>
        <p:nvPicPr>
          <p:cNvPr id="5124" name="Picture 4" descr="C:\Users\Ptr. Daniel White\Desktop\Bible pictures\Satan-Devil and demons\Dragon cst to Earth.jpg"/>
          <p:cNvPicPr>
            <a:picLocks noChangeAspect="1" noChangeArrowheads="1"/>
          </p:cNvPicPr>
          <p:nvPr/>
        </p:nvPicPr>
        <p:blipFill>
          <a:blip r:embed="rId5" cstate="print"/>
          <a:srcRect/>
          <a:stretch>
            <a:fillRect/>
          </a:stretch>
        </p:blipFill>
        <p:spPr bwMode="auto">
          <a:xfrm>
            <a:off x="0" y="0"/>
            <a:ext cx="4101661" cy="5652099"/>
          </a:xfrm>
          <a:prstGeom prst="rect">
            <a:avLst/>
          </a:prstGeom>
          <a:noFill/>
          <a:effectLst>
            <a:reflection blurRad="6350" stA="50000" endA="295" endPos="92000" dist="101600" dir="5400000" sy="-100000" algn="bl" rotWithShape="0"/>
          </a:effectLst>
        </p:spPr>
      </p:pic>
      <p:pic>
        <p:nvPicPr>
          <p:cNvPr id="5128" name="Picture 8" descr="C:\Users\Ptr. Daniel White\Desktop\Bible pictures\Satan-Devil and demons\scan0052.jpg"/>
          <p:cNvPicPr>
            <a:picLocks noChangeAspect="1" noChangeArrowheads="1"/>
          </p:cNvPicPr>
          <p:nvPr/>
        </p:nvPicPr>
        <p:blipFill>
          <a:blip r:embed="rId6" cstate="print"/>
          <a:srcRect/>
          <a:stretch>
            <a:fillRect/>
          </a:stretch>
        </p:blipFill>
        <p:spPr bwMode="auto">
          <a:xfrm>
            <a:off x="5562600" y="304800"/>
            <a:ext cx="2082800" cy="3061330"/>
          </a:xfrm>
          <a:prstGeom prst="ellipse">
            <a:avLst/>
          </a:prstGeom>
          <a:ln>
            <a:noFill/>
          </a:ln>
          <a:effectLst>
            <a:softEdge rad="112500"/>
          </a:effectLst>
        </p:spPr>
      </p:pic>
      <p:pic>
        <p:nvPicPr>
          <p:cNvPr id="5129" name="Picture 9" descr="C:\Users\Ptr. Daniel White\Desktop\Bible pictures\Prophecy pictures\prophecy pictures\rapture and second coming\wrath_of_god.jpg"/>
          <p:cNvPicPr>
            <a:picLocks noChangeAspect="1" noChangeArrowheads="1"/>
          </p:cNvPicPr>
          <p:nvPr/>
        </p:nvPicPr>
        <p:blipFill>
          <a:blip r:embed="rId7" cstate="print"/>
          <a:srcRect l="49294" b="19191"/>
          <a:stretch>
            <a:fillRect/>
          </a:stretch>
        </p:blipFill>
        <p:spPr bwMode="auto">
          <a:xfrm>
            <a:off x="5410200" y="228600"/>
            <a:ext cx="2508250" cy="3276600"/>
          </a:xfrm>
          <a:prstGeom prst="ellipse">
            <a:avLst/>
          </a:prstGeom>
          <a:ln>
            <a:noFill/>
          </a:ln>
          <a:effectLst>
            <a:softEdge rad="112500"/>
          </a:effectLst>
        </p:spPr>
      </p:pic>
      <p:pic>
        <p:nvPicPr>
          <p:cNvPr id="5130" name="Picture 10" descr="C:\Users\Ptr. Daniel White\Desktop\Bible pictures\Satan-Devil and demons\Satan&amp;Demons\Satan as roaring lion (2).JPG"/>
          <p:cNvPicPr>
            <a:picLocks noChangeAspect="1" noChangeArrowheads="1"/>
          </p:cNvPicPr>
          <p:nvPr/>
        </p:nvPicPr>
        <p:blipFill>
          <a:blip r:embed="rId8" cstate="print"/>
          <a:srcRect/>
          <a:stretch>
            <a:fillRect/>
          </a:stretch>
        </p:blipFill>
        <p:spPr bwMode="auto">
          <a:xfrm>
            <a:off x="4876800" y="4267200"/>
            <a:ext cx="2476500" cy="2057400"/>
          </a:xfrm>
          <a:prstGeom prst="ellipse">
            <a:avLst/>
          </a:prstGeom>
          <a:ln>
            <a:noFill/>
          </a:ln>
          <a:effectLst>
            <a:softEdge rad="112500"/>
          </a:effectLst>
        </p:spPr>
      </p:pic>
    </p:spTree>
    <p:extLst>
      <p:ext uri="{BB962C8B-B14F-4D97-AF65-F5344CB8AC3E}">
        <p14:creationId xmlns:p14="http://schemas.microsoft.com/office/powerpoint/2010/main" val="1324934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9"/>
                                        </p:tgtEl>
                                        <p:attrNameLst>
                                          <p:attrName>style.visibility</p:attrName>
                                        </p:attrNameLst>
                                      </p:cBhvr>
                                      <p:to>
                                        <p:strVal val="visible"/>
                                      </p:to>
                                    </p:set>
                                    <p:animEffect transition="in" filter="fade">
                                      <p:cBhvr>
                                        <p:cTn id="7" dur="500"/>
                                        <p:tgtEl>
                                          <p:spTgt spid="5129"/>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decel="50000" fill="hold">
                                          <p:stCondLst>
                                            <p:cond delay="0"/>
                                          </p:stCondLst>
                                        </p:cTn>
                                        <p:tgtEl>
                                          <p:spTgt spid="5124"/>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124"/>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124"/>
                                        </p:tgtEl>
                                        <p:attrNameLst>
                                          <p:attrName>ppt_w</p:attrName>
                                        </p:attrNameLst>
                                      </p:cBhvr>
                                      <p:tavLst>
                                        <p:tav tm="0">
                                          <p:val>
                                            <p:strVal val="#ppt_w*.05"/>
                                          </p:val>
                                        </p:tav>
                                        <p:tav tm="100000">
                                          <p:val>
                                            <p:strVal val="#ppt_w"/>
                                          </p:val>
                                        </p:tav>
                                      </p:tavLst>
                                    </p:anim>
                                    <p:anim calcmode="lin" valueType="num">
                                      <p:cBhvr>
                                        <p:cTn id="15" dur="1000" fill="hold"/>
                                        <p:tgtEl>
                                          <p:spTgt spid="5124"/>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124"/>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124"/>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124"/>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dissolve">
                                      <p:cBhvr>
                                        <p:cTn id="24" dur="1000"/>
                                        <p:tgtEl>
                                          <p:spTgt spid="51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130"/>
                                        </p:tgtEl>
                                        <p:attrNameLst>
                                          <p:attrName>style.visibility</p:attrName>
                                        </p:attrNameLst>
                                      </p:cBhvr>
                                      <p:to>
                                        <p:strVal val="visible"/>
                                      </p:to>
                                    </p:set>
                                    <p:animEffect transition="in" filter="fade">
                                      <p:cBhvr>
                                        <p:cTn id="29" dur="10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Ptr. Daniel White\Desktop\Pix-12\templeofzeus1.jpg"/>
          <p:cNvPicPr>
            <a:picLocks noChangeAspect="1" noChangeArrowheads="1"/>
          </p:cNvPicPr>
          <p:nvPr/>
        </p:nvPicPr>
        <p:blipFill>
          <a:blip r:embed="rId3" cstate="print"/>
          <a:srcRect/>
          <a:stretch>
            <a:fillRect/>
          </a:stretch>
        </p:blipFill>
        <p:spPr bwMode="auto">
          <a:xfrm>
            <a:off x="4876800" y="1524000"/>
            <a:ext cx="4038600" cy="3576638"/>
          </a:xfrm>
          <a:prstGeom prst="rect">
            <a:avLst/>
          </a:prstGeom>
          <a:noFill/>
          <a:effectLst>
            <a:reflection blurRad="6350" stA="50000" endA="295" endPos="92000" dist="101600" dir="5400000" sy="-100000" algn="bl" rotWithShape="0"/>
          </a:effectLst>
        </p:spPr>
      </p:pic>
      <p:sp>
        <p:nvSpPr>
          <p:cNvPr id="2" name="Title 1"/>
          <p:cNvSpPr>
            <a:spLocks noGrp="1"/>
          </p:cNvSpPr>
          <p:nvPr>
            <p:ph type="title"/>
          </p:nvPr>
        </p:nvSpPr>
        <p:spPr>
          <a:xfrm>
            <a:off x="0" y="274638"/>
            <a:ext cx="9144000" cy="1143000"/>
          </a:xfrm>
        </p:spPr>
        <p:txBody>
          <a:bodyPr>
            <a:normAutofit fontScale="90000"/>
          </a:bodyPr>
          <a:lstStyle/>
          <a:p>
            <a:r>
              <a:rPr lang="en-US" i="1" dirty="0" smtClean="0">
                <a:solidFill>
                  <a:srgbClr val="FFFF00"/>
                </a:solidFill>
                <a:effectLst>
                  <a:glow rad="101600">
                    <a:schemeClr val="bg1">
                      <a:alpha val="60000"/>
                    </a:schemeClr>
                  </a:glow>
                </a:effectLst>
              </a:rPr>
              <a:t>Pagan temples </a:t>
            </a:r>
            <a:br>
              <a:rPr lang="en-US" i="1" dirty="0" smtClean="0">
                <a:solidFill>
                  <a:srgbClr val="FFFF00"/>
                </a:solidFill>
                <a:effectLst>
                  <a:glow rad="101600">
                    <a:schemeClr val="bg1">
                      <a:alpha val="60000"/>
                    </a:schemeClr>
                  </a:glow>
                </a:effectLst>
              </a:rPr>
            </a:br>
            <a:r>
              <a:rPr lang="en-US" i="1" dirty="0" smtClean="0">
                <a:solidFill>
                  <a:srgbClr val="FFFF00"/>
                </a:solidFill>
                <a:effectLst>
                  <a:glow rad="101600">
                    <a:schemeClr val="bg1">
                      <a:alpha val="60000"/>
                    </a:schemeClr>
                  </a:glow>
                </a:effectLst>
              </a:rPr>
              <a:t>Zeus – symbol of a serpent</a:t>
            </a:r>
            <a:endParaRPr lang="en-US" i="1" dirty="0">
              <a:solidFill>
                <a:srgbClr val="FFFF00"/>
              </a:solidFill>
              <a:effectLst>
                <a:glow rad="101600">
                  <a:schemeClr val="bg1">
                    <a:alpha val="60000"/>
                  </a:schemeClr>
                </a:glow>
              </a:effectLst>
            </a:endParaRPr>
          </a:p>
        </p:txBody>
      </p:sp>
      <p:pic>
        <p:nvPicPr>
          <p:cNvPr id="1026" name="Picture 2" descr="C:\Users\Ptr. Daniel White\Desktop\Pix-12\illus-037.png"/>
          <p:cNvPicPr>
            <a:picLocks noChangeAspect="1" noChangeArrowheads="1"/>
          </p:cNvPicPr>
          <p:nvPr/>
        </p:nvPicPr>
        <p:blipFill>
          <a:blip r:embed="rId4" cstate="print"/>
          <a:srcRect/>
          <a:stretch>
            <a:fillRect/>
          </a:stretch>
        </p:blipFill>
        <p:spPr bwMode="auto">
          <a:xfrm>
            <a:off x="304800" y="1524000"/>
            <a:ext cx="4114800" cy="3636646"/>
          </a:xfrm>
          <a:prstGeom prst="rect">
            <a:avLst/>
          </a:prstGeom>
          <a:noFill/>
          <a:effectLst>
            <a:reflection blurRad="6350" stA="50000" endA="295" endPos="92000" dist="101600" dir="5400000" sy="-100000" algn="bl" rotWithShape="0"/>
          </a:effectLst>
        </p:spPr>
      </p:pic>
      <p:pic>
        <p:nvPicPr>
          <p:cNvPr id="1027" name="Picture 3" descr="C:\Users\Ptr. Daniel White\Desktop\Pix-12\Zeus.jpg"/>
          <p:cNvPicPr>
            <a:picLocks noChangeAspect="1" noChangeArrowheads="1"/>
          </p:cNvPicPr>
          <p:nvPr/>
        </p:nvPicPr>
        <p:blipFill>
          <a:blip r:embed="rId5" cstate="print"/>
          <a:srcRect/>
          <a:stretch>
            <a:fillRect/>
          </a:stretch>
        </p:blipFill>
        <p:spPr bwMode="auto">
          <a:xfrm>
            <a:off x="609600" y="1828800"/>
            <a:ext cx="3528646" cy="3520163"/>
          </a:xfrm>
          <a:prstGeom prst="ellipse">
            <a:avLst/>
          </a:prstGeom>
          <a:ln>
            <a:noFill/>
          </a:ln>
          <a:effectLst>
            <a:softEdge rad="112500"/>
          </a:effectLst>
        </p:spPr>
      </p:pic>
      <p:pic>
        <p:nvPicPr>
          <p:cNvPr id="1029" name="Picture 5" descr="C:\Users\Ptr. Daniel White\Desktop\Pix-12\asklepio.jpg"/>
          <p:cNvPicPr>
            <a:picLocks noChangeAspect="1" noChangeArrowheads="1"/>
          </p:cNvPicPr>
          <p:nvPr/>
        </p:nvPicPr>
        <p:blipFill>
          <a:blip r:embed="rId6" cstate="print">
            <a:lum bright="-10000" contrast="30000"/>
          </a:blip>
          <a:srcRect/>
          <a:stretch>
            <a:fillRect/>
          </a:stretch>
        </p:blipFill>
        <p:spPr bwMode="auto">
          <a:xfrm>
            <a:off x="5791200" y="1600200"/>
            <a:ext cx="2133600" cy="3522663"/>
          </a:xfrm>
          <a:prstGeom prst="rect">
            <a:avLst/>
          </a:prstGeom>
          <a:ln>
            <a:noFill/>
          </a:ln>
          <a:effectLst>
            <a:softEdge rad="112500"/>
          </a:effectLst>
        </p:spPr>
      </p:pic>
      <p:pic>
        <p:nvPicPr>
          <p:cNvPr id="16387" name="Picture 3"/>
          <p:cNvPicPr>
            <a:picLocks noChangeAspect="1" noChangeArrowheads="1"/>
          </p:cNvPicPr>
          <p:nvPr/>
        </p:nvPicPr>
        <p:blipFill>
          <a:blip r:embed="rId7" cstate="print"/>
          <a:srcRect/>
          <a:stretch>
            <a:fillRect/>
          </a:stretch>
        </p:blipFill>
        <p:spPr bwMode="auto">
          <a:xfrm>
            <a:off x="4876800" y="1524000"/>
            <a:ext cx="4267200" cy="3609975"/>
          </a:xfrm>
          <a:prstGeom prst="rect">
            <a:avLst/>
          </a:prstGeom>
          <a:noFill/>
          <a:ln w="9525">
            <a:noFill/>
            <a:miter lim="800000"/>
            <a:headEnd/>
            <a:tailEnd/>
          </a:ln>
          <a:effectLst/>
        </p:spPr>
      </p:pic>
    </p:spTree>
    <p:extLst>
      <p:ext uri="{BB962C8B-B14F-4D97-AF65-F5344CB8AC3E}">
        <p14:creationId xmlns:p14="http://schemas.microsoft.com/office/powerpoint/2010/main" val="3804681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10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7"/>
                                        </p:tgtEl>
                                        <p:attrNameLst>
                                          <p:attrName>style.visibility</p:attrName>
                                        </p:attrNameLst>
                                      </p:cBhvr>
                                      <p:to>
                                        <p:strVal val="visible"/>
                                      </p:to>
                                    </p:set>
                                    <p:animEffect transition="in" filter="fade">
                                      <p:cBhvr>
                                        <p:cTn id="17" dur="1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fales teachers, churches, idols, temples\Pagen temples\1 (16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896422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5" name="Picture 7" descr="C:\Users\Ptr. Daniel White\Desktop\Bible pictures\backgrounds\earth and space\Earth-From-Space-2529.jpg"/>
          <p:cNvPicPr>
            <a:picLocks noChangeAspect="1" noChangeArrowheads="1"/>
          </p:cNvPicPr>
          <p:nvPr/>
        </p:nvPicPr>
        <p:blipFill>
          <a:blip r:embed="rId3" cstate="print"/>
          <a:srcRect/>
          <a:stretch>
            <a:fillRect/>
          </a:stretch>
        </p:blipFill>
        <p:spPr bwMode="auto">
          <a:xfrm>
            <a:off x="-228600" y="-36513"/>
            <a:ext cx="9372600" cy="7199313"/>
          </a:xfrm>
          <a:prstGeom prst="rect">
            <a:avLst/>
          </a:prstGeom>
          <a:noFill/>
        </p:spPr>
      </p:pic>
      <p:pic>
        <p:nvPicPr>
          <p:cNvPr id="17417" name="Picture 9" descr="C:\Users\Ptr. Daniel White\Desktop\Bible pictures\Satan-Devil and demons\Fantasy-Dragon-10767.jpg"/>
          <p:cNvPicPr>
            <a:picLocks noChangeAspect="1" noChangeArrowheads="1"/>
          </p:cNvPicPr>
          <p:nvPr/>
        </p:nvPicPr>
        <p:blipFill>
          <a:blip r:embed="rId4" cstate="print"/>
          <a:srcRect/>
          <a:stretch>
            <a:fillRect/>
          </a:stretch>
        </p:blipFill>
        <p:spPr bwMode="auto">
          <a:xfrm>
            <a:off x="2819400" y="1981200"/>
            <a:ext cx="3200400" cy="3352800"/>
          </a:xfrm>
          <a:prstGeom prst="ellipse">
            <a:avLst/>
          </a:prstGeom>
          <a:ln>
            <a:noFill/>
          </a:ln>
          <a:effectLst>
            <a:softEdge rad="112500"/>
          </a:effectLst>
        </p:spPr>
      </p:pic>
      <p:pic>
        <p:nvPicPr>
          <p:cNvPr id="17411" name="Picture 3" descr="C:\Users\Ptr. Daniel White\Desktop\Bible pictures\Satan-Devil and demons\Satan&amp;Demons\Satan in council 1194-4.jpg"/>
          <p:cNvPicPr>
            <a:picLocks noChangeAspect="1" noChangeArrowheads="1"/>
          </p:cNvPicPr>
          <p:nvPr/>
        </p:nvPicPr>
        <p:blipFill>
          <a:blip r:embed="rId5" cstate="print">
            <a:duotone>
              <a:prstClr val="black"/>
              <a:schemeClr val="accent1">
                <a:tint val="45000"/>
                <a:satMod val="400000"/>
              </a:schemeClr>
            </a:duotone>
            <a:lum bright="10000" contrast="10000"/>
          </a:blip>
          <a:srcRect/>
          <a:stretch>
            <a:fillRect/>
          </a:stretch>
        </p:blipFill>
        <p:spPr bwMode="auto">
          <a:xfrm>
            <a:off x="1752600" y="0"/>
            <a:ext cx="5867400" cy="7391400"/>
          </a:xfrm>
          <a:prstGeom prst="rect">
            <a:avLst/>
          </a:prstGeom>
          <a:ln>
            <a:noFill/>
          </a:ln>
          <a:effectLst>
            <a:softEdge rad="112500"/>
          </a:effectLst>
        </p:spPr>
      </p:pic>
      <p:sp>
        <p:nvSpPr>
          <p:cNvPr id="7" name="Title 6"/>
          <p:cNvSpPr>
            <a:spLocks noGrp="1"/>
          </p:cNvSpPr>
          <p:nvPr>
            <p:ph type="title"/>
          </p:nvPr>
        </p:nvSpPr>
        <p:spPr>
          <a:xfrm>
            <a:off x="1905000" y="228600"/>
            <a:ext cx="5562600" cy="6934200"/>
          </a:xfrm>
        </p:spPr>
        <p:txBody>
          <a:bodyPr>
            <a:normAutofit/>
          </a:bodyPr>
          <a:lstStyle/>
          <a:p>
            <a:r>
              <a:rPr lang="en-US" sz="4000" i="1" dirty="0" smtClean="0">
                <a:effectLst>
                  <a:glow rad="101600">
                    <a:schemeClr val="bg1">
                      <a:alpha val="60000"/>
                    </a:schemeClr>
                  </a:glow>
                </a:effectLst>
              </a:rPr>
              <a:t>“For we wrestle not against flesh and blood, but against principalities, against powers, against the rulers of the darkness of this world, against spiritual wickedness {wicked spirits} in</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 high places.”</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 Eph 6:12)</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2043890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7"/>
                                        </p:tgtEl>
                                        <p:attrNameLst>
                                          <p:attrName>style.visibility</p:attrName>
                                        </p:attrNameLst>
                                      </p:cBhvr>
                                      <p:to>
                                        <p:strVal val="visible"/>
                                      </p:to>
                                    </p:set>
                                    <p:animEffect transition="in" filter="fade">
                                      <p:cBhvr>
                                        <p:cTn id="7" dur="1000"/>
                                        <p:tgtEl>
                                          <p:spTgt spid="1741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 calcmode="lin" valueType="num">
                                      <p:cBhvr>
                                        <p:cTn id="12" dur="1000" fill="hold"/>
                                        <p:tgtEl>
                                          <p:spTgt spid="17411"/>
                                        </p:tgtEl>
                                        <p:attrNameLst>
                                          <p:attrName>ppt_w</p:attrName>
                                        </p:attrNameLst>
                                      </p:cBhvr>
                                      <p:tavLst>
                                        <p:tav tm="0">
                                          <p:val>
                                            <p:strVal val="#ppt_w*0.70"/>
                                          </p:val>
                                        </p:tav>
                                        <p:tav tm="100000">
                                          <p:val>
                                            <p:strVal val="#ppt_w"/>
                                          </p:val>
                                        </p:tav>
                                      </p:tavLst>
                                    </p:anim>
                                    <p:anim calcmode="lin" valueType="num">
                                      <p:cBhvr>
                                        <p:cTn id="13" dur="1000" fill="hold"/>
                                        <p:tgtEl>
                                          <p:spTgt spid="17411"/>
                                        </p:tgtEl>
                                        <p:attrNameLst>
                                          <p:attrName>ppt_h</p:attrName>
                                        </p:attrNameLst>
                                      </p:cBhvr>
                                      <p:tavLst>
                                        <p:tav tm="0">
                                          <p:val>
                                            <p:strVal val="#ppt_h"/>
                                          </p:val>
                                        </p:tav>
                                        <p:tav tm="100000">
                                          <p:val>
                                            <p:strVal val="#ppt_h"/>
                                          </p:val>
                                        </p:tav>
                                      </p:tavLst>
                                    </p:anim>
                                    <p:animEffect transition="in" filter="fade">
                                      <p:cBhvr>
                                        <p:cTn id="14" dur="1000"/>
                                        <p:tgtEl>
                                          <p:spTgt spid="17411"/>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to="" calcmode="lin" valueType="num">
                                      <p:cBhvr>
                                        <p:cTn id="19"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C:\Users\Ptr. Daniel White\Desktop\Bible pictures\Jesus\handshake w Christ.jpg"/>
          <p:cNvPicPr>
            <a:picLocks noChangeAspect="1" noChangeArrowheads="1"/>
          </p:cNvPicPr>
          <p:nvPr/>
        </p:nvPicPr>
        <p:blipFill>
          <a:blip r:embed="rId3" cstate="print"/>
          <a:srcRect/>
          <a:stretch>
            <a:fillRect/>
          </a:stretch>
        </p:blipFill>
        <p:spPr bwMode="auto">
          <a:xfrm>
            <a:off x="0" y="0"/>
            <a:ext cx="9144000" cy="3429000"/>
          </a:xfrm>
          <a:prstGeom prst="rect">
            <a:avLst/>
          </a:prstGeom>
          <a:noFill/>
        </p:spPr>
      </p:pic>
      <p:sp>
        <p:nvSpPr>
          <p:cNvPr id="9" name="Title 8"/>
          <p:cNvSpPr>
            <a:spLocks noGrp="1"/>
          </p:cNvSpPr>
          <p:nvPr>
            <p:ph type="title"/>
          </p:nvPr>
        </p:nvSpPr>
        <p:spPr>
          <a:xfrm>
            <a:off x="457200" y="3429000"/>
            <a:ext cx="8229600" cy="3429000"/>
          </a:xfrm>
        </p:spPr>
        <p:txBody>
          <a:bodyPr>
            <a:normAutofit/>
          </a:bodyPr>
          <a:lstStyle/>
          <a:p>
            <a:r>
              <a:rPr lang="en-US" b="1" i="1" dirty="0" smtClean="0">
                <a:solidFill>
                  <a:srgbClr val="FFFF00"/>
                </a:solidFill>
                <a:effectLst>
                  <a:glow rad="101600">
                    <a:schemeClr val="bg1">
                      <a:alpha val="60000"/>
                    </a:schemeClr>
                  </a:glow>
                </a:effectLst>
              </a:rPr>
              <a:t>“Thou holdest fast my name...”</a:t>
            </a:r>
            <a:endParaRPr lang="en-US" b="1" i="1" dirty="0">
              <a:solidFill>
                <a:srgbClr val="FFFF00"/>
              </a:solidFill>
              <a:effectLst>
                <a:glow rad="101600">
                  <a:schemeClr val="bg1">
                    <a:alpha val="60000"/>
                  </a:schemeClr>
                </a:glow>
              </a:effectLst>
            </a:endParaRPr>
          </a:p>
        </p:txBody>
      </p:sp>
      <p:pic>
        <p:nvPicPr>
          <p:cNvPr id="3074" name="Picture 2" descr="C:\Users\Dan White\Pictures\Bible pictures\Persecution and suffering, poverity\09_01.jpg"/>
          <p:cNvPicPr>
            <a:picLocks noChangeAspect="1" noChangeArrowheads="1"/>
          </p:cNvPicPr>
          <p:nvPr/>
        </p:nvPicPr>
        <p:blipFill>
          <a:blip r:embed="rId4" cstate="print"/>
          <a:srcRect/>
          <a:stretch>
            <a:fillRect/>
          </a:stretch>
        </p:blipFill>
        <p:spPr bwMode="auto">
          <a:xfrm>
            <a:off x="2819400" y="0"/>
            <a:ext cx="3504918" cy="3429000"/>
          </a:xfrm>
          <a:prstGeom prst="ellipse">
            <a:avLst/>
          </a:prstGeom>
          <a:ln>
            <a:noFill/>
          </a:ln>
          <a:effectLst>
            <a:softEdge rad="112500"/>
          </a:effectLst>
        </p:spPr>
      </p:pic>
    </p:spTree>
    <p:extLst>
      <p:ext uri="{BB962C8B-B14F-4D97-AF65-F5344CB8AC3E}">
        <p14:creationId xmlns:p14="http://schemas.microsoft.com/office/powerpoint/2010/main" val="4279193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anim calcmode="lin" valueType="num">
                                      <p:cBhvr>
                                        <p:cTn id="19" dur="1000" fill="hold"/>
                                        <p:tgtEl>
                                          <p:spTgt spid="2056"/>
                                        </p:tgtEl>
                                        <p:attrNameLst>
                                          <p:attrName>ppt_w</p:attrName>
                                        </p:attrNameLst>
                                      </p:cBhvr>
                                      <p:tavLst>
                                        <p:tav tm="0">
                                          <p:val>
                                            <p:strVal val="#ppt_w*0.70"/>
                                          </p:val>
                                        </p:tav>
                                        <p:tav tm="100000">
                                          <p:val>
                                            <p:strVal val="#ppt_w"/>
                                          </p:val>
                                        </p:tav>
                                      </p:tavLst>
                                    </p:anim>
                                    <p:anim calcmode="lin" valueType="num">
                                      <p:cBhvr>
                                        <p:cTn id="20" dur="1000" fill="hold"/>
                                        <p:tgtEl>
                                          <p:spTgt spid="2056"/>
                                        </p:tgtEl>
                                        <p:attrNameLst>
                                          <p:attrName>ppt_h</p:attrName>
                                        </p:attrNameLst>
                                      </p:cBhvr>
                                      <p:tavLst>
                                        <p:tav tm="0">
                                          <p:val>
                                            <p:strVal val="#ppt_h"/>
                                          </p:val>
                                        </p:tav>
                                        <p:tav tm="100000">
                                          <p:val>
                                            <p:strVal val="#ppt_h"/>
                                          </p:val>
                                        </p:tav>
                                      </p:tavLst>
                                    </p:anim>
                                    <p:animEffect transition="in" filter="fade">
                                      <p:cBhvr>
                                        <p:cTn id="21" dur="1000"/>
                                        <p:tgtEl>
                                          <p:spTgt spid="205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 calcmode="lin" valueType="num">
                                      <p:cBhvr>
                                        <p:cTn id="26" dur="1000" fill="hold"/>
                                        <p:tgtEl>
                                          <p:spTgt spid="3074"/>
                                        </p:tgtEl>
                                        <p:attrNameLst>
                                          <p:attrName>ppt_w</p:attrName>
                                        </p:attrNameLst>
                                      </p:cBhvr>
                                      <p:tavLst>
                                        <p:tav tm="0">
                                          <p:val>
                                            <p:fltVal val="0"/>
                                          </p:val>
                                        </p:tav>
                                        <p:tav tm="100000">
                                          <p:val>
                                            <p:strVal val="#ppt_w"/>
                                          </p:val>
                                        </p:tav>
                                      </p:tavLst>
                                    </p:anim>
                                    <p:anim calcmode="lin" valueType="num">
                                      <p:cBhvr>
                                        <p:cTn id="27" dur="1000" fill="hold"/>
                                        <p:tgtEl>
                                          <p:spTgt spid="3074"/>
                                        </p:tgtEl>
                                        <p:attrNameLst>
                                          <p:attrName>ppt_h</p:attrName>
                                        </p:attrNameLst>
                                      </p:cBhvr>
                                      <p:tavLst>
                                        <p:tav tm="0">
                                          <p:val>
                                            <p:fltVal val="0"/>
                                          </p:val>
                                        </p:tav>
                                        <p:tav tm="100000">
                                          <p:val>
                                            <p:strVal val="#ppt_h"/>
                                          </p:val>
                                        </p:tav>
                                      </p:tavLst>
                                    </p:anim>
                                    <p:animEffect transition="in" filter="fade">
                                      <p:cBhvr>
                                        <p:cTn id="28"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Persecution and suffering, poverity\Nero watches Christian martyrs burned 1366A-45-Rom 8_36.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0" y="1"/>
            <a:ext cx="9144000" cy="6858000"/>
          </a:xfrm>
          <a:prstGeom prst="rect">
            <a:avLst/>
          </a:prstGeom>
          <a:noFill/>
        </p:spPr>
      </p:pic>
      <p:sp>
        <p:nvSpPr>
          <p:cNvPr id="3" name="Title 2"/>
          <p:cNvSpPr>
            <a:spLocks noGrp="1"/>
          </p:cNvSpPr>
          <p:nvPr>
            <p:ph type="title"/>
          </p:nvPr>
        </p:nvSpPr>
        <p:spPr>
          <a:xfrm>
            <a:off x="457200" y="274638"/>
            <a:ext cx="8229600" cy="5973762"/>
          </a:xfrm>
        </p:spPr>
        <p:txBody>
          <a:bodyPr>
            <a:normAutofit/>
          </a:bodyPr>
          <a:lstStyle/>
          <a:p>
            <a:r>
              <a:rPr lang="en-US" sz="4800" b="1" i="1" dirty="0" smtClean="0">
                <a:solidFill>
                  <a:srgbClr val="FFFF00"/>
                </a:solidFill>
                <a:effectLst>
                  <a:glow rad="101600">
                    <a:schemeClr val="bg1">
                      <a:alpha val="60000"/>
                    </a:schemeClr>
                  </a:glow>
                </a:effectLst>
              </a:rPr>
              <a:t>“…and hast not denied </a:t>
            </a:r>
            <a:br>
              <a:rPr lang="en-US" sz="4800" b="1" i="1" dirty="0" smtClean="0">
                <a:solidFill>
                  <a:srgbClr val="FFFF00"/>
                </a:solidFill>
                <a:effectLst>
                  <a:glow rad="101600">
                    <a:schemeClr val="bg1">
                      <a:alpha val="60000"/>
                    </a:schemeClr>
                  </a:glow>
                </a:effectLst>
              </a:rPr>
            </a:br>
            <a:r>
              <a:rPr lang="en-US" sz="4800" b="1" i="1" dirty="0" smtClean="0">
                <a:solidFill>
                  <a:srgbClr val="FFFF00"/>
                </a:solidFill>
                <a:effectLst>
                  <a:glow rad="101600">
                    <a:schemeClr val="bg1">
                      <a:alpha val="60000"/>
                    </a:schemeClr>
                  </a:glow>
                </a:effectLst>
              </a:rPr>
              <a:t>my faith. Even in those days wherein Antipas was my faithful martyr, who was slain among you, where Satan dwelleth.”</a:t>
            </a:r>
            <a:endParaRPr lang="en-US" sz="4800" b="1" i="1" dirty="0">
              <a:solidFill>
                <a:srgbClr val="FFFF00"/>
              </a:solidFill>
              <a:effectLst>
                <a:glow rad="101600">
                  <a:schemeClr val="bg1">
                    <a:alpha val="60000"/>
                  </a:schemeClr>
                </a:glow>
              </a:effectLst>
            </a:endParaRPr>
          </a:p>
        </p:txBody>
      </p:sp>
    </p:spTree>
    <p:extLst>
      <p:ext uri="{BB962C8B-B14F-4D97-AF65-F5344CB8AC3E}">
        <p14:creationId xmlns:p14="http://schemas.microsoft.com/office/powerpoint/2010/main" val="3048427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Satan-Devil and demons\throneOf Satan.jpg"/>
          <p:cNvPicPr>
            <a:picLocks noChangeAspect="1" noChangeArrowheads="1"/>
          </p:cNvPicPr>
          <p:nvPr/>
        </p:nvPicPr>
        <p:blipFill>
          <a:blip r:embed="rId3" cstate="print"/>
          <a:srcRect/>
          <a:stretch>
            <a:fillRect/>
          </a:stretch>
        </p:blipFill>
        <p:spPr bwMode="auto">
          <a:xfrm>
            <a:off x="1" y="0"/>
            <a:ext cx="9144000" cy="6858000"/>
          </a:xfrm>
          <a:prstGeom prst="rect">
            <a:avLst/>
          </a:prstGeom>
          <a:ln>
            <a:noFill/>
          </a:ln>
          <a:effectLst>
            <a:softEdge rad="112500"/>
          </a:effectLst>
        </p:spPr>
      </p:pic>
      <p:sp>
        <p:nvSpPr>
          <p:cNvPr id="2" name="Title 1"/>
          <p:cNvSpPr>
            <a:spLocks noGrp="1"/>
          </p:cNvSpPr>
          <p:nvPr>
            <p:ph type="title"/>
          </p:nvPr>
        </p:nvSpPr>
        <p:spPr/>
        <p:txBody>
          <a:bodyPr>
            <a:normAutofit/>
          </a:bodyPr>
          <a:lstStyle/>
          <a:p>
            <a:r>
              <a:rPr lang="en-US" sz="4800" b="1" i="1" dirty="0" smtClean="0">
                <a:solidFill>
                  <a:srgbClr val="FFFF00"/>
                </a:solidFill>
                <a:effectLst>
                  <a:glow rad="101600">
                    <a:schemeClr val="bg1">
                      <a:alpha val="60000"/>
                    </a:schemeClr>
                  </a:glow>
                </a:effectLst>
              </a:rPr>
              <a:t>Antipas a Faithful Martyr</a:t>
            </a:r>
            <a:endParaRPr lang="en-US" sz="4800" b="1" i="1" dirty="0">
              <a:solidFill>
                <a:srgbClr val="FFFF00"/>
              </a:solidFill>
              <a:effectLst>
                <a:glow rad="101600">
                  <a:schemeClr val="bg1">
                    <a:alpha val="60000"/>
                  </a:schemeClr>
                </a:glow>
              </a:effectLst>
            </a:endParaRPr>
          </a:p>
        </p:txBody>
      </p:sp>
      <p:pic>
        <p:nvPicPr>
          <p:cNvPr id="7172" name="Picture 4" descr="C:\Users\Ptr. Daniel White\Desktop\Bible pictures\Persecution and suffering, poverity\Faithful's death 02.JPG"/>
          <p:cNvPicPr>
            <a:picLocks noChangeAspect="1" noChangeArrowheads="1"/>
          </p:cNvPicPr>
          <p:nvPr/>
        </p:nvPicPr>
        <p:blipFill>
          <a:blip r:embed="rId4" cstate="print"/>
          <a:srcRect/>
          <a:stretch>
            <a:fillRect/>
          </a:stretch>
        </p:blipFill>
        <p:spPr bwMode="auto">
          <a:xfrm>
            <a:off x="2362200" y="1828800"/>
            <a:ext cx="2971800" cy="4450830"/>
          </a:xfrm>
          <a:prstGeom prst="ellipse">
            <a:avLst/>
          </a:prstGeom>
          <a:ln>
            <a:noFill/>
          </a:ln>
          <a:effectLst>
            <a:softEdge rad="112500"/>
          </a:effectLst>
        </p:spPr>
      </p:pic>
      <p:pic>
        <p:nvPicPr>
          <p:cNvPr id="136194" name="Picture 2" descr="http://firstlightforum.files.wordpress.com/2010/11/red_dragon_copy.jpg"/>
          <p:cNvPicPr>
            <a:picLocks noChangeAspect="1" noChangeArrowheads="1"/>
          </p:cNvPicPr>
          <p:nvPr/>
        </p:nvPicPr>
        <p:blipFill>
          <a:blip r:embed="rId5" cstate="print"/>
          <a:srcRect/>
          <a:stretch>
            <a:fillRect/>
          </a:stretch>
        </p:blipFill>
        <p:spPr bwMode="auto">
          <a:xfrm>
            <a:off x="5638800" y="1143000"/>
            <a:ext cx="2057400" cy="3051480"/>
          </a:xfrm>
          <a:prstGeom prst="ellipse">
            <a:avLst/>
          </a:prstGeom>
          <a:ln>
            <a:noFill/>
          </a:ln>
          <a:effectLst>
            <a:softEdge rad="112500"/>
          </a:effectLst>
        </p:spPr>
      </p:pic>
    </p:spTree>
    <p:extLst>
      <p:ext uri="{BB962C8B-B14F-4D97-AF65-F5344CB8AC3E}">
        <p14:creationId xmlns:p14="http://schemas.microsoft.com/office/powerpoint/2010/main" val="4052933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nodeType="click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additive="base">
                                        <p:cTn id="14" dur="2000" fill="hold"/>
                                        <p:tgtEl>
                                          <p:spTgt spid="7172"/>
                                        </p:tgtEl>
                                        <p:attrNameLst>
                                          <p:attrName>ppt_x</p:attrName>
                                        </p:attrNameLst>
                                      </p:cBhvr>
                                      <p:tavLst>
                                        <p:tav tm="0">
                                          <p:val>
                                            <p:strVal val="#ppt_x"/>
                                          </p:val>
                                        </p:tav>
                                        <p:tav tm="100000">
                                          <p:val>
                                            <p:strVal val="#ppt_x"/>
                                          </p:val>
                                        </p:tav>
                                      </p:tavLst>
                                    </p:anim>
                                    <p:anim calcmode="lin" valueType="num">
                                      <p:cBhvr additive="base">
                                        <p:cTn id="15" dur="2000" fill="hold"/>
                                        <p:tgtEl>
                                          <p:spTgt spid="7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Jesus\GOD\Satan appears before God.jpg"/>
          <p:cNvPicPr>
            <a:picLocks noChangeAspect="1" noChangeArrowheads="1"/>
          </p:cNvPicPr>
          <p:nvPr/>
        </p:nvPicPr>
        <p:blipFill>
          <a:blip r:embed="rId3" cstate="print"/>
          <a:srcRect/>
          <a:stretch>
            <a:fillRect/>
          </a:stretch>
        </p:blipFill>
        <p:spPr bwMode="auto">
          <a:xfrm>
            <a:off x="0" y="1524000"/>
            <a:ext cx="9144001" cy="7239000"/>
          </a:xfrm>
          <a:prstGeom prst="rect">
            <a:avLst/>
          </a:prstGeom>
          <a:noFill/>
        </p:spPr>
      </p:pic>
      <p:sp>
        <p:nvSpPr>
          <p:cNvPr id="5" name="Title 4"/>
          <p:cNvSpPr>
            <a:spLocks noGrp="1"/>
          </p:cNvSpPr>
          <p:nvPr>
            <p:ph type="title"/>
          </p:nvPr>
        </p:nvSpPr>
        <p:spPr>
          <a:xfrm>
            <a:off x="457200" y="0"/>
            <a:ext cx="3962400" cy="3352800"/>
          </a:xfrm>
        </p:spPr>
        <p:txBody>
          <a:bodyPr/>
          <a:lstStyle/>
          <a:p>
            <a:r>
              <a:rPr lang="en-US" b="1" i="1" dirty="0" smtClean="0"/>
              <a:t>“I have a few things against thee…”</a:t>
            </a:r>
            <a:endParaRPr lang="en-US" b="1" i="1" dirty="0"/>
          </a:p>
        </p:txBody>
      </p:sp>
      <p:pic>
        <p:nvPicPr>
          <p:cNvPr id="8196" name="Picture 4" descr="C:\Users\Ptr. Daniel White\Desktop\Bible pictures\Churches\scan0001.jpg"/>
          <p:cNvPicPr>
            <a:picLocks noChangeAspect="1" noChangeArrowheads="1"/>
          </p:cNvPicPr>
          <p:nvPr/>
        </p:nvPicPr>
        <p:blipFill>
          <a:blip r:embed="rId4" cstate="print">
            <a:lum bright="-10000"/>
          </a:blip>
          <a:srcRect/>
          <a:stretch>
            <a:fillRect/>
          </a:stretch>
        </p:blipFill>
        <p:spPr bwMode="auto">
          <a:xfrm>
            <a:off x="6096000" y="3886200"/>
            <a:ext cx="2362200" cy="2743200"/>
          </a:xfrm>
          <a:prstGeom prst="ellipse">
            <a:avLst/>
          </a:prstGeom>
          <a:ln>
            <a:noFill/>
          </a:ln>
          <a:effectLst>
            <a:softEdge rad="112500"/>
          </a:effectLst>
        </p:spPr>
      </p:pic>
    </p:spTree>
    <p:extLst>
      <p:ext uri="{BB962C8B-B14F-4D97-AF65-F5344CB8AC3E}">
        <p14:creationId xmlns:p14="http://schemas.microsoft.com/office/powerpoint/2010/main" val="3487006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4800" i="1" dirty="0" smtClean="0"/>
              <a:t>“Thou hast there them that hold the doctrine of Balaam, who taught Balac to cast a stumblingblock before the children of Israel, to eat things sacrificed unto idols, and to commit fornication.”</a:t>
            </a:r>
            <a:endParaRPr lang="en-US" sz="4800" i="1" dirty="0"/>
          </a:p>
        </p:txBody>
      </p:sp>
    </p:spTree>
    <p:extLst>
      <p:ext uri="{BB962C8B-B14F-4D97-AF65-F5344CB8AC3E}">
        <p14:creationId xmlns:p14="http://schemas.microsoft.com/office/powerpoint/2010/main" val="3337995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828800" y="1676400"/>
            <a:ext cx="6324600" cy="1323439"/>
          </a:xfrm>
          <a:prstGeom prst="rect">
            <a:avLst/>
          </a:prstGeom>
        </p:spPr>
        <p:txBody>
          <a:bodyPr wrap="square">
            <a:spAutoFit/>
          </a:bodyPr>
          <a:lstStyle/>
          <a:p>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Revelation 2:8-11</a:t>
            </a:r>
            <a:endParaRPr lang="en-US" sz="4000" b="1" i="1" dirty="0">
              <a:solidFill>
                <a:schemeClr val="bg1"/>
              </a:solidFill>
              <a:effectLst>
                <a:glow rad="101600">
                  <a:srgbClr val="FFC000">
                    <a:alpha val="60000"/>
                  </a:srgbClr>
                </a:glow>
              </a:effectLst>
              <a:latin typeface="Times New Roman" pitchFamily="18" charset="0"/>
              <a:cs typeface="Times New Roman" pitchFamily="18" charset="0"/>
            </a:endParaRPr>
          </a:p>
          <a:p>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“The Church at Smyrna”</a:t>
            </a:r>
            <a:endParaRPr lang="en-US" sz="4000" dirty="0">
              <a:effectLst>
                <a:glow rad="101600">
                  <a:srgbClr val="FFC000">
                    <a:alpha val="60000"/>
                  </a:srgbClr>
                </a:glow>
              </a:effectLst>
            </a:endParaRPr>
          </a:p>
        </p:txBody>
      </p:sp>
    </p:spTree>
    <p:extLst>
      <p:ext uri="{BB962C8B-B14F-4D97-AF65-F5344CB8AC3E}">
        <p14:creationId xmlns:p14="http://schemas.microsoft.com/office/powerpoint/2010/main" val="34067169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Ptr. Daniel White\Desktop\Bible pictures\Prophecy pictures\prophecy pictures\revelation\Balaam 3 (2).jpg"/>
          <p:cNvPicPr>
            <a:picLocks noChangeAspect="1" noChangeArrowheads="1"/>
          </p:cNvPicPr>
          <p:nvPr/>
        </p:nvPicPr>
        <p:blipFill>
          <a:blip r:embed="rId3" cstate="print"/>
          <a:srcRect/>
          <a:stretch>
            <a:fillRect/>
          </a:stretch>
        </p:blipFill>
        <p:spPr bwMode="auto">
          <a:xfrm>
            <a:off x="1524000" y="0"/>
            <a:ext cx="6172200" cy="6858000"/>
          </a:xfrm>
          <a:prstGeom prst="rect">
            <a:avLst/>
          </a:prstGeom>
          <a:noFill/>
        </p:spPr>
      </p:pic>
      <p:sp>
        <p:nvSpPr>
          <p:cNvPr id="3" name="Title 2"/>
          <p:cNvSpPr>
            <a:spLocks noGrp="1"/>
          </p:cNvSpPr>
          <p:nvPr>
            <p:ph type="title"/>
          </p:nvPr>
        </p:nvSpPr>
        <p:spPr>
          <a:xfrm>
            <a:off x="457200" y="0"/>
            <a:ext cx="8229600" cy="1219200"/>
          </a:xfrm>
        </p:spPr>
        <p:txBody>
          <a:bodyPr/>
          <a:lstStyle/>
          <a:p>
            <a:r>
              <a:rPr lang="en-US" dirty="0" smtClean="0">
                <a:solidFill>
                  <a:srgbClr val="FFC000"/>
                </a:solidFill>
                <a:effectLst>
                  <a:glow rad="101600">
                    <a:schemeClr val="bg1">
                      <a:alpha val="60000"/>
                    </a:schemeClr>
                  </a:glow>
                </a:effectLst>
              </a:rPr>
              <a:t>Doctrine of Balaam</a:t>
            </a:r>
            <a:endParaRPr lang="en-US" dirty="0">
              <a:solidFill>
                <a:srgbClr val="FFC000"/>
              </a:solidFill>
              <a:effectLst>
                <a:glow rad="101600">
                  <a:schemeClr val="bg1">
                    <a:alpha val="60000"/>
                  </a:schemeClr>
                </a:glow>
              </a:effectLst>
            </a:endParaRPr>
          </a:p>
        </p:txBody>
      </p:sp>
      <p:sp>
        <p:nvSpPr>
          <p:cNvPr id="4" name="Content Placeholder 3"/>
          <p:cNvSpPr>
            <a:spLocks noGrp="1"/>
          </p:cNvSpPr>
          <p:nvPr>
            <p:ph idx="1"/>
          </p:nvPr>
        </p:nvSpPr>
        <p:spPr>
          <a:xfrm>
            <a:off x="1600200" y="2362200"/>
            <a:ext cx="6096000" cy="3763963"/>
          </a:xfrm>
        </p:spPr>
        <p:txBody>
          <a:bodyPr>
            <a:normAutofit/>
          </a:bodyPr>
          <a:lstStyle/>
          <a:p>
            <a:pPr algn="ctr">
              <a:buNone/>
            </a:pPr>
            <a:r>
              <a:rPr lang="en-US" sz="4800" i="1" dirty="0" smtClean="0">
                <a:effectLst>
                  <a:glow rad="101600">
                    <a:schemeClr val="bg1">
                      <a:alpha val="60000"/>
                    </a:schemeClr>
                  </a:glow>
                </a:effectLst>
              </a:rPr>
              <a:t>The Mixture of Religion and Worldliness</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2723351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Patriarchs and prophets\scan0047.jpg"/>
          <p:cNvPicPr>
            <a:picLocks noChangeAspect="1" noChangeArrowheads="1"/>
          </p:cNvPicPr>
          <p:nvPr/>
        </p:nvPicPr>
        <p:blipFill>
          <a:blip r:embed="rId3" cstate="print">
            <a:lum bright="-10000"/>
          </a:blip>
          <a:srcRect/>
          <a:stretch>
            <a:fillRect/>
          </a:stretch>
        </p:blipFill>
        <p:spPr bwMode="auto">
          <a:xfrm>
            <a:off x="0" y="0"/>
            <a:ext cx="4953000" cy="6858000"/>
          </a:xfrm>
          <a:prstGeom prst="rect">
            <a:avLst/>
          </a:prstGeom>
          <a:noFill/>
        </p:spPr>
      </p:pic>
      <p:sp>
        <p:nvSpPr>
          <p:cNvPr id="3" name="Title 2"/>
          <p:cNvSpPr>
            <a:spLocks noGrp="1"/>
          </p:cNvSpPr>
          <p:nvPr>
            <p:ph type="title"/>
          </p:nvPr>
        </p:nvSpPr>
        <p:spPr>
          <a:xfrm>
            <a:off x="4953000" y="0"/>
            <a:ext cx="4191000" cy="6629400"/>
          </a:xfrm>
        </p:spPr>
        <p:txBody>
          <a:bodyPr>
            <a:noAutofit/>
          </a:bodyPr>
          <a:lstStyle/>
          <a:p>
            <a:r>
              <a:rPr lang="en-US" i="1" dirty="0" smtClean="0"/>
              <a:t>“I will promote thee thee unto very great honor, and I will do whatsoever thou sayest unto me: come therefore, I pray thee, curse me this people.”</a:t>
            </a:r>
            <a:endParaRPr lang="en-US" i="1" dirty="0"/>
          </a:p>
        </p:txBody>
      </p:sp>
    </p:spTree>
    <p:extLst>
      <p:ext uri="{BB962C8B-B14F-4D97-AF65-F5344CB8AC3E}">
        <p14:creationId xmlns:p14="http://schemas.microsoft.com/office/powerpoint/2010/main" val="478058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Ptr. Daniel White\Desktop\Bible pictures\Patriarchs and prophets\scan0047.jpg"/>
          <p:cNvPicPr>
            <a:picLocks noChangeAspect="1" noChangeArrowheads="1"/>
          </p:cNvPicPr>
          <p:nvPr/>
        </p:nvPicPr>
        <p:blipFill>
          <a:blip r:embed="rId3" cstate="print">
            <a:lum bright="-10000"/>
          </a:blip>
          <a:srcRect/>
          <a:stretch>
            <a:fillRect/>
          </a:stretch>
        </p:blipFill>
        <p:spPr bwMode="auto">
          <a:xfrm>
            <a:off x="2209800" y="0"/>
            <a:ext cx="5334000" cy="6858000"/>
          </a:xfrm>
          <a:prstGeom prst="rect">
            <a:avLst/>
          </a:prstGeom>
          <a:noFill/>
        </p:spPr>
      </p:pic>
      <p:pic>
        <p:nvPicPr>
          <p:cNvPr id="10245" name="Picture 5" descr="C:\Users\Ptr. Daniel White\Desktop\Bible pictures\faces\scan0022.jpg"/>
          <p:cNvPicPr>
            <a:picLocks noChangeAspect="1" noChangeArrowheads="1"/>
          </p:cNvPicPr>
          <p:nvPr/>
        </p:nvPicPr>
        <p:blipFill>
          <a:blip r:embed="rId4" cstate="print"/>
          <a:srcRect/>
          <a:stretch>
            <a:fillRect/>
          </a:stretch>
        </p:blipFill>
        <p:spPr bwMode="auto">
          <a:xfrm>
            <a:off x="4267200" y="0"/>
            <a:ext cx="1524000" cy="1655763"/>
          </a:xfrm>
          <a:prstGeom prst="rect">
            <a:avLst/>
          </a:prstGeom>
          <a:ln>
            <a:noFill/>
          </a:ln>
          <a:effectLst>
            <a:softEdge rad="112500"/>
          </a:effectLst>
        </p:spPr>
      </p:pic>
      <p:pic>
        <p:nvPicPr>
          <p:cNvPr id="10246" name="Picture 6" descr="C:\Users\Ptr. Daniel White\Desktop\Bible pictures\faces\scan0021.jpg"/>
          <p:cNvPicPr>
            <a:picLocks noChangeAspect="1" noChangeArrowheads="1"/>
          </p:cNvPicPr>
          <p:nvPr/>
        </p:nvPicPr>
        <p:blipFill>
          <a:blip r:embed="rId5" cstate="print"/>
          <a:srcRect r="4545" b="8333"/>
          <a:stretch>
            <a:fillRect/>
          </a:stretch>
        </p:blipFill>
        <p:spPr bwMode="auto">
          <a:xfrm>
            <a:off x="4191000" y="1905000"/>
            <a:ext cx="1818409" cy="1905000"/>
          </a:xfrm>
          <a:prstGeom prst="rect">
            <a:avLst/>
          </a:prstGeom>
          <a:ln>
            <a:noFill/>
          </a:ln>
          <a:effectLst>
            <a:softEdge rad="112500"/>
          </a:effectLst>
        </p:spPr>
      </p:pic>
      <p:pic>
        <p:nvPicPr>
          <p:cNvPr id="10247" name="Picture 7" descr="C:\Users\Ptr. Daniel White\Desktop\Bible pictures\faces\scan0025 (2).jpg"/>
          <p:cNvPicPr>
            <a:picLocks noChangeAspect="1" noChangeArrowheads="1"/>
          </p:cNvPicPr>
          <p:nvPr/>
        </p:nvPicPr>
        <p:blipFill>
          <a:blip r:embed="rId6" cstate="print"/>
          <a:srcRect/>
          <a:stretch>
            <a:fillRect/>
          </a:stretch>
        </p:blipFill>
        <p:spPr bwMode="auto">
          <a:xfrm flipH="1">
            <a:off x="3276600" y="3886200"/>
            <a:ext cx="1752600" cy="1981200"/>
          </a:xfrm>
          <a:prstGeom prst="rect">
            <a:avLst/>
          </a:prstGeom>
          <a:ln>
            <a:noFill/>
          </a:ln>
          <a:effectLst>
            <a:softEdge rad="112500"/>
          </a:effectLst>
        </p:spPr>
      </p:pic>
      <p:pic>
        <p:nvPicPr>
          <p:cNvPr id="10248" name="Picture 8" descr="C:\Users\Ptr. Daniel White\Desktop\Bible pictures\faces\scan0026 (2).jpg"/>
          <p:cNvPicPr>
            <a:picLocks noChangeAspect="1" noChangeArrowheads="1"/>
          </p:cNvPicPr>
          <p:nvPr/>
        </p:nvPicPr>
        <p:blipFill>
          <a:blip r:embed="rId7" cstate="print"/>
          <a:srcRect/>
          <a:stretch>
            <a:fillRect/>
          </a:stretch>
        </p:blipFill>
        <p:spPr bwMode="auto">
          <a:xfrm>
            <a:off x="2667000" y="0"/>
            <a:ext cx="1828800" cy="1600200"/>
          </a:xfrm>
          <a:prstGeom prst="rect">
            <a:avLst/>
          </a:prstGeom>
          <a:ln>
            <a:noFill/>
          </a:ln>
          <a:effectLst>
            <a:softEdge rad="112500"/>
          </a:effectLst>
        </p:spPr>
      </p:pic>
      <p:pic>
        <p:nvPicPr>
          <p:cNvPr id="10249" name="Picture 9" descr="C:\Users\Ptr. Daniel White\Desktop\Bible pictures\faces\scan0028 (2).jpg"/>
          <p:cNvPicPr>
            <a:picLocks noChangeAspect="1" noChangeArrowheads="1"/>
          </p:cNvPicPr>
          <p:nvPr/>
        </p:nvPicPr>
        <p:blipFill>
          <a:blip r:embed="rId8" cstate="print"/>
          <a:srcRect/>
          <a:stretch>
            <a:fillRect/>
          </a:stretch>
        </p:blipFill>
        <p:spPr bwMode="auto">
          <a:xfrm>
            <a:off x="5715000" y="1905000"/>
            <a:ext cx="1676400" cy="1981200"/>
          </a:xfrm>
          <a:prstGeom prst="rect">
            <a:avLst/>
          </a:prstGeom>
          <a:ln>
            <a:noFill/>
          </a:ln>
          <a:effectLst>
            <a:softEdge rad="112500"/>
          </a:effectLst>
        </p:spPr>
      </p:pic>
      <p:pic>
        <p:nvPicPr>
          <p:cNvPr id="10250" name="Picture 10" descr="C:\Users\Ptr. Daniel White\Desktop\Bible pictures\faces\scan0027 (2).jpg"/>
          <p:cNvPicPr>
            <a:picLocks noChangeAspect="1" noChangeArrowheads="1"/>
          </p:cNvPicPr>
          <p:nvPr/>
        </p:nvPicPr>
        <p:blipFill>
          <a:blip r:embed="rId9" cstate="print"/>
          <a:srcRect/>
          <a:stretch>
            <a:fillRect/>
          </a:stretch>
        </p:blipFill>
        <p:spPr bwMode="auto">
          <a:xfrm>
            <a:off x="4724400" y="3962400"/>
            <a:ext cx="1655763" cy="1916112"/>
          </a:xfrm>
          <a:prstGeom prst="rect">
            <a:avLst/>
          </a:prstGeom>
          <a:ln>
            <a:noFill/>
          </a:ln>
          <a:effectLst>
            <a:softEdge rad="112500"/>
          </a:effectLst>
        </p:spPr>
      </p:pic>
    </p:spTree>
    <p:extLst>
      <p:ext uri="{BB962C8B-B14F-4D97-AF65-F5344CB8AC3E}">
        <p14:creationId xmlns:p14="http://schemas.microsoft.com/office/powerpoint/2010/main" val="14646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1000" fill="hold"/>
                                        <p:tgtEl>
                                          <p:spTgt spid="10245"/>
                                        </p:tgtEl>
                                        <p:attrNameLst>
                                          <p:attrName>ppt_w</p:attrName>
                                        </p:attrNameLst>
                                      </p:cBhvr>
                                      <p:tavLst>
                                        <p:tav tm="0">
                                          <p:val>
                                            <p:strVal val="#ppt_w*0.70"/>
                                          </p:val>
                                        </p:tav>
                                        <p:tav tm="100000">
                                          <p:val>
                                            <p:strVal val="#ppt_w"/>
                                          </p:val>
                                        </p:tav>
                                      </p:tavLst>
                                    </p:anim>
                                    <p:anim calcmode="lin" valueType="num">
                                      <p:cBhvr>
                                        <p:cTn id="8" dur="1000" fill="hold"/>
                                        <p:tgtEl>
                                          <p:spTgt spid="10245"/>
                                        </p:tgtEl>
                                        <p:attrNameLst>
                                          <p:attrName>ppt_h</p:attrName>
                                        </p:attrNameLst>
                                      </p:cBhvr>
                                      <p:tavLst>
                                        <p:tav tm="0">
                                          <p:val>
                                            <p:strVal val="#ppt_h"/>
                                          </p:val>
                                        </p:tav>
                                        <p:tav tm="100000">
                                          <p:val>
                                            <p:strVal val="#ppt_h"/>
                                          </p:val>
                                        </p:tav>
                                      </p:tavLst>
                                    </p:anim>
                                    <p:animEffect transition="in" filter="fade">
                                      <p:cBhvr>
                                        <p:cTn id="9" dur="1000"/>
                                        <p:tgtEl>
                                          <p:spTgt spid="1024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46"/>
                                        </p:tgtEl>
                                        <p:attrNameLst>
                                          <p:attrName>style.visibility</p:attrName>
                                        </p:attrNameLst>
                                      </p:cBhvr>
                                      <p:to>
                                        <p:strVal val="visible"/>
                                      </p:to>
                                    </p:set>
                                    <p:anim calcmode="lin" valueType="num">
                                      <p:cBhvr>
                                        <p:cTn id="14" dur="1000" fill="hold"/>
                                        <p:tgtEl>
                                          <p:spTgt spid="10246"/>
                                        </p:tgtEl>
                                        <p:attrNameLst>
                                          <p:attrName>ppt_w</p:attrName>
                                        </p:attrNameLst>
                                      </p:cBhvr>
                                      <p:tavLst>
                                        <p:tav tm="0">
                                          <p:val>
                                            <p:strVal val="#ppt_w*0.70"/>
                                          </p:val>
                                        </p:tav>
                                        <p:tav tm="100000">
                                          <p:val>
                                            <p:strVal val="#ppt_w"/>
                                          </p:val>
                                        </p:tav>
                                      </p:tavLst>
                                    </p:anim>
                                    <p:anim calcmode="lin" valueType="num">
                                      <p:cBhvr>
                                        <p:cTn id="15" dur="1000" fill="hold"/>
                                        <p:tgtEl>
                                          <p:spTgt spid="10246"/>
                                        </p:tgtEl>
                                        <p:attrNameLst>
                                          <p:attrName>ppt_h</p:attrName>
                                        </p:attrNameLst>
                                      </p:cBhvr>
                                      <p:tavLst>
                                        <p:tav tm="0">
                                          <p:val>
                                            <p:strVal val="#ppt_h"/>
                                          </p:val>
                                        </p:tav>
                                        <p:tav tm="100000">
                                          <p:val>
                                            <p:strVal val="#ppt_h"/>
                                          </p:val>
                                        </p:tav>
                                      </p:tavLst>
                                    </p:anim>
                                    <p:animEffect transition="in" filter="fade">
                                      <p:cBhvr>
                                        <p:cTn id="16" dur="1000"/>
                                        <p:tgtEl>
                                          <p:spTgt spid="1024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247"/>
                                        </p:tgtEl>
                                        <p:attrNameLst>
                                          <p:attrName>style.visibility</p:attrName>
                                        </p:attrNameLst>
                                      </p:cBhvr>
                                      <p:to>
                                        <p:strVal val="visible"/>
                                      </p:to>
                                    </p:set>
                                    <p:anim calcmode="lin" valueType="num">
                                      <p:cBhvr>
                                        <p:cTn id="21" dur="1000" fill="hold"/>
                                        <p:tgtEl>
                                          <p:spTgt spid="10247"/>
                                        </p:tgtEl>
                                        <p:attrNameLst>
                                          <p:attrName>ppt_w</p:attrName>
                                        </p:attrNameLst>
                                      </p:cBhvr>
                                      <p:tavLst>
                                        <p:tav tm="0">
                                          <p:val>
                                            <p:strVal val="#ppt_w*0.70"/>
                                          </p:val>
                                        </p:tav>
                                        <p:tav tm="100000">
                                          <p:val>
                                            <p:strVal val="#ppt_w"/>
                                          </p:val>
                                        </p:tav>
                                      </p:tavLst>
                                    </p:anim>
                                    <p:anim calcmode="lin" valueType="num">
                                      <p:cBhvr>
                                        <p:cTn id="22" dur="1000" fill="hold"/>
                                        <p:tgtEl>
                                          <p:spTgt spid="10247"/>
                                        </p:tgtEl>
                                        <p:attrNameLst>
                                          <p:attrName>ppt_h</p:attrName>
                                        </p:attrNameLst>
                                      </p:cBhvr>
                                      <p:tavLst>
                                        <p:tav tm="0">
                                          <p:val>
                                            <p:strVal val="#ppt_h"/>
                                          </p:val>
                                        </p:tav>
                                        <p:tav tm="100000">
                                          <p:val>
                                            <p:strVal val="#ppt_h"/>
                                          </p:val>
                                        </p:tav>
                                      </p:tavLst>
                                    </p:anim>
                                    <p:animEffect transition="in" filter="fade">
                                      <p:cBhvr>
                                        <p:cTn id="23" dur="1000"/>
                                        <p:tgtEl>
                                          <p:spTgt spid="1024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0248"/>
                                        </p:tgtEl>
                                        <p:attrNameLst>
                                          <p:attrName>style.visibility</p:attrName>
                                        </p:attrNameLst>
                                      </p:cBhvr>
                                      <p:to>
                                        <p:strVal val="visible"/>
                                      </p:to>
                                    </p:set>
                                    <p:anim calcmode="lin" valueType="num">
                                      <p:cBhvr>
                                        <p:cTn id="28" dur="1000" fill="hold"/>
                                        <p:tgtEl>
                                          <p:spTgt spid="10248"/>
                                        </p:tgtEl>
                                        <p:attrNameLst>
                                          <p:attrName>ppt_w</p:attrName>
                                        </p:attrNameLst>
                                      </p:cBhvr>
                                      <p:tavLst>
                                        <p:tav tm="0">
                                          <p:val>
                                            <p:strVal val="#ppt_w*0.70"/>
                                          </p:val>
                                        </p:tav>
                                        <p:tav tm="100000">
                                          <p:val>
                                            <p:strVal val="#ppt_w"/>
                                          </p:val>
                                        </p:tav>
                                      </p:tavLst>
                                    </p:anim>
                                    <p:anim calcmode="lin" valueType="num">
                                      <p:cBhvr>
                                        <p:cTn id="29" dur="1000" fill="hold"/>
                                        <p:tgtEl>
                                          <p:spTgt spid="10248"/>
                                        </p:tgtEl>
                                        <p:attrNameLst>
                                          <p:attrName>ppt_h</p:attrName>
                                        </p:attrNameLst>
                                      </p:cBhvr>
                                      <p:tavLst>
                                        <p:tav tm="0">
                                          <p:val>
                                            <p:strVal val="#ppt_h"/>
                                          </p:val>
                                        </p:tav>
                                        <p:tav tm="100000">
                                          <p:val>
                                            <p:strVal val="#ppt_h"/>
                                          </p:val>
                                        </p:tav>
                                      </p:tavLst>
                                    </p:anim>
                                    <p:animEffect transition="in" filter="fade">
                                      <p:cBhvr>
                                        <p:cTn id="30" dur="1000"/>
                                        <p:tgtEl>
                                          <p:spTgt spid="1024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0249"/>
                                        </p:tgtEl>
                                        <p:attrNameLst>
                                          <p:attrName>style.visibility</p:attrName>
                                        </p:attrNameLst>
                                      </p:cBhvr>
                                      <p:to>
                                        <p:strVal val="visible"/>
                                      </p:to>
                                    </p:set>
                                    <p:anim calcmode="lin" valueType="num">
                                      <p:cBhvr>
                                        <p:cTn id="35" dur="1000" fill="hold"/>
                                        <p:tgtEl>
                                          <p:spTgt spid="10249"/>
                                        </p:tgtEl>
                                        <p:attrNameLst>
                                          <p:attrName>ppt_w</p:attrName>
                                        </p:attrNameLst>
                                      </p:cBhvr>
                                      <p:tavLst>
                                        <p:tav tm="0">
                                          <p:val>
                                            <p:strVal val="#ppt_w*0.70"/>
                                          </p:val>
                                        </p:tav>
                                        <p:tav tm="100000">
                                          <p:val>
                                            <p:strVal val="#ppt_w"/>
                                          </p:val>
                                        </p:tav>
                                      </p:tavLst>
                                    </p:anim>
                                    <p:anim calcmode="lin" valueType="num">
                                      <p:cBhvr>
                                        <p:cTn id="36" dur="1000" fill="hold"/>
                                        <p:tgtEl>
                                          <p:spTgt spid="10249"/>
                                        </p:tgtEl>
                                        <p:attrNameLst>
                                          <p:attrName>ppt_h</p:attrName>
                                        </p:attrNameLst>
                                      </p:cBhvr>
                                      <p:tavLst>
                                        <p:tav tm="0">
                                          <p:val>
                                            <p:strVal val="#ppt_h"/>
                                          </p:val>
                                        </p:tav>
                                        <p:tav tm="100000">
                                          <p:val>
                                            <p:strVal val="#ppt_h"/>
                                          </p:val>
                                        </p:tav>
                                      </p:tavLst>
                                    </p:anim>
                                    <p:animEffect transition="in" filter="fade">
                                      <p:cBhvr>
                                        <p:cTn id="37" dur="1000"/>
                                        <p:tgtEl>
                                          <p:spTgt spid="1024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0250"/>
                                        </p:tgtEl>
                                        <p:attrNameLst>
                                          <p:attrName>style.visibility</p:attrName>
                                        </p:attrNameLst>
                                      </p:cBhvr>
                                      <p:to>
                                        <p:strVal val="visible"/>
                                      </p:to>
                                    </p:set>
                                    <p:anim calcmode="lin" valueType="num">
                                      <p:cBhvr>
                                        <p:cTn id="42" dur="1000" fill="hold"/>
                                        <p:tgtEl>
                                          <p:spTgt spid="10250"/>
                                        </p:tgtEl>
                                        <p:attrNameLst>
                                          <p:attrName>ppt_w</p:attrName>
                                        </p:attrNameLst>
                                      </p:cBhvr>
                                      <p:tavLst>
                                        <p:tav tm="0">
                                          <p:val>
                                            <p:strVal val="#ppt_w*0.70"/>
                                          </p:val>
                                        </p:tav>
                                        <p:tav tm="100000">
                                          <p:val>
                                            <p:strVal val="#ppt_w"/>
                                          </p:val>
                                        </p:tav>
                                      </p:tavLst>
                                    </p:anim>
                                    <p:anim calcmode="lin" valueType="num">
                                      <p:cBhvr>
                                        <p:cTn id="43" dur="1000" fill="hold"/>
                                        <p:tgtEl>
                                          <p:spTgt spid="10250"/>
                                        </p:tgtEl>
                                        <p:attrNameLst>
                                          <p:attrName>ppt_h</p:attrName>
                                        </p:attrNameLst>
                                      </p:cBhvr>
                                      <p:tavLst>
                                        <p:tav tm="0">
                                          <p:val>
                                            <p:strVal val="#ppt_h"/>
                                          </p:val>
                                        </p:tav>
                                        <p:tav tm="100000">
                                          <p:val>
                                            <p:strVal val="#ppt_h"/>
                                          </p:val>
                                        </p:tav>
                                      </p:tavLst>
                                    </p:anim>
                                    <p:animEffect transition="in" filter="fade">
                                      <p:cBhvr>
                                        <p:cTn id="44" dur="10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Ptr. Daniel White\Desktop\Bible pictures\Bible pictures Old Testament\Solomon\Solomons Wives T138.jpg"/>
          <p:cNvPicPr>
            <a:picLocks noChangeAspect="1" noChangeArrowheads="1"/>
          </p:cNvPicPr>
          <p:nvPr/>
        </p:nvPicPr>
        <p:blipFill>
          <a:blip r:embed="rId3" cstate="print"/>
          <a:srcRect/>
          <a:stretch>
            <a:fillRect/>
          </a:stretch>
        </p:blipFill>
        <p:spPr bwMode="auto">
          <a:xfrm>
            <a:off x="990600" y="0"/>
            <a:ext cx="7424738" cy="6858000"/>
          </a:xfrm>
          <a:prstGeom prst="rect">
            <a:avLst/>
          </a:prstGeom>
          <a:noFill/>
        </p:spPr>
      </p:pic>
    </p:spTree>
    <p:extLst>
      <p:ext uri="{BB962C8B-B14F-4D97-AF65-F5344CB8AC3E}">
        <p14:creationId xmlns:p14="http://schemas.microsoft.com/office/powerpoint/2010/main" val="609552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fontScale="90000"/>
          </a:bodyPr>
          <a:lstStyle/>
          <a:p>
            <a:r>
              <a:rPr lang="en-US" sz="5400" i="1" dirty="0" smtClean="0"/>
              <a:t>“Behold, these caused the children of Israel, through the counsel of Balaam, to commit trespass against the Lord, and there was a plague among the congregation of the Lord.”</a:t>
            </a:r>
            <a:br>
              <a:rPr lang="en-US" sz="5400" i="1" dirty="0" smtClean="0"/>
            </a:br>
            <a:r>
              <a:rPr lang="en-US" sz="5400" i="1" dirty="0" smtClean="0"/>
              <a:t>(Num. 31:16)</a:t>
            </a:r>
            <a:endParaRPr lang="en-US" sz="5400" i="1" dirty="0"/>
          </a:p>
        </p:txBody>
      </p:sp>
    </p:spTree>
    <p:extLst>
      <p:ext uri="{BB962C8B-B14F-4D97-AF65-F5344CB8AC3E}">
        <p14:creationId xmlns:p14="http://schemas.microsoft.com/office/powerpoint/2010/main" val="1425438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faces\scan0004 (5).jp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1828800" y="2133600"/>
            <a:ext cx="5740167" cy="43075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itle 2"/>
          <p:cNvSpPr>
            <a:spLocks noGrp="1"/>
          </p:cNvSpPr>
          <p:nvPr>
            <p:ph type="title"/>
          </p:nvPr>
        </p:nvSpPr>
        <p:spPr/>
        <p:txBody>
          <a:bodyPr>
            <a:normAutofit fontScale="90000"/>
          </a:bodyPr>
          <a:lstStyle/>
          <a:p>
            <a:r>
              <a:rPr lang="en-US" b="1" i="1" dirty="0" smtClean="0">
                <a:solidFill>
                  <a:schemeClr val="bg2">
                    <a:lumMod val="20000"/>
                    <a:lumOff val="80000"/>
                  </a:schemeClr>
                </a:solidFill>
              </a:rPr>
              <a:t>“Be not unequally yoked together with unbelievers…”</a:t>
            </a:r>
            <a:endParaRPr lang="en-US" b="1" i="1" dirty="0">
              <a:solidFill>
                <a:schemeClr val="bg2">
                  <a:lumMod val="20000"/>
                  <a:lumOff val="80000"/>
                </a:schemeClr>
              </a:solidFill>
            </a:endParaRPr>
          </a:p>
        </p:txBody>
      </p:sp>
    </p:spTree>
    <p:extLst>
      <p:ext uri="{BB962C8B-B14F-4D97-AF65-F5344CB8AC3E}">
        <p14:creationId xmlns:p14="http://schemas.microsoft.com/office/powerpoint/2010/main" val="1219900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to="" calcmode="lin" valueType="num">
                                      <p:cBhvr>
                                        <p:cTn id="7" dur="1" fill="hold"/>
                                        <p:tgtEl>
                                          <p:spTgt spid="1126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a:bodyPr>
          <a:lstStyle/>
          <a:p>
            <a:r>
              <a:rPr lang="en-US" sz="4800" i="1" dirty="0" smtClean="0"/>
              <a:t>“Balac to cast a stumblingblock before the children of Israel, to eat things </a:t>
            </a:r>
            <a:r>
              <a:rPr lang="en-US" sz="4800" i="1" u="sng" dirty="0" smtClean="0"/>
              <a:t>sacrificed unto idols</a:t>
            </a:r>
            <a:r>
              <a:rPr lang="en-US" sz="4800" i="1" dirty="0" smtClean="0"/>
              <a:t>, and to commit fornication.”</a:t>
            </a:r>
            <a:endParaRPr lang="en-US" sz="4800" i="1" dirty="0"/>
          </a:p>
        </p:txBody>
      </p:sp>
    </p:spTree>
    <p:extLst>
      <p:ext uri="{BB962C8B-B14F-4D97-AF65-F5344CB8AC3E}">
        <p14:creationId xmlns:p14="http://schemas.microsoft.com/office/powerpoint/2010/main" val="331996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ttp://www.energyenhancement.org/bohemiangrov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664423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6049962"/>
          </a:xfrm>
        </p:spPr>
        <p:txBody>
          <a:bodyPr>
            <a:normAutofit/>
          </a:bodyPr>
          <a:lstStyle/>
          <a:p>
            <a:r>
              <a:rPr lang="en-US" sz="5400" i="1" dirty="0" smtClean="0"/>
              <a:t>“Balac to cast a stumblingblock before the children of Israel, to eat things sacrificed unto idols, and to </a:t>
            </a:r>
            <a:r>
              <a:rPr lang="en-US" sz="5400" i="1" u="sng" dirty="0" smtClean="0"/>
              <a:t>commit fornication</a:t>
            </a:r>
            <a:r>
              <a:rPr lang="en-US" sz="5400" i="1" dirty="0" smtClean="0"/>
              <a:t>.”</a:t>
            </a:r>
            <a:endParaRPr lang="en-US" sz="5400" i="1" dirty="0"/>
          </a:p>
        </p:txBody>
      </p:sp>
    </p:spTree>
    <p:extLst>
      <p:ext uri="{BB962C8B-B14F-4D97-AF65-F5344CB8AC3E}">
        <p14:creationId xmlns:p14="http://schemas.microsoft.com/office/powerpoint/2010/main" val="3765062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457200" y="3581400"/>
            <a:ext cx="3781425" cy="2971800"/>
          </a:xfrm>
          <a:prstGeom prst="rect">
            <a:avLst/>
          </a:prstGeom>
          <a:ln>
            <a:noFill/>
          </a:ln>
          <a:effectLst>
            <a:softEdge rad="112500"/>
          </a:effectLst>
        </p:spPr>
      </p:pic>
      <p:pic>
        <p:nvPicPr>
          <p:cNvPr id="19458" name="Picture 2"/>
          <p:cNvPicPr>
            <a:picLocks noChangeAspect="1" noChangeArrowheads="1"/>
          </p:cNvPicPr>
          <p:nvPr/>
        </p:nvPicPr>
        <p:blipFill>
          <a:blip r:embed="rId4" cstate="print"/>
          <a:srcRect/>
          <a:stretch>
            <a:fillRect/>
          </a:stretch>
        </p:blipFill>
        <p:spPr bwMode="auto">
          <a:xfrm>
            <a:off x="5753100" y="304800"/>
            <a:ext cx="3390900" cy="3276600"/>
          </a:xfrm>
          <a:prstGeom prst="rect">
            <a:avLst/>
          </a:prstGeom>
          <a:ln>
            <a:noFill/>
          </a:ln>
          <a:effectLst>
            <a:softEdge rad="112500"/>
          </a:effectLst>
        </p:spPr>
      </p:pic>
      <p:pic>
        <p:nvPicPr>
          <p:cNvPr id="19459" name="Picture 3"/>
          <p:cNvPicPr>
            <a:picLocks noChangeAspect="1" noChangeArrowheads="1"/>
          </p:cNvPicPr>
          <p:nvPr/>
        </p:nvPicPr>
        <p:blipFill>
          <a:blip r:embed="rId5" cstate="print"/>
          <a:srcRect/>
          <a:stretch>
            <a:fillRect/>
          </a:stretch>
        </p:blipFill>
        <p:spPr bwMode="auto">
          <a:xfrm>
            <a:off x="609600" y="0"/>
            <a:ext cx="2514600" cy="3395241"/>
          </a:xfrm>
          <a:prstGeom prst="rect">
            <a:avLst/>
          </a:prstGeom>
          <a:ln>
            <a:noFill/>
          </a:ln>
          <a:effectLst>
            <a:softEdge rad="112500"/>
          </a:effectLst>
        </p:spPr>
      </p:pic>
      <p:pic>
        <p:nvPicPr>
          <p:cNvPr id="19461" name="Picture 5"/>
          <p:cNvPicPr>
            <a:picLocks noChangeAspect="1" noChangeArrowheads="1"/>
          </p:cNvPicPr>
          <p:nvPr/>
        </p:nvPicPr>
        <p:blipFill>
          <a:blip r:embed="rId6" cstate="print"/>
          <a:srcRect/>
          <a:stretch>
            <a:fillRect/>
          </a:stretch>
        </p:blipFill>
        <p:spPr bwMode="auto">
          <a:xfrm>
            <a:off x="5410200" y="3477029"/>
            <a:ext cx="2590800" cy="3380972"/>
          </a:xfrm>
          <a:prstGeom prst="rect">
            <a:avLst/>
          </a:prstGeom>
          <a:ln>
            <a:noFill/>
          </a:ln>
          <a:effectLst>
            <a:softEdge rad="112500"/>
          </a:effectLst>
        </p:spPr>
      </p:pic>
    </p:spTree>
    <p:extLst>
      <p:ext uri="{BB962C8B-B14F-4D97-AF65-F5344CB8AC3E}">
        <p14:creationId xmlns:p14="http://schemas.microsoft.com/office/powerpoint/2010/main" val="2566245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066800" y="1752600"/>
            <a:ext cx="7162800" cy="1323439"/>
          </a:xfrm>
          <a:prstGeom prst="rect">
            <a:avLst/>
          </a:prstGeom>
        </p:spPr>
        <p:txBody>
          <a:bodyPr wrap="square">
            <a:spAutoFit/>
          </a:bodyPr>
          <a:lstStyle/>
          <a:p>
            <a:pPr algn="ctr"/>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Revelation 2:12-17</a:t>
            </a:r>
          </a:p>
          <a:p>
            <a:pPr algn="ctr"/>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“The Church at Pergamos”</a:t>
            </a:r>
            <a:endParaRPr lang="en-US" sz="4000" dirty="0"/>
          </a:p>
        </p:txBody>
      </p:sp>
    </p:spTree>
    <p:extLst>
      <p:ext uri="{BB962C8B-B14F-4D97-AF65-F5344CB8AC3E}">
        <p14:creationId xmlns:p14="http://schemas.microsoft.com/office/powerpoint/2010/main" val="1470902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Prophecy pictures\prophecy pictures\revelation\1 Dad's Pix (156).jpg"/>
          <p:cNvPicPr>
            <a:picLocks noChangeAspect="1" noChangeArrowheads="1"/>
          </p:cNvPicPr>
          <p:nvPr/>
        </p:nvPicPr>
        <p:blipFill>
          <a:blip r:embed="rId3" cstate="print"/>
          <a:srcRect/>
          <a:stretch>
            <a:fillRect/>
          </a:stretch>
        </p:blipFill>
        <p:spPr bwMode="auto">
          <a:xfrm>
            <a:off x="5486400" y="4038600"/>
            <a:ext cx="3176588" cy="2205038"/>
          </a:xfrm>
          <a:prstGeom prst="rect">
            <a:avLst/>
          </a:prstGeom>
          <a:ln>
            <a:noFill/>
          </a:ln>
          <a:effectLst>
            <a:softEdge rad="112500"/>
          </a:effectLst>
        </p:spPr>
      </p:pic>
      <p:sp>
        <p:nvSpPr>
          <p:cNvPr id="4" name="Title 3"/>
          <p:cNvSpPr>
            <a:spLocks noGrp="1"/>
          </p:cNvSpPr>
          <p:nvPr>
            <p:ph type="title"/>
          </p:nvPr>
        </p:nvSpPr>
        <p:spPr>
          <a:xfrm>
            <a:off x="457200" y="274638"/>
            <a:ext cx="8229600" cy="2620962"/>
          </a:xfrm>
        </p:spPr>
        <p:txBody>
          <a:bodyPr>
            <a:normAutofit/>
          </a:bodyPr>
          <a:lstStyle/>
          <a:p>
            <a:r>
              <a:rPr lang="en-US" sz="4800" b="1" i="1" dirty="0" smtClean="0">
                <a:solidFill>
                  <a:srgbClr val="FFFF00"/>
                </a:solidFill>
              </a:rPr>
              <a:t>“No man put a stumbling block or an occasion to fall in his brother’s way…”</a:t>
            </a:r>
            <a:endParaRPr lang="en-US" sz="4800" b="1" i="1" dirty="0">
              <a:solidFill>
                <a:srgbClr val="FFFF00"/>
              </a:solidFill>
            </a:endParaRPr>
          </a:p>
        </p:txBody>
      </p:sp>
      <p:pic>
        <p:nvPicPr>
          <p:cNvPr id="13316" name="Picture 4" descr="C:\Users\Ptr. Daniel White\Desktop\Bible pictures\Prophecy pictures\prophecy pictures\rapture and second coming\1 Dad's Pix (141).jpg"/>
          <p:cNvPicPr>
            <a:picLocks noChangeAspect="1" noChangeArrowheads="1"/>
          </p:cNvPicPr>
          <p:nvPr/>
        </p:nvPicPr>
        <p:blipFill>
          <a:blip r:embed="rId4" cstate="print"/>
          <a:srcRect/>
          <a:stretch>
            <a:fillRect/>
          </a:stretch>
        </p:blipFill>
        <p:spPr bwMode="auto">
          <a:xfrm>
            <a:off x="685800" y="3200400"/>
            <a:ext cx="3962400" cy="3439583"/>
          </a:xfrm>
          <a:prstGeom prst="rect">
            <a:avLst/>
          </a:prstGeom>
          <a:noFill/>
        </p:spPr>
      </p:pic>
    </p:spTree>
    <p:extLst>
      <p:ext uri="{BB962C8B-B14F-4D97-AF65-F5344CB8AC3E}">
        <p14:creationId xmlns:p14="http://schemas.microsoft.com/office/powerpoint/2010/main" val="3969022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dissolve">
                                      <p:cBhvr>
                                        <p:cTn id="7" dur="1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Prophecy pictures\prophecy pictures\rapture and second coming\0014 Deus (2).jpg"/>
          <p:cNvPicPr>
            <a:picLocks noChangeAspect="1" noChangeArrowheads="1"/>
          </p:cNvPicPr>
          <p:nvPr/>
        </p:nvPicPr>
        <p:blipFill>
          <a:blip r:embed="rId2" cstate="print"/>
          <a:srcRect/>
          <a:stretch>
            <a:fillRect/>
          </a:stretch>
        </p:blipFill>
        <p:spPr bwMode="auto">
          <a:xfrm>
            <a:off x="-1325563" y="-457200"/>
            <a:ext cx="10469563" cy="7315200"/>
          </a:xfrm>
          <a:prstGeom prst="rect">
            <a:avLst/>
          </a:prstGeom>
          <a:noFill/>
        </p:spPr>
      </p:pic>
      <p:sp>
        <p:nvSpPr>
          <p:cNvPr id="2" name="Title 1"/>
          <p:cNvSpPr>
            <a:spLocks noGrp="1"/>
          </p:cNvSpPr>
          <p:nvPr>
            <p:ph type="title"/>
          </p:nvPr>
        </p:nvSpPr>
        <p:spPr>
          <a:xfrm>
            <a:off x="457200" y="274638"/>
            <a:ext cx="8229600" cy="6278562"/>
          </a:xfrm>
        </p:spPr>
        <p:txBody>
          <a:bodyPr>
            <a:normAutofit/>
          </a:bodyPr>
          <a:lstStyle/>
          <a:p>
            <a:r>
              <a:rPr lang="en-US" sz="4800" i="1" dirty="0" smtClean="0">
                <a:effectLst>
                  <a:glow rad="101600">
                    <a:schemeClr val="bg1">
                      <a:alpha val="60000"/>
                    </a:schemeClr>
                  </a:glow>
                </a:effectLst>
              </a:rPr>
              <a:t>“So hast thou also them that hold the doctrine of the Nicolaitans, which thing I hate.”</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2714844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chemeClr val="bg2">
                    <a:lumMod val="20000"/>
                    <a:lumOff val="80000"/>
                  </a:schemeClr>
                </a:solidFill>
              </a:rPr>
              <a:t>Doctrine of the Nicolaitans</a:t>
            </a:r>
            <a:endParaRPr lang="en-US" b="1" i="1" dirty="0">
              <a:solidFill>
                <a:schemeClr val="bg2">
                  <a:lumMod val="20000"/>
                  <a:lumOff val="80000"/>
                </a:schemeClr>
              </a:solidFill>
            </a:endParaRPr>
          </a:p>
        </p:txBody>
      </p:sp>
      <p:sp>
        <p:nvSpPr>
          <p:cNvPr id="3" name="Content Placeholder 2"/>
          <p:cNvSpPr>
            <a:spLocks noGrp="1"/>
          </p:cNvSpPr>
          <p:nvPr>
            <p:ph idx="1"/>
          </p:nvPr>
        </p:nvSpPr>
        <p:spPr>
          <a:xfrm>
            <a:off x="304800" y="1524000"/>
            <a:ext cx="8534400" cy="4953000"/>
          </a:xfrm>
        </p:spPr>
        <p:txBody>
          <a:bodyPr>
            <a:noAutofit/>
          </a:bodyPr>
          <a:lstStyle/>
          <a:p>
            <a:pPr>
              <a:buNone/>
            </a:pPr>
            <a:r>
              <a:rPr lang="en-US" sz="3600" dirty="0" smtClean="0">
                <a:solidFill>
                  <a:schemeClr val="bg2">
                    <a:lumMod val="20000"/>
                    <a:lumOff val="80000"/>
                  </a:schemeClr>
                </a:solidFill>
              </a:rPr>
              <a:t>   Christ did away with the Old         Testament Law and instituted                   the Christian Law of Liberty.</a:t>
            </a:r>
          </a:p>
          <a:p>
            <a:pPr>
              <a:buNone/>
            </a:pPr>
            <a:r>
              <a:rPr lang="en-US" sz="3600" dirty="0" smtClean="0">
                <a:solidFill>
                  <a:schemeClr val="bg2">
                    <a:lumMod val="20000"/>
                    <a:lumOff val="80000"/>
                  </a:schemeClr>
                </a:solidFill>
              </a:rPr>
              <a:t>   Believers are eternally secure, thus how they live their lives is not important.</a:t>
            </a:r>
          </a:p>
          <a:p>
            <a:pPr>
              <a:buNone/>
            </a:pPr>
            <a:r>
              <a:rPr lang="en-US" sz="3600" dirty="0" smtClean="0">
                <a:solidFill>
                  <a:schemeClr val="bg2">
                    <a:lumMod val="20000"/>
                    <a:lumOff val="80000"/>
                  </a:schemeClr>
                </a:solidFill>
              </a:rPr>
              <a:t>    It is only the soul that is important to God. What you do with your body is not.</a:t>
            </a:r>
          </a:p>
        </p:txBody>
      </p:sp>
      <p:pic>
        <p:nvPicPr>
          <p:cNvPr id="15364" name="Picture 4" descr="C:\Users\Ptr. Daniel White\Desktop\Bible pictures\faces\scan0019 (3).jp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flipH="1">
            <a:off x="6934200" y="914400"/>
            <a:ext cx="2209800" cy="2590800"/>
          </a:xfrm>
          <a:prstGeom prst="ellipse">
            <a:avLst/>
          </a:prstGeom>
          <a:ln>
            <a:noFill/>
          </a:ln>
          <a:effectLst>
            <a:softEdge rad="112500"/>
          </a:effectLst>
        </p:spPr>
      </p:pic>
    </p:spTree>
    <p:extLst>
      <p:ext uri="{BB962C8B-B14F-4D97-AF65-F5344CB8AC3E}">
        <p14:creationId xmlns:p14="http://schemas.microsoft.com/office/powerpoint/2010/main" val="1151825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57200"/>
            <a:ext cx="8686800" cy="5632311"/>
          </a:xfrm>
          <a:prstGeom prst="rect">
            <a:avLst/>
          </a:prstGeom>
        </p:spPr>
        <p:txBody>
          <a:bodyPr wrap="square">
            <a:spAutoFit/>
          </a:bodyPr>
          <a:lstStyle/>
          <a:p>
            <a:r>
              <a:rPr lang="en-US" sz="4000" dirty="0" smtClean="0">
                <a:solidFill>
                  <a:schemeClr val="accent6">
                    <a:lumMod val="40000"/>
                    <a:lumOff val="60000"/>
                  </a:schemeClr>
                </a:solidFill>
                <a:effectLst>
                  <a:glow rad="101600">
                    <a:schemeClr val="bg1">
                      <a:alpha val="60000"/>
                    </a:schemeClr>
                  </a:glow>
                </a:effectLst>
              </a:rPr>
              <a:t>Followers of Nicolas taught –</a:t>
            </a:r>
          </a:p>
          <a:p>
            <a:endParaRPr lang="en-US" sz="4000" dirty="0" smtClean="0">
              <a:effectLst>
                <a:glow rad="101600">
                  <a:schemeClr val="bg1">
                    <a:alpha val="60000"/>
                  </a:schemeClr>
                </a:glow>
              </a:effectLst>
            </a:endParaRPr>
          </a:p>
          <a:p>
            <a:pPr>
              <a:buFont typeface="Wingdings"/>
              <a:buChar char="Ø"/>
            </a:pPr>
            <a:r>
              <a:rPr lang="en-US" sz="4000" dirty="0" smtClean="0">
                <a:effectLst>
                  <a:glow rad="101600">
                    <a:schemeClr val="bg1">
                      <a:alpha val="60000"/>
                    </a:schemeClr>
                  </a:glow>
                </a:effectLst>
              </a:rPr>
              <a:t>Christians can live however they want.      </a:t>
            </a:r>
          </a:p>
          <a:p>
            <a:pPr>
              <a:buFont typeface="Wingdings"/>
              <a:buChar char="Ø"/>
            </a:pPr>
            <a:r>
              <a:rPr lang="en-US" sz="4000" dirty="0" smtClean="0">
                <a:effectLst>
                  <a:glow rad="101600">
                    <a:schemeClr val="bg1">
                      <a:alpha val="60000"/>
                    </a:schemeClr>
                  </a:glow>
                </a:effectLst>
              </a:rPr>
              <a:t>Christians are </a:t>
            </a:r>
            <a:r>
              <a:rPr lang="en-US" sz="4000" i="1" dirty="0" smtClean="0">
                <a:effectLst>
                  <a:glow rad="101600">
                    <a:schemeClr val="bg1">
                      <a:alpha val="60000"/>
                    </a:schemeClr>
                  </a:glow>
                </a:effectLst>
              </a:rPr>
              <a:t>“under grace”</a:t>
            </a:r>
          </a:p>
          <a:p>
            <a:pPr>
              <a:buNone/>
            </a:pPr>
            <a:r>
              <a:rPr lang="en-US" sz="4000" dirty="0" smtClean="0">
                <a:effectLst>
                  <a:glow rad="101600">
                    <a:schemeClr val="bg1">
                      <a:alpha val="60000"/>
                    </a:schemeClr>
                  </a:glow>
                </a:effectLst>
              </a:rPr>
              <a:t>  - They can live a sinful life-style  </a:t>
            </a:r>
          </a:p>
          <a:p>
            <a:pPr>
              <a:buNone/>
            </a:pPr>
            <a:r>
              <a:rPr lang="en-US" sz="4000" dirty="0" smtClean="0">
                <a:effectLst>
                  <a:glow rad="101600">
                    <a:schemeClr val="bg1">
                      <a:alpha val="60000"/>
                    </a:schemeClr>
                  </a:glow>
                </a:effectLst>
              </a:rPr>
              <a:t>     because they  are  forgiven of their    </a:t>
            </a:r>
          </a:p>
          <a:p>
            <a:pPr>
              <a:buNone/>
            </a:pPr>
            <a:r>
              <a:rPr lang="en-US" sz="4000" dirty="0" smtClean="0">
                <a:effectLst>
                  <a:glow rad="101600">
                    <a:schemeClr val="bg1">
                      <a:alpha val="60000"/>
                    </a:schemeClr>
                  </a:glow>
                </a:effectLst>
              </a:rPr>
              <a:t>     sin.</a:t>
            </a:r>
          </a:p>
          <a:p>
            <a:pPr>
              <a:buNone/>
            </a:pPr>
            <a:r>
              <a:rPr lang="en-US" sz="4000" dirty="0" smtClean="0">
                <a:effectLst>
                  <a:glow rad="101600">
                    <a:schemeClr val="bg1">
                      <a:alpha val="60000"/>
                    </a:schemeClr>
                  </a:glow>
                </a:effectLst>
              </a:rPr>
              <a:t>  - They can enjoy the pleasures of sin    </a:t>
            </a:r>
          </a:p>
          <a:p>
            <a:pPr>
              <a:buNone/>
            </a:pPr>
            <a:r>
              <a:rPr lang="en-US" sz="4000" dirty="0" smtClean="0">
                <a:effectLst>
                  <a:glow rad="101600">
                    <a:schemeClr val="bg1">
                      <a:alpha val="60000"/>
                    </a:schemeClr>
                  </a:glow>
                </a:effectLst>
              </a:rPr>
              <a:t>     without consequence.</a:t>
            </a:r>
          </a:p>
        </p:txBody>
      </p:sp>
      <p:pic>
        <p:nvPicPr>
          <p:cNvPr id="3" name="Picture 2" descr="C:\Users\Ptr. Daniel White\Desktop\Bible pictures\fales teachers, churches, idols, temples\lakewood_ch (2).jpg"/>
          <p:cNvPicPr>
            <a:picLocks noChangeAspect="1" noChangeArrowheads="1"/>
          </p:cNvPicPr>
          <p:nvPr/>
        </p:nvPicPr>
        <p:blipFill>
          <a:blip r:embed="rId3" cstate="print"/>
          <a:srcRect/>
          <a:stretch>
            <a:fillRect/>
          </a:stretch>
        </p:blipFill>
        <p:spPr bwMode="auto">
          <a:xfrm>
            <a:off x="6324600" y="0"/>
            <a:ext cx="2819400" cy="1772969"/>
          </a:xfrm>
          <a:prstGeom prst="rect">
            <a:avLst/>
          </a:prstGeom>
          <a:noFill/>
        </p:spPr>
      </p:pic>
    </p:spTree>
    <p:extLst>
      <p:ext uri="{BB962C8B-B14F-4D97-AF65-F5344CB8AC3E}">
        <p14:creationId xmlns:p14="http://schemas.microsoft.com/office/powerpoint/2010/main" val="308481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 calcmode="lin" valueType="num">
                                      <p:cBhvr>
                                        <p:cTn id="14"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4" end="4"/>
                                            </p:txEl>
                                          </p:spTgt>
                                        </p:tgtEl>
                                      </p:cBhvr>
                                    </p:animEffect>
                                  </p:childTnLst>
                                </p:cTn>
                              </p:par>
                              <p:par>
                                <p:cTn id="24" presetID="55"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 calcmode="lin" valueType="num">
                                      <p:cBhvr>
                                        <p:cTn id="26"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7"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28" dur="1000"/>
                                        <p:tgtEl>
                                          <p:spTgt spid="2">
                                            <p:txEl>
                                              <p:pRg st="5" end="5"/>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p:cTn id="31"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2"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3" dur="1000"/>
                                        <p:tgtEl>
                                          <p:spTgt spid="2">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 calcmode="lin" valueType="num">
                                      <p:cBhvr>
                                        <p:cTn id="38"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9"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0" dur="1000"/>
                                        <p:tgtEl>
                                          <p:spTgt spid="2">
                                            <p:txEl>
                                              <p:pRg st="7" end="7"/>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p:cTn id="43"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4"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5"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Autofit/>
          </a:bodyPr>
          <a:lstStyle/>
          <a:p>
            <a:pPr lvl="0"/>
            <a:r>
              <a:rPr lang="en-US" i="1" dirty="0" smtClean="0"/>
              <a:t>“The law of the harvest” </a:t>
            </a:r>
            <a:br>
              <a:rPr lang="en-US" i="1" dirty="0" smtClean="0"/>
            </a:br>
            <a:r>
              <a:rPr lang="en-US" sz="4000" i="1" dirty="0" smtClean="0"/>
              <a:t>(Gal. 6:7-9)</a:t>
            </a:r>
            <a:r>
              <a:rPr lang="en-US" i="1" dirty="0" smtClean="0"/>
              <a:t/>
            </a:r>
            <a:br>
              <a:rPr lang="en-US" i="1" dirty="0" smtClean="0"/>
            </a:br>
            <a:endParaRPr lang="en-US" i="1" dirty="0"/>
          </a:p>
        </p:txBody>
      </p:sp>
      <p:pic>
        <p:nvPicPr>
          <p:cNvPr id="5" name="Picture 4" descr="C:\Users\Ptr. Daniel White\Desktop\Bible pictures\bibles and book of life\scan0050.jpg"/>
          <p:cNvPicPr>
            <a:picLocks noChangeAspect="1" noChangeArrowheads="1"/>
          </p:cNvPicPr>
          <p:nvPr/>
        </p:nvPicPr>
        <p:blipFill>
          <a:blip r:embed="rId2" cstate="print">
            <a:lum bright="-20000"/>
          </a:blip>
          <a:srcRect b="13193"/>
          <a:stretch>
            <a:fillRect/>
          </a:stretch>
        </p:blipFill>
        <p:spPr bwMode="auto">
          <a:xfrm flipH="1">
            <a:off x="2667000" y="1415143"/>
            <a:ext cx="3810000" cy="5442857"/>
          </a:xfrm>
          <a:prstGeom prst="rect">
            <a:avLst/>
          </a:prstGeom>
          <a:ln>
            <a:noFill/>
          </a:ln>
          <a:effectLst>
            <a:softEdge rad="112500"/>
          </a:effectLst>
        </p:spPr>
      </p:pic>
    </p:spTree>
    <p:extLst>
      <p:ext uri="{BB962C8B-B14F-4D97-AF65-F5344CB8AC3E}">
        <p14:creationId xmlns:p14="http://schemas.microsoft.com/office/powerpoint/2010/main" val="2645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533400"/>
            <a:ext cx="9144000" cy="7391400"/>
          </a:xfrm>
        </p:spPr>
        <p:txBody>
          <a:bodyPr>
            <a:noAutofit/>
          </a:bodyPr>
          <a:lstStyle/>
          <a:p>
            <a:pPr>
              <a:buNone/>
            </a:pPr>
            <a:r>
              <a:rPr lang="en-US" dirty="0" smtClean="0"/>
              <a:t> </a:t>
            </a:r>
          </a:p>
          <a:p>
            <a:pPr lvl="0"/>
            <a:r>
              <a:rPr lang="en-US" dirty="0" smtClean="0"/>
              <a:t>We reap what we sow </a:t>
            </a:r>
            <a:r>
              <a:rPr lang="en-US" i="1" dirty="0" smtClean="0"/>
              <a:t>– “…that shall he also reap…”</a:t>
            </a:r>
            <a:r>
              <a:rPr lang="en-US" dirty="0" smtClean="0"/>
              <a:t> </a:t>
            </a:r>
          </a:p>
          <a:p>
            <a:pPr>
              <a:buNone/>
            </a:pPr>
            <a:r>
              <a:rPr lang="en-US" dirty="0" smtClean="0"/>
              <a:t>    Note: We reap exactly what we have sown in our lives. If we do good, we shall reap good; if we do evil, we shall reap evil.</a:t>
            </a:r>
          </a:p>
          <a:p>
            <a:r>
              <a:rPr lang="en-US" dirty="0" smtClean="0"/>
              <a:t> We reap in proportion to what we sow – </a:t>
            </a:r>
            <a:r>
              <a:rPr lang="en-US" i="1" dirty="0" smtClean="0"/>
              <a:t>“he which soweth sparingly shall reap also sparingly; and he which soweth bountifully shall reap also bountifully…”</a:t>
            </a:r>
            <a:endParaRPr lang="en-US" dirty="0" smtClean="0"/>
          </a:p>
          <a:p>
            <a:r>
              <a:rPr lang="en-US" i="1" dirty="0" smtClean="0"/>
              <a:t> </a:t>
            </a:r>
            <a:r>
              <a:rPr lang="en-US" dirty="0" smtClean="0"/>
              <a:t>We always reap more then what we sow – </a:t>
            </a:r>
            <a:r>
              <a:rPr lang="en-US" i="1" dirty="0" smtClean="0"/>
              <a:t>“…be not deceived; God is not mocked…”</a:t>
            </a:r>
            <a:endParaRPr lang="en-US" dirty="0" smtClean="0"/>
          </a:p>
          <a:p>
            <a:r>
              <a:rPr lang="en-US" dirty="0" smtClean="0"/>
              <a:t> We always reap in a different season then when we sow – </a:t>
            </a:r>
            <a:r>
              <a:rPr lang="en-US" i="1" dirty="0" smtClean="0"/>
              <a:t>“…in due season we shall reap…”</a:t>
            </a:r>
            <a:endParaRPr lang="en-US" dirty="0" smtClean="0"/>
          </a:p>
          <a:p>
            <a:endParaRPr lang="en-US" dirty="0"/>
          </a:p>
        </p:txBody>
      </p:sp>
    </p:spTree>
    <p:extLst>
      <p:ext uri="{BB962C8B-B14F-4D97-AF65-F5344CB8AC3E}">
        <p14:creationId xmlns:p14="http://schemas.microsoft.com/office/powerpoint/2010/main" val="1944706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to="" calcmode="lin" valueType="num">
                                      <p:cBhvr>
                                        <p:cTn id="7" dur="1" fill="hold"/>
                                        <p:tgtEl>
                                          <p:spTgt spid="4">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 to="" calcmode="lin" valueType="num">
                                      <p:cBhvr>
                                        <p:cTn id="12" dur="1" fill="hold"/>
                                        <p:tgtEl>
                                          <p:spTgt spid="4">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to="" calcmode="lin" valueType="num">
                                      <p:cBhvr>
                                        <p:cTn id="17" dur="1" fill="hold"/>
                                        <p:tgtEl>
                                          <p:spTgt spid="4">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 to="" calcmode="lin" valueType="num">
                                      <p:cBhvr>
                                        <p:cTn id="22" dur="1" fill="hold"/>
                                        <p:tgtEl>
                                          <p:spTgt spid="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381000"/>
            <a:ext cx="8382000" cy="6477000"/>
          </a:xfrm>
        </p:spPr>
        <p:txBody>
          <a:bodyPr>
            <a:normAutofit/>
          </a:bodyPr>
          <a:lstStyle/>
          <a:p>
            <a:r>
              <a:rPr lang="en-US" sz="4000" dirty="0" smtClean="0"/>
              <a:t>Sow a thought </a:t>
            </a:r>
          </a:p>
          <a:p>
            <a:r>
              <a:rPr lang="en-US" sz="4000" dirty="0" smtClean="0"/>
              <a:t>Reap a action</a:t>
            </a:r>
          </a:p>
          <a:p>
            <a:r>
              <a:rPr lang="en-US" sz="4000" dirty="0" smtClean="0"/>
              <a:t>Sow a action</a:t>
            </a:r>
          </a:p>
          <a:p>
            <a:r>
              <a:rPr lang="en-US" sz="4000" dirty="0" smtClean="0"/>
              <a:t>Reap a habit</a:t>
            </a:r>
          </a:p>
          <a:p>
            <a:r>
              <a:rPr lang="en-US" sz="4000" dirty="0" smtClean="0"/>
              <a:t>Sow a habit</a:t>
            </a:r>
          </a:p>
          <a:p>
            <a:r>
              <a:rPr lang="en-US" sz="4000" dirty="0" smtClean="0"/>
              <a:t>Reap a character</a:t>
            </a:r>
          </a:p>
          <a:p>
            <a:r>
              <a:rPr lang="en-US" sz="4000" dirty="0" smtClean="0"/>
              <a:t>Sow a character</a:t>
            </a:r>
          </a:p>
          <a:p>
            <a:r>
              <a:rPr lang="en-US" sz="4000" dirty="0" smtClean="0"/>
              <a:t>Reap a destiny</a:t>
            </a:r>
            <a:endParaRPr lang="en-US" sz="4000" dirty="0"/>
          </a:p>
        </p:txBody>
      </p:sp>
      <p:pic>
        <p:nvPicPr>
          <p:cNvPr id="4098" name="Picture 2" descr="C:\Users\Dan White\Pictures\Bible pictures\Bible pictures Old Testament\Ruth, Naomi, &amp; Boaz\Eastern Reaping 1156-1021.jpg"/>
          <p:cNvPicPr>
            <a:picLocks noChangeAspect="1" noChangeArrowheads="1"/>
          </p:cNvPicPr>
          <p:nvPr/>
        </p:nvPicPr>
        <p:blipFill>
          <a:blip r:embed="rId2" cstate="print"/>
          <a:srcRect/>
          <a:stretch>
            <a:fillRect/>
          </a:stretch>
        </p:blipFill>
        <p:spPr bwMode="auto">
          <a:xfrm>
            <a:off x="4419600" y="457200"/>
            <a:ext cx="4510563" cy="5867400"/>
          </a:xfrm>
          <a:prstGeom prst="rect">
            <a:avLst/>
          </a:prstGeom>
          <a:noFill/>
        </p:spPr>
      </p:pic>
    </p:spTree>
    <p:extLst>
      <p:ext uri="{BB962C8B-B14F-4D97-AF65-F5344CB8AC3E}">
        <p14:creationId xmlns:p14="http://schemas.microsoft.com/office/powerpoint/2010/main" val="105900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to="" calcmode="lin" valueType="num">
                                      <p:cBhvr>
                                        <p:cTn id="32" dur="1" fill="hold"/>
                                        <p:tgtEl>
                                          <p:spTgt spid="4">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to="" calcmode="lin" valueType="num">
                                      <p:cBhvr>
                                        <p:cTn id="37" dur="1" fill="hold"/>
                                        <p:tgtEl>
                                          <p:spTgt spid="4">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 to="" calcmode="lin" valueType="num">
                                      <p:cBhvr>
                                        <p:cTn id="42" dur="1" fill="hold"/>
                                        <p:tgtEl>
                                          <p:spTgt spid="4">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solidFill>
                  <a:srgbClr val="FFFF00"/>
                </a:solidFill>
              </a:rPr>
              <a:t>The Doctrine of Paul</a:t>
            </a:r>
            <a:br>
              <a:rPr lang="en-US" i="1" dirty="0" smtClean="0">
                <a:solidFill>
                  <a:srgbClr val="FFFF00"/>
                </a:solidFill>
              </a:rPr>
            </a:br>
            <a:r>
              <a:rPr lang="en-US" i="1" dirty="0" smtClean="0">
                <a:solidFill>
                  <a:srgbClr val="FFFF00"/>
                </a:solidFill>
              </a:rPr>
              <a:t>“God Forbid Doctrine”</a:t>
            </a:r>
            <a:endParaRPr lang="en-US" i="1" dirty="0">
              <a:solidFill>
                <a:srgbClr val="FFFF00"/>
              </a:solidFill>
            </a:endParaRPr>
          </a:p>
        </p:txBody>
      </p:sp>
      <p:sp>
        <p:nvSpPr>
          <p:cNvPr id="3" name="Content Placeholder 2"/>
          <p:cNvSpPr>
            <a:spLocks noGrp="1"/>
          </p:cNvSpPr>
          <p:nvPr>
            <p:ph idx="1"/>
          </p:nvPr>
        </p:nvSpPr>
        <p:spPr>
          <a:xfrm>
            <a:off x="0" y="1600200"/>
            <a:ext cx="9144000" cy="5029200"/>
          </a:xfrm>
        </p:spPr>
        <p:txBody>
          <a:bodyPr>
            <a:noAutofit/>
          </a:bodyPr>
          <a:lstStyle/>
          <a:p>
            <a:pPr algn="ctr">
              <a:buNone/>
            </a:pPr>
            <a:r>
              <a:rPr lang="en-US" sz="3600" i="1" dirty="0" smtClean="0"/>
              <a:t>  “Shall we continue in sin that                        Grace may abound, </a:t>
            </a:r>
            <a:r>
              <a:rPr lang="en-US" sz="3600" i="1" dirty="0" smtClean="0">
                <a:solidFill>
                  <a:srgbClr val="FFFF00"/>
                </a:solidFill>
              </a:rPr>
              <a:t>God forbid</a:t>
            </a:r>
            <a:r>
              <a:rPr lang="en-US" sz="3600" i="1" dirty="0" smtClean="0"/>
              <a:t>.”</a:t>
            </a:r>
          </a:p>
          <a:p>
            <a:pPr algn="ctr">
              <a:buNone/>
            </a:pPr>
            <a:r>
              <a:rPr lang="en-US" sz="3600" i="1" dirty="0" smtClean="0"/>
              <a:t>  “Know ye not that your bodies are the members of Christ? Shall I then take the members of Christ, and make them the members of a harlot? </a:t>
            </a:r>
            <a:r>
              <a:rPr lang="en-US" sz="3600" i="1" dirty="0" smtClean="0">
                <a:solidFill>
                  <a:srgbClr val="FFFF00"/>
                </a:solidFill>
              </a:rPr>
              <a:t>God forbid</a:t>
            </a:r>
            <a:r>
              <a:rPr lang="en-US" sz="3600" i="1" dirty="0" smtClean="0"/>
              <a:t>…Ye are bought with a price, therefore glorify God in your body and in your spirit, which are God’s.”</a:t>
            </a:r>
            <a:endParaRPr lang="en-US" sz="3600" i="1" dirty="0"/>
          </a:p>
        </p:txBody>
      </p:sp>
      <p:pic>
        <p:nvPicPr>
          <p:cNvPr id="21508" name="Picture 4" descr="C:\Users\Ptr. Daniel White\Desktop\Bible pictures\faces\scan0002.jpg"/>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0" y="228600"/>
            <a:ext cx="2209799" cy="2209800"/>
          </a:xfrm>
          <a:prstGeom prst="ellipse">
            <a:avLst/>
          </a:prstGeom>
          <a:ln>
            <a:noFill/>
          </a:ln>
          <a:effectLst>
            <a:softEdge rad="112500"/>
          </a:effectLst>
        </p:spPr>
      </p:pic>
    </p:spTree>
    <p:extLst>
      <p:ext uri="{BB962C8B-B14F-4D97-AF65-F5344CB8AC3E}">
        <p14:creationId xmlns:p14="http://schemas.microsoft.com/office/powerpoint/2010/main" val="3031873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00800"/>
          </a:xfrm>
        </p:spPr>
        <p:txBody>
          <a:bodyPr>
            <a:normAutofit fontScale="90000"/>
          </a:bodyPr>
          <a:lstStyle/>
          <a:p>
            <a:r>
              <a:rPr lang="en-US" sz="4000" i="1" dirty="0" smtClean="0"/>
              <a:t>“Do we make void the Law through faith? </a:t>
            </a:r>
            <a:r>
              <a:rPr lang="en-US" sz="4000" i="1" dirty="0" smtClean="0">
                <a:solidFill>
                  <a:srgbClr val="FFFF00"/>
                </a:solidFill>
              </a:rPr>
              <a:t>God forbid</a:t>
            </a:r>
            <a:r>
              <a:rPr lang="en-US" sz="4000" i="1" dirty="0" smtClean="0"/>
              <a:t>: yea, we establish the Law.”</a:t>
            </a:r>
            <a:br>
              <a:rPr lang="en-US" sz="4000" i="1" dirty="0" smtClean="0"/>
            </a:br>
            <a:r>
              <a:rPr lang="en-US" sz="4000" i="1" dirty="0" smtClean="0"/>
              <a:t>“What then? Shall we sin, because we are not under the Law, but under grace?       </a:t>
            </a:r>
            <a:r>
              <a:rPr lang="en-US" sz="4000" i="1" dirty="0" smtClean="0">
                <a:solidFill>
                  <a:srgbClr val="FFFF00"/>
                </a:solidFill>
              </a:rPr>
              <a:t>God forbid.</a:t>
            </a:r>
            <a:r>
              <a:rPr lang="en-US" sz="4000" i="1" dirty="0" smtClean="0"/>
              <a:t>”</a:t>
            </a:r>
            <a:r>
              <a:rPr lang="en-US" sz="4000" dirty="0" smtClean="0"/>
              <a:t/>
            </a:r>
            <a:br>
              <a:rPr lang="en-US" sz="4000" dirty="0" smtClean="0"/>
            </a:br>
            <a:r>
              <a:rPr lang="en-US" sz="4000" i="1" dirty="0" smtClean="0"/>
              <a:t>“What shall we say then? Is the law sin? </a:t>
            </a:r>
            <a:r>
              <a:rPr lang="en-US" sz="4000" i="1" dirty="0" smtClean="0">
                <a:solidFill>
                  <a:srgbClr val="FFFF00"/>
                </a:solidFill>
              </a:rPr>
              <a:t>God forbid</a:t>
            </a:r>
            <a:r>
              <a:rPr lang="en-US" sz="4000" i="1" dirty="0" smtClean="0"/>
              <a:t>. Nay, I had not known sin,       but by the Law.”</a:t>
            </a:r>
            <a:r>
              <a:rPr lang="en-US" sz="4000" dirty="0" smtClean="0"/>
              <a:t/>
            </a:r>
            <a:br>
              <a:rPr lang="en-US" sz="4000" dirty="0" smtClean="0"/>
            </a:br>
            <a:r>
              <a:rPr lang="en-US" sz="4000" i="1" dirty="0" smtClean="0"/>
              <a:t>“What shall we say then? Is there unrighteousness with God? </a:t>
            </a:r>
            <a:br>
              <a:rPr lang="en-US" sz="4000" i="1" dirty="0" smtClean="0"/>
            </a:br>
            <a:r>
              <a:rPr lang="en-US" sz="4000" i="1" dirty="0" smtClean="0">
                <a:solidFill>
                  <a:srgbClr val="FFFF00"/>
                </a:solidFill>
              </a:rPr>
              <a:t>God forbid.</a:t>
            </a:r>
            <a:r>
              <a:rPr lang="en-US" sz="4000" i="1" dirty="0" smtClean="0"/>
              <a:t>”</a:t>
            </a:r>
            <a:r>
              <a:rPr lang="en-US" dirty="0" smtClean="0"/>
              <a:t/>
            </a:r>
            <a:br>
              <a:rPr lang="en-US" dirty="0" smtClean="0"/>
            </a:br>
            <a:endParaRPr lang="en-US" dirty="0"/>
          </a:p>
        </p:txBody>
      </p:sp>
    </p:spTree>
    <p:extLst>
      <p:ext uri="{BB962C8B-B14F-4D97-AF65-F5344CB8AC3E}">
        <p14:creationId xmlns:p14="http://schemas.microsoft.com/office/powerpoint/2010/main" val="179793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ormAutofit/>
          </a:bodyPr>
          <a:lstStyle/>
          <a:p>
            <a:r>
              <a:rPr lang="en-US" sz="3600" i="1" dirty="0" smtClean="0"/>
              <a:t>“For the grace of God that bringeth salvation hath appeared to all men. Teaching us that, denying ungodliness and worldly lust, </a:t>
            </a:r>
            <a:r>
              <a:rPr lang="en-US" sz="3600" i="1" dirty="0" smtClean="0">
                <a:solidFill>
                  <a:srgbClr val="FFFF00"/>
                </a:solidFill>
              </a:rPr>
              <a:t>we should live soberly, righteously, and godly,</a:t>
            </a:r>
            <a:r>
              <a:rPr lang="en-US" sz="3600" i="1" dirty="0" smtClean="0"/>
              <a:t> in this present world. Looking for that blessed hope, and the glorious appearing of our great God and our Savior Jesus Christ; Who gave Himself for us, the He might redeem us from all iniquity, and purify unto Himself a peculiar people, </a:t>
            </a:r>
            <a:r>
              <a:rPr lang="en-US" sz="3600" i="1" dirty="0" smtClean="0">
                <a:solidFill>
                  <a:srgbClr val="FFFF00"/>
                </a:solidFill>
              </a:rPr>
              <a:t>zealous of good works</a:t>
            </a:r>
            <a:r>
              <a:rPr lang="en-US" sz="3600" i="1" dirty="0" smtClean="0"/>
              <a:t>.”</a:t>
            </a:r>
            <a:endParaRPr lang="en-US" sz="3600" i="1" dirty="0"/>
          </a:p>
        </p:txBody>
      </p:sp>
    </p:spTree>
    <p:extLst>
      <p:ext uri="{BB962C8B-B14F-4D97-AF65-F5344CB8AC3E}">
        <p14:creationId xmlns:p14="http://schemas.microsoft.com/office/powerpoint/2010/main" val="1450682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Prophecy pictures\Dan Whites\candlesticks7jesus-13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4"/>
          <p:cNvSpPr>
            <a:spLocks noGrp="1"/>
          </p:cNvSpPr>
          <p:nvPr>
            <p:ph type="title"/>
          </p:nvPr>
        </p:nvSpPr>
        <p:spPr>
          <a:xfrm>
            <a:off x="457200" y="274638"/>
            <a:ext cx="8229600" cy="1401762"/>
          </a:xfrm>
        </p:spPr>
        <p:txBody>
          <a:bodyPr>
            <a:normAutofit fontScale="90000"/>
          </a:bodyPr>
          <a:lstStyle/>
          <a:p>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latin typeface="Times New Roman" pitchFamily="18" charset="0"/>
                <a:cs typeface="Times New Roman" pitchFamily="18" charset="0"/>
              </a:rPr>
              <a:t>Signs of Christ’s Return</a:t>
            </a:r>
            <a:b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latin typeface="Times New Roman" pitchFamily="18" charset="0"/>
                <a:cs typeface="Times New Roman" pitchFamily="18" charset="0"/>
              </a:rPr>
            </a:b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latin typeface="Times New Roman" pitchFamily="18" charset="0"/>
                <a:cs typeface="Times New Roman" pitchFamily="18" charset="0"/>
              </a:rPr>
              <a:t>(Church age)</a:t>
            </a:r>
            <a:r>
              <a:rPr lang="en-US" dirty="0" smtClean="0">
                <a:ln w="12700" cmpd="sng">
                  <a:solidFill>
                    <a:schemeClr val="bg1"/>
                  </a:solidFill>
                  <a:prstDash val="solid"/>
                </a:ln>
                <a:effectLst>
                  <a:glow rad="139700">
                    <a:srgbClr val="FFC000">
                      <a:alpha val="40000"/>
                    </a:srgbClr>
                  </a:glow>
                </a:effectLst>
              </a:rPr>
              <a:t/>
            </a:r>
            <a:br>
              <a:rPr lang="en-US" dirty="0" smtClean="0">
                <a:ln w="12700" cmpd="sng">
                  <a:solidFill>
                    <a:schemeClr val="bg1"/>
                  </a:solidFill>
                  <a:prstDash val="solid"/>
                </a:ln>
                <a:effectLst>
                  <a:glow rad="139700">
                    <a:srgbClr val="FFC000">
                      <a:alpha val="40000"/>
                    </a:srgbClr>
                  </a:glow>
                </a:effectLst>
              </a:rPr>
            </a:br>
            <a:endParaRPr lang="en-US" dirty="0"/>
          </a:p>
        </p:txBody>
      </p:sp>
      <p:sp>
        <p:nvSpPr>
          <p:cNvPr id="6" name="Content Placeholder 5"/>
          <p:cNvSpPr>
            <a:spLocks noGrp="1"/>
          </p:cNvSpPr>
          <p:nvPr>
            <p:ph idx="1"/>
          </p:nvPr>
        </p:nvSpPr>
        <p:spPr>
          <a:xfrm>
            <a:off x="381000" y="1600200"/>
            <a:ext cx="8305800" cy="5257800"/>
          </a:xfrm>
        </p:spPr>
        <p:txBody>
          <a:bodyPr>
            <a:normAutofit/>
          </a:bodyPr>
          <a:lstStyle/>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Ephesus – Fundamental - A.D. 30-100</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Smyrna – Persecuted – A.D. 100-312</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Pergamos – Worldly – A.D. 312-606</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Thyatira – Pagan – A.D. 606-1520                     (Dark Ages)</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Sardis – Spiritually Dead – A.D. 1520-1750</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Philadelphia – Revival – A.D. 1750-1900</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Laodicea – Apathy – A.D. 1900-Rapture</a:t>
            </a:r>
          </a:p>
          <a:p>
            <a:endParaRPr lang="en-US" dirty="0"/>
          </a:p>
        </p:txBody>
      </p:sp>
    </p:spTree>
    <p:extLst>
      <p:ext uri="{BB962C8B-B14F-4D97-AF65-F5344CB8AC3E}">
        <p14:creationId xmlns:p14="http://schemas.microsoft.com/office/powerpoint/2010/main" val="3938395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to="" calcmode="lin" valueType="num">
                                      <p:cBhvr>
                                        <p:cTn id="7" dur="1" fill="hold"/>
                                        <p:tgtEl>
                                          <p:spTgt spid="6">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a:bodyPr>
          <a:lstStyle/>
          <a:p>
            <a:r>
              <a:rPr lang="en-US" i="1" dirty="0" smtClean="0"/>
              <a:t>Romans 3:8</a:t>
            </a:r>
            <a:br>
              <a:rPr lang="en-US" i="1" dirty="0" smtClean="0"/>
            </a:br>
            <a:r>
              <a:rPr lang="en-US" i="1" dirty="0" smtClean="0"/>
              <a:t>“And not rather, (as we be slanderously reported, and as some affirm that we say,) Let us do evil, that good may come? whose damnation is just.”</a:t>
            </a:r>
            <a:endParaRPr lang="en-US" i="1" dirty="0"/>
          </a:p>
        </p:txBody>
      </p:sp>
    </p:spTree>
    <p:extLst>
      <p:ext uri="{BB962C8B-B14F-4D97-AF65-F5344CB8AC3E}">
        <p14:creationId xmlns:p14="http://schemas.microsoft.com/office/powerpoint/2010/main" val="2707395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Ptr. Daniel White\Desktop\Bible pictures\bibles and book of life\Bible MSS\Scriptures\I Cor 9-27 C-946.jpg"/>
          <p:cNvPicPr>
            <a:picLocks noChangeAspect="1" noChangeArrowheads="1"/>
          </p:cNvPicPr>
          <p:nvPr/>
        </p:nvPicPr>
        <p:blipFill>
          <a:blip r:embed="rId3" cstate="print"/>
          <a:srcRect/>
          <a:stretch>
            <a:fillRect/>
          </a:stretch>
        </p:blipFill>
        <p:spPr bwMode="auto">
          <a:xfrm>
            <a:off x="1371600" y="0"/>
            <a:ext cx="6448425" cy="6858000"/>
          </a:xfrm>
          <a:prstGeom prst="rect">
            <a:avLst/>
          </a:prstGeom>
          <a:noFill/>
        </p:spPr>
      </p:pic>
    </p:spTree>
    <p:extLst>
      <p:ext uri="{BB962C8B-B14F-4D97-AF65-F5344CB8AC3E}">
        <p14:creationId xmlns:p14="http://schemas.microsoft.com/office/powerpoint/2010/main" val="3511817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Jesus\GOD\God 1153-5-Vol 1color4.jpg"/>
          <p:cNvPicPr>
            <a:picLocks noChangeAspect="1" noChangeArrowheads="1"/>
          </p:cNvPicPr>
          <p:nvPr/>
        </p:nvPicPr>
        <p:blipFill>
          <a:blip r:embed="rId3" cstate="print"/>
          <a:srcRect t="20833" b="18750"/>
          <a:stretch>
            <a:fillRect/>
          </a:stretch>
        </p:blipFill>
        <p:spPr bwMode="auto">
          <a:xfrm>
            <a:off x="0" y="0"/>
            <a:ext cx="9144000" cy="4419600"/>
          </a:xfrm>
          <a:prstGeom prst="rect">
            <a:avLst/>
          </a:prstGeom>
          <a:noFill/>
        </p:spPr>
      </p:pic>
      <p:sp>
        <p:nvSpPr>
          <p:cNvPr id="3" name="Title 2"/>
          <p:cNvSpPr>
            <a:spLocks noGrp="1"/>
          </p:cNvSpPr>
          <p:nvPr>
            <p:ph type="title"/>
          </p:nvPr>
        </p:nvSpPr>
        <p:spPr>
          <a:xfrm>
            <a:off x="0" y="4495800"/>
            <a:ext cx="9144000" cy="2362200"/>
          </a:xfrm>
        </p:spPr>
        <p:txBody>
          <a:bodyPr>
            <a:noAutofit/>
          </a:bodyPr>
          <a:lstStyle/>
          <a:p>
            <a:r>
              <a:rPr lang="en-US" sz="3500" i="1" dirty="0" smtClean="0">
                <a:effectLst>
                  <a:glow rad="101600">
                    <a:schemeClr val="bg1">
                      <a:alpha val="60000"/>
                    </a:schemeClr>
                  </a:glow>
                </a:effectLst>
              </a:rPr>
              <a:t>“Repent; or else I will come unto thee quickly, and will fight against them with the sword of my mouth. He that hath an ear, let him hear what the Spirit saith unto the churches.”</a:t>
            </a:r>
            <a:endParaRPr lang="en-US" sz="3500" i="1" dirty="0">
              <a:effectLst>
                <a:glow rad="101600">
                  <a:schemeClr val="bg1">
                    <a:alpha val="60000"/>
                  </a:schemeClr>
                </a:glow>
              </a:effectLst>
            </a:endParaRPr>
          </a:p>
        </p:txBody>
      </p:sp>
    </p:spTree>
    <p:extLst>
      <p:ext uri="{BB962C8B-B14F-4D97-AF65-F5344CB8AC3E}">
        <p14:creationId xmlns:p14="http://schemas.microsoft.com/office/powerpoint/2010/main" val="271769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C:\Users\Ptr. Daniel White\Desktop\Bible pictures\Praying\Nathan1.5.jpg"/>
          <p:cNvPicPr>
            <a:picLocks noChangeAspect="1" noChangeArrowheads="1"/>
          </p:cNvPicPr>
          <p:nvPr/>
        </p:nvPicPr>
        <p:blipFill>
          <a:blip r:embed="rId3" cstate="print"/>
          <a:srcRect t="28947" r="-1053"/>
          <a:stretch>
            <a:fillRect/>
          </a:stretch>
        </p:blipFill>
        <p:spPr bwMode="auto">
          <a:xfrm>
            <a:off x="2133600" y="0"/>
            <a:ext cx="7315200" cy="6858000"/>
          </a:xfrm>
          <a:prstGeom prst="rect">
            <a:avLst/>
          </a:prstGeom>
          <a:noFill/>
        </p:spPr>
      </p:pic>
      <p:pic>
        <p:nvPicPr>
          <p:cNvPr id="22532" name="Picture 4" descr="C:\Users\Ptr. Daniel White\Desktop\Bible pictures\Prophecy pictures\prophecy pictures\rapture and second coming\Christ the Conquer.jpg"/>
          <p:cNvPicPr>
            <a:picLocks noChangeAspect="1" noChangeArrowheads="1"/>
          </p:cNvPicPr>
          <p:nvPr/>
        </p:nvPicPr>
        <p:blipFill>
          <a:blip r:embed="rId4" cstate="print"/>
          <a:srcRect/>
          <a:stretch>
            <a:fillRect/>
          </a:stretch>
        </p:blipFill>
        <p:spPr bwMode="auto">
          <a:xfrm flipH="1">
            <a:off x="-2" y="0"/>
            <a:ext cx="4038601" cy="5943600"/>
          </a:xfrm>
          <a:prstGeom prst="ellipse">
            <a:avLst/>
          </a:prstGeom>
          <a:ln>
            <a:noFill/>
          </a:ln>
          <a:effectLst>
            <a:softEdge rad="112500"/>
          </a:effectLst>
        </p:spPr>
      </p:pic>
    </p:spTree>
    <p:extLst>
      <p:ext uri="{BB962C8B-B14F-4D97-AF65-F5344CB8AC3E}">
        <p14:creationId xmlns:p14="http://schemas.microsoft.com/office/powerpoint/2010/main" val="390809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circle(in)">
                                      <p:cBhvr>
                                        <p:cTn id="7"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Ptr. Daniel White\Desktop\Bible pictures\Prophecy pictures\prophecy pictures\revelation\Manna 2.jpg"/>
          <p:cNvPicPr>
            <a:picLocks noChangeAspect="1" noChangeArrowheads="1"/>
          </p:cNvPicPr>
          <p:nvPr/>
        </p:nvPicPr>
        <p:blipFill>
          <a:blip r:embed="rId3" cstate="print"/>
          <a:srcRect/>
          <a:stretch>
            <a:fillRect/>
          </a:stretch>
        </p:blipFill>
        <p:spPr bwMode="auto">
          <a:xfrm>
            <a:off x="5410199" y="3581400"/>
            <a:ext cx="2878667" cy="2286000"/>
          </a:xfrm>
          <a:prstGeom prst="rect">
            <a:avLst/>
          </a:prstGeom>
          <a:ln>
            <a:noFill/>
          </a:ln>
          <a:effectLst>
            <a:softEdge rad="112500"/>
          </a:effectLst>
        </p:spPr>
      </p:pic>
      <p:sp>
        <p:nvSpPr>
          <p:cNvPr id="4" name="Title 3"/>
          <p:cNvSpPr>
            <a:spLocks noGrp="1"/>
          </p:cNvSpPr>
          <p:nvPr>
            <p:ph type="title"/>
          </p:nvPr>
        </p:nvSpPr>
        <p:spPr>
          <a:xfrm>
            <a:off x="4495800" y="0"/>
            <a:ext cx="4343400" cy="3505200"/>
          </a:xfrm>
        </p:spPr>
        <p:txBody>
          <a:bodyPr>
            <a:normAutofit/>
          </a:bodyPr>
          <a:lstStyle/>
          <a:p>
            <a:r>
              <a:rPr lang="en-US" b="1" i="1" dirty="0" smtClean="0">
                <a:solidFill>
                  <a:srgbClr val="FFFF00"/>
                </a:solidFill>
              </a:rPr>
              <a:t>“I will give to eat of the hidden manna…”</a:t>
            </a:r>
            <a:endParaRPr lang="en-US" b="1" i="1" dirty="0">
              <a:solidFill>
                <a:srgbClr val="FFFF00"/>
              </a:solidFill>
            </a:endParaRPr>
          </a:p>
        </p:txBody>
      </p:sp>
      <p:pic>
        <p:nvPicPr>
          <p:cNvPr id="84994" name="Picture 2" descr="http://st-takla.org/Gallery/var/albums/Bible/Illustrations/Standard-Bible/6-Standard-Bible-Story-Readers-Book-Six/www-St-Takla-org--10-Gathering-manna.jpg?m=1298330340"/>
          <p:cNvPicPr>
            <a:picLocks noChangeAspect="1" noChangeArrowheads="1"/>
          </p:cNvPicPr>
          <p:nvPr/>
        </p:nvPicPr>
        <p:blipFill>
          <a:blip r:embed="rId4" cstate="print"/>
          <a:srcRect r="-863" b="4000"/>
          <a:stretch>
            <a:fillRect/>
          </a:stretch>
        </p:blipFill>
        <p:spPr bwMode="auto">
          <a:xfrm>
            <a:off x="0" y="0"/>
            <a:ext cx="4419600" cy="497204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530494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4339"/>
                                        </p:tgtEl>
                                        <p:attrNameLst>
                                          <p:attrName>style.visibility</p:attrName>
                                        </p:attrNameLst>
                                      </p:cBhvr>
                                      <p:to>
                                        <p:strVal val="visible"/>
                                      </p:to>
                                    </p:set>
                                    <p:animEffect transition="in" filter="circle(in)">
                                      <p:cBhvr>
                                        <p:cTn id="19" dur="1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960"/>
          <a:stretch/>
        </p:blipFill>
        <p:spPr bwMode="auto">
          <a:xfrm>
            <a:off x="0" y="0"/>
            <a:ext cx="9144000" cy="6877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37075" y="609600"/>
            <a:ext cx="7391400" cy="5509200"/>
          </a:xfrm>
          <a:prstGeom prst="rect">
            <a:avLst/>
          </a:prstGeom>
          <a:solidFill>
            <a:schemeClr val="tx1"/>
          </a:solidFill>
          <a:ln>
            <a:solidFill>
              <a:schemeClr val="bg1"/>
            </a:solidFill>
          </a:ln>
        </p:spPr>
        <p:txBody>
          <a:bodyPr wrap="square">
            <a:spAutoFit/>
          </a:bodyPr>
          <a:lstStyle/>
          <a:p>
            <a:pPr algn="ctr"/>
            <a:r>
              <a:rPr lang="en-US" sz="3200" i="1" dirty="0" smtClean="0">
                <a:solidFill>
                  <a:schemeClr val="bg1"/>
                </a:solidFill>
              </a:rPr>
              <a:t>“</a:t>
            </a:r>
            <a:r>
              <a:rPr lang="en-US" sz="3200" i="1" dirty="0">
                <a:solidFill>
                  <a:schemeClr val="bg1"/>
                </a:solidFill>
              </a:rPr>
              <a:t>Then Jesus </a:t>
            </a:r>
            <a:r>
              <a:rPr lang="en-US" sz="3200" i="1" dirty="0" err="1">
                <a:solidFill>
                  <a:schemeClr val="bg1"/>
                </a:solidFill>
              </a:rPr>
              <a:t>saith</a:t>
            </a:r>
            <a:r>
              <a:rPr lang="en-US" sz="3200" i="1" dirty="0">
                <a:solidFill>
                  <a:schemeClr val="bg1"/>
                </a:solidFill>
              </a:rPr>
              <a:t> unto </a:t>
            </a:r>
            <a:r>
              <a:rPr lang="en-US" sz="3200" i="1" dirty="0" smtClean="0">
                <a:solidFill>
                  <a:schemeClr val="bg1"/>
                </a:solidFill>
              </a:rPr>
              <a:t>them…Moses </a:t>
            </a:r>
            <a:r>
              <a:rPr lang="en-US" sz="3200" i="1" dirty="0">
                <a:solidFill>
                  <a:schemeClr val="bg1"/>
                </a:solidFill>
              </a:rPr>
              <a:t>gave you not that bread from heaven; but my Father </a:t>
            </a:r>
            <a:r>
              <a:rPr lang="en-US" sz="3200" i="1" dirty="0" err="1">
                <a:solidFill>
                  <a:schemeClr val="bg1"/>
                </a:solidFill>
              </a:rPr>
              <a:t>giveth</a:t>
            </a:r>
            <a:r>
              <a:rPr lang="en-US" sz="3200" i="1" dirty="0">
                <a:solidFill>
                  <a:schemeClr val="bg1"/>
                </a:solidFill>
              </a:rPr>
              <a:t> you the true bread from </a:t>
            </a:r>
            <a:r>
              <a:rPr lang="en-US" sz="3200" i="1" dirty="0" smtClean="0">
                <a:solidFill>
                  <a:schemeClr val="bg1"/>
                </a:solidFill>
              </a:rPr>
              <a:t>heaven…And </a:t>
            </a:r>
            <a:r>
              <a:rPr lang="en-US" sz="3200" i="1" dirty="0">
                <a:solidFill>
                  <a:schemeClr val="bg1"/>
                </a:solidFill>
              </a:rPr>
              <a:t>Jesus said unto them, I am the bread of life: he that cometh to me shall never hunger; and he that believeth on me shall never </a:t>
            </a:r>
            <a:r>
              <a:rPr lang="en-US" sz="3200" i="1" dirty="0" smtClean="0">
                <a:solidFill>
                  <a:schemeClr val="bg1"/>
                </a:solidFill>
              </a:rPr>
              <a:t>thirst…This </a:t>
            </a:r>
            <a:r>
              <a:rPr lang="en-US" sz="3200" i="1" dirty="0">
                <a:solidFill>
                  <a:schemeClr val="bg1"/>
                </a:solidFill>
              </a:rPr>
              <a:t>is that bread which came down from heaven: not as your fathers did eat manna, and are dead: he that </a:t>
            </a:r>
            <a:r>
              <a:rPr lang="en-US" sz="3200" i="1" dirty="0" err="1">
                <a:solidFill>
                  <a:schemeClr val="bg1"/>
                </a:solidFill>
              </a:rPr>
              <a:t>eateth</a:t>
            </a:r>
            <a:r>
              <a:rPr lang="en-US" sz="3200" i="1" dirty="0">
                <a:solidFill>
                  <a:schemeClr val="bg1"/>
                </a:solidFill>
              </a:rPr>
              <a:t> of this bread shall live for ever</a:t>
            </a:r>
            <a:r>
              <a:rPr lang="en-US" sz="3200" i="1" dirty="0" smtClean="0">
                <a:solidFill>
                  <a:schemeClr val="bg1"/>
                </a:solidFill>
              </a:rPr>
              <a:t>.”  </a:t>
            </a:r>
          </a:p>
          <a:p>
            <a:pPr algn="ctr"/>
            <a:r>
              <a:rPr lang="en-US" sz="3200" i="1" dirty="0" smtClean="0">
                <a:solidFill>
                  <a:schemeClr val="bg1"/>
                </a:solidFill>
              </a:rPr>
              <a:t>(John 6:32, 35, 58) </a:t>
            </a:r>
            <a:endParaRPr lang="en-US" sz="3200" i="1" dirty="0">
              <a:solidFill>
                <a:schemeClr val="bg1"/>
              </a:solidFill>
            </a:endParaRPr>
          </a:p>
        </p:txBody>
      </p:sp>
    </p:spTree>
    <p:extLst>
      <p:ext uri="{BB962C8B-B14F-4D97-AF65-F5344CB8AC3E}">
        <p14:creationId xmlns:p14="http://schemas.microsoft.com/office/powerpoint/2010/main" val="242097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Ptr. Daniel White\Desktop\Bible pictures\Prophecy pictures\prophecy pictures\revelation\Pearl of great price.jpg"/>
          <p:cNvPicPr>
            <a:picLocks noChangeAspect="1" noChangeArrowheads="1"/>
          </p:cNvPicPr>
          <p:nvPr/>
        </p:nvPicPr>
        <p:blipFill>
          <a:blip r:embed="rId3" cstate="print">
            <a:lum bright="-20000"/>
          </a:blip>
          <a:srcRect/>
          <a:stretch>
            <a:fillRect/>
          </a:stretch>
        </p:blipFill>
        <p:spPr bwMode="auto">
          <a:xfrm>
            <a:off x="0" y="0"/>
            <a:ext cx="5105400" cy="3886200"/>
          </a:xfrm>
          <a:prstGeom prst="rect">
            <a:avLst/>
          </a:prstGeom>
          <a:noFill/>
          <a:effectLst>
            <a:reflection blurRad="6350" stA="50000" endA="295" endPos="92000" dist="101600" dir="5400000" sy="-100000" algn="bl" rotWithShape="0"/>
          </a:effectLst>
        </p:spPr>
      </p:pic>
      <p:pic>
        <p:nvPicPr>
          <p:cNvPr id="1027" name="Picture 3" descr="C:\Users\Ptr. Daniel White\Desktop\Bible pictures\Prophecy pictures\prophecy pictures\revelation\White stone 2.jpg"/>
          <p:cNvPicPr>
            <a:picLocks noChangeAspect="1" noChangeArrowheads="1"/>
          </p:cNvPicPr>
          <p:nvPr/>
        </p:nvPicPr>
        <p:blipFill>
          <a:blip r:embed="rId4" cstate="print"/>
          <a:srcRect/>
          <a:stretch>
            <a:fillRect/>
          </a:stretch>
        </p:blipFill>
        <p:spPr bwMode="auto">
          <a:xfrm>
            <a:off x="5181600" y="3276600"/>
            <a:ext cx="3748465" cy="2667000"/>
          </a:xfrm>
          <a:prstGeom prst="ellipse">
            <a:avLst/>
          </a:prstGeom>
          <a:ln>
            <a:noFill/>
          </a:ln>
          <a:effectLst>
            <a:reflection blurRad="6350" stA="50000" endA="295" endPos="92000" dist="101600" dir="5400000" sy="-100000" algn="bl" rotWithShape="0"/>
            <a:softEdge rad="112500"/>
          </a:effectLst>
        </p:spPr>
      </p:pic>
      <p:sp>
        <p:nvSpPr>
          <p:cNvPr id="5" name="Title 4"/>
          <p:cNvSpPr>
            <a:spLocks noGrp="1"/>
          </p:cNvSpPr>
          <p:nvPr>
            <p:ph type="title"/>
          </p:nvPr>
        </p:nvSpPr>
        <p:spPr>
          <a:xfrm>
            <a:off x="5410200" y="274638"/>
            <a:ext cx="3276600" cy="3154362"/>
          </a:xfrm>
        </p:spPr>
        <p:txBody>
          <a:bodyPr>
            <a:normAutofit/>
          </a:bodyPr>
          <a:lstStyle/>
          <a:p>
            <a:r>
              <a:rPr lang="en-US" sz="4800" b="1" i="1" dirty="0" smtClean="0">
                <a:solidFill>
                  <a:srgbClr val="FFFF00"/>
                </a:solidFill>
              </a:rPr>
              <a:t>“And in the stone a new name.”</a:t>
            </a:r>
            <a:endParaRPr lang="en-US" sz="4800" b="1" i="1" dirty="0">
              <a:solidFill>
                <a:srgbClr val="FFFF00"/>
              </a:solidFill>
            </a:endParaRPr>
          </a:p>
        </p:txBody>
      </p:sp>
    </p:spTree>
    <p:extLst>
      <p:ext uri="{BB962C8B-B14F-4D97-AF65-F5344CB8AC3E}">
        <p14:creationId xmlns:p14="http://schemas.microsoft.com/office/powerpoint/2010/main" val="1184603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upload.wikimedia.org/wikipedia/commons/a/a3/Maccari-Cicero.jpg"/>
          <p:cNvPicPr>
            <a:picLocks noChangeAspect="1" noChangeArrowheads="1"/>
          </p:cNvPicPr>
          <p:nvPr/>
        </p:nvPicPr>
        <p:blipFill rotWithShape="1">
          <a:blip r:embed="rId2">
            <a:extLst>
              <a:ext uri="{28A0092B-C50C-407E-A947-70E740481C1C}">
                <a14:useLocalDpi xmlns:a14="http://schemas.microsoft.com/office/drawing/2010/main" val="0"/>
              </a:ext>
            </a:extLst>
          </a:blip>
          <a:srcRect t="-1371" r="16853"/>
          <a:stretch/>
        </p:blipFill>
        <p:spPr bwMode="auto">
          <a:xfrm>
            <a:off x="1" y="-94004"/>
            <a:ext cx="9144000" cy="69520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304800"/>
            <a:ext cx="8001000" cy="2308324"/>
          </a:xfrm>
          <a:prstGeom prst="rect">
            <a:avLst/>
          </a:prstGeom>
        </p:spPr>
        <p:txBody>
          <a:bodyPr wrap="square">
            <a:spAutoFit/>
          </a:bodyPr>
          <a:lstStyle/>
          <a:p>
            <a:pPr algn="ctr"/>
            <a:r>
              <a:rPr lang="en-US" sz="3600" i="1" dirty="0" smtClean="0">
                <a:effectLst>
                  <a:glow rad="101600">
                    <a:schemeClr val="bg1">
                      <a:alpha val="60000"/>
                    </a:schemeClr>
                  </a:glow>
                </a:effectLst>
              </a:rPr>
              <a:t>During the time of John’s writing of the book of the Revelation a </a:t>
            </a:r>
            <a:r>
              <a:rPr lang="en-US" sz="3600" i="1" dirty="0">
                <a:effectLst>
                  <a:glow rad="101600">
                    <a:schemeClr val="bg1">
                      <a:alpha val="60000"/>
                    </a:schemeClr>
                  </a:glow>
                </a:effectLst>
              </a:rPr>
              <a:t>white stone given to a person at the close of a trial meant he was acquitted of </a:t>
            </a:r>
            <a:r>
              <a:rPr lang="en-US" sz="3600" i="1" dirty="0" smtClean="0">
                <a:effectLst>
                  <a:glow rad="101600">
                    <a:schemeClr val="bg1">
                      <a:alpha val="60000"/>
                    </a:schemeClr>
                  </a:glow>
                </a:effectLst>
              </a:rPr>
              <a:t>his crimes.</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1622939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6400800" cy="1754326"/>
          </a:xfrm>
          <a:prstGeom prst="rect">
            <a:avLst/>
          </a:prstGeom>
        </p:spPr>
        <p:txBody>
          <a:bodyPr wrap="square">
            <a:spAutoFit/>
          </a:bodyPr>
          <a:lstStyle/>
          <a:p>
            <a:pPr algn="ctr"/>
            <a:r>
              <a:rPr lang="en-US" sz="3600" i="1" dirty="0"/>
              <a:t>(Isaiah </a:t>
            </a:r>
            <a:r>
              <a:rPr lang="en-US" sz="3600" i="1" dirty="0" smtClean="0"/>
              <a:t>62:2) “And </a:t>
            </a:r>
            <a:r>
              <a:rPr lang="en-US" sz="3600" i="1" dirty="0"/>
              <a:t>thou shalt be called by a </a:t>
            </a:r>
            <a:r>
              <a:rPr lang="en-US" sz="3600" i="1" u="sng" dirty="0"/>
              <a:t>new name</a:t>
            </a:r>
            <a:r>
              <a:rPr lang="en-US" sz="3600" i="1" dirty="0"/>
              <a:t>, which the mouth of the LORD shall name</a:t>
            </a:r>
            <a:r>
              <a:rPr lang="en-US" sz="3600" i="1" dirty="0" smtClean="0"/>
              <a:t>.”</a:t>
            </a:r>
            <a:endParaRPr lang="en-US" sz="3600" i="1" dirty="0"/>
          </a:p>
        </p:txBody>
      </p:sp>
      <p:sp>
        <p:nvSpPr>
          <p:cNvPr id="3" name="Rectangle 2"/>
          <p:cNvSpPr/>
          <p:nvPr/>
        </p:nvSpPr>
        <p:spPr>
          <a:xfrm>
            <a:off x="304800" y="3886200"/>
            <a:ext cx="8382000" cy="1200329"/>
          </a:xfrm>
          <a:prstGeom prst="rect">
            <a:avLst/>
          </a:prstGeom>
        </p:spPr>
        <p:txBody>
          <a:bodyPr wrap="square">
            <a:spAutoFit/>
          </a:bodyPr>
          <a:lstStyle/>
          <a:p>
            <a:pPr algn="ctr"/>
            <a:r>
              <a:rPr lang="en-US" sz="3600" i="1" dirty="0"/>
              <a:t> </a:t>
            </a:r>
            <a:r>
              <a:rPr lang="en-US" sz="3600" i="1" dirty="0" smtClean="0"/>
              <a:t>(Revelation 3:12)  “Him </a:t>
            </a:r>
            <a:r>
              <a:rPr lang="en-US" sz="3600" i="1" dirty="0"/>
              <a:t>that </a:t>
            </a:r>
            <a:r>
              <a:rPr lang="en-US" sz="3600" i="1" dirty="0" err="1" smtClean="0"/>
              <a:t>overcometh</a:t>
            </a:r>
            <a:r>
              <a:rPr lang="en-US" sz="3600" i="1" dirty="0" smtClean="0"/>
              <a:t>…   I </a:t>
            </a:r>
            <a:r>
              <a:rPr lang="en-US" sz="3600" i="1" dirty="0"/>
              <a:t>will write upon him my </a:t>
            </a:r>
            <a:r>
              <a:rPr lang="en-US" sz="3600" i="1" u="sng" dirty="0"/>
              <a:t>new name</a:t>
            </a:r>
            <a:r>
              <a:rPr lang="en-US" sz="3600" i="1" dirty="0" smtClean="0"/>
              <a:t>.”</a:t>
            </a:r>
            <a:endParaRPr lang="en-US" sz="3600" i="1" dirty="0"/>
          </a:p>
        </p:txBody>
      </p:sp>
    </p:spTree>
    <p:extLst>
      <p:ext uri="{BB962C8B-B14F-4D97-AF65-F5344CB8AC3E}">
        <p14:creationId xmlns:p14="http://schemas.microsoft.com/office/powerpoint/2010/main" val="28457005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hymnary.org/files/hymnary/pdf_pages/118535.png"/>
          <p:cNvPicPr>
            <a:picLocks noChangeAspect="1" noChangeArrowheads="1"/>
          </p:cNvPicPr>
          <p:nvPr/>
        </p:nvPicPr>
        <p:blipFill rotWithShape="1">
          <a:blip r:embed="rId2">
            <a:extLst>
              <a:ext uri="{28A0092B-C50C-407E-A947-70E740481C1C}">
                <a14:useLocalDpi xmlns:a14="http://schemas.microsoft.com/office/drawing/2010/main" val="0"/>
              </a:ext>
            </a:extLst>
          </a:blip>
          <a:srcRect t="6621" b="12717"/>
          <a:stretch/>
        </p:blipFill>
        <p:spPr bwMode="auto">
          <a:xfrm>
            <a:off x="1384273" y="0"/>
            <a:ext cx="657427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0908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Ptr. Daniel White\Desktop\Bible pictures\Prophecy pictures\prophecy pictures\revelation\Seven golden candle sticks.jpg"/>
          <p:cNvPicPr>
            <a:picLocks noChangeAspect="1" noChangeArrowheads="1"/>
          </p:cNvPicPr>
          <p:nvPr/>
        </p:nvPicPr>
        <p:blipFill>
          <a:blip r:embed="rId3" cstate="print"/>
          <a:srcRect/>
          <a:stretch>
            <a:fillRect/>
          </a:stretch>
        </p:blipFill>
        <p:spPr bwMode="auto">
          <a:xfrm>
            <a:off x="0" y="0"/>
            <a:ext cx="5562600" cy="6858000"/>
          </a:xfrm>
          <a:prstGeom prst="rect">
            <a:avLst/>
          </a:prstGeom>
          <a:noFill/>
        </p:spPr>
      </p:pic>
      <p:pic>
        <p:nvPicPr>
          <p:cNvPr id="3076" name="Picture 4" descr="C:\Users\Ptr. Daniel White\Desktop\Bible pictures\bibles and book of life\open bible.jpg"/>
          <p:cNvPicPr>
            <a:picLocks noChangeAspect="1" noChangeArrowheads="1"/>
          </p:cNvPicPr>
          <p:nvPr/>
        </p:nvPicPr>
        <p:blipFill>
          <a:blip r:embed="rId4" cstate="print"/>
          <a:srcRect/>
          <a:stretch>
            <a:fillRect/>
          </a:stretch>
        </p:blipFill>
        <p:spPr bwMode="auto">
          <a:xfrm>
            <a:off x="2438400" y="0"/>
            <a:ext cx="2133600" cy="1447800"/>
          </a:xfrm>
          <a:prstGeom prst="ellipse">
            <a:avLst/>
          </a:prstGeom>
          <a:ln>
            <a:noFill/>
          </a:ln>
          <a:effectLst>
            <a:softEdge rad="112500"/>
          </a:effectLst>
        </p:spPr>
      </p:pic>
      <p:sp>
        <p:nvSpPr>
          <p:cNvPr id="4" name="Rectangle 3"/>
          <p:cNvSpPr/>
          <p:nvPr/>
        </p:nvSpPr>
        <p:spPr>
          <a:xfrm>
            <a:off x="5562600" y="457200"/>
            <a:ext cx="3581400" cy="5632311"/>
          </a:xfrm>
          <a:prstGeom prst="rect">
            <a:avLst/>
          </a:prstGeom>
        </p:spPr>
        <p:txBody>
          <a:bodyPr wrap="square">
            <a:spAutoFit/>
          </a:bodyPr>
          <a:lstStyle/>
          <a:p>
            <a:pPr algn="ctr"/>
            <a:r>
              <a:rPr lang="en-US" sz="4000" i="1" dirty="0" smtClean="0"/>
              <a:t>“And to the angel of the church in Pergamos write; These things saith he which hath the sharp sword with two edges.”</a:t>
            </a:r>
            <a:endParaRPr lang="en-US" sz="4000" i="1" dirty="0"/>
          </a:p>
        </p:txBody>
      </p:sp>
    </p:spTree>
    <p:extLst>
      <p:ext uri="{BB962C8B-B14F-4D97-AF65-F5344CB8AC3E}">
        <p14:creationId xmlns:p14="http://schemas.microsoft.com/office/powerpoint/2010/main" val="878876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fales teachers, churches, idols, temples\17.jpg"/>
          <p:cNvPicPr>
            <a:picLocks noChangeAspect="1" noChangeArrowheads="1"/>
          </p:cNvPicPr>
          <p:nvPr/>
        </p:nvPicPr>
        <p:blipFill>
          <a:blip r:embed="rId3" cstate="print"/>
          <a:srcRect/>
          <a:stretch>
            <a:fillRect/>
          </a:stretch>
        </p:blipFill>
        <p:spPr bwMode="auto">
          <a:xfrm>
            <a:off x="0" y="3535573"/>
            <a:ext cx="2438400" cy="3322427"/>
          </a:xfrm>
          <a:prstGeom prst="rect">
            <a:avLst/>
          </a:prstGeom>
          <a:ln>
            <a:noFill/>
          </a:ln>
          <a:effectLst>
            <a:softEdge rad="112500"/>
          </a:effectLst>
        </p:spPr>
      </p:pic>
      <p:sp>
        <p:nvSpPr>
          <p:cNvPr id="2" name="Title 1"/>
          <p:cNvSpPr>
            <a:spLocks noGrp="1"/>
          </p:cNvSpPr>
          <p:nvPr>
            <p:ph type="title"/>
          </p:nvPr>
        </p:nvSpPr>
        <p:spPr>
          <a:xfrm>
            <a:off x="457200" y="1295400"/>
            <a:ext cx="8229600" cy="1143000"/>
          </a:xfrm>
        </p:spPr>
        <p:txBody>
          <a:bodyPr>
            <a:normAutofit/>
          </a:bodyPr>
          <a:lstStyle/>
          <a:p>
            <a:r>
              <a:rPr lang="en-US" sz="6600" i="1" dirty="0" smtClean="0"/>
              <a:t>Pergamos</a:t>
            </a:r>
            <a:endParaRPr lang="en-US" sz="6600" i="1" dirty="0"/>
          </a:p>
        </p:txBody>
      </p:sp>
      <p:sp>
        <p:nvSpPr>
          <p:cNvPr id="3" name="Content Placeholder 2"/>
          <p:cNvSpPr>
            <a:spLocks noGrp="1"/>
          </p:cNvSpPr>
          <p:nvPr>
            <p:ph idx="1"/>
          </p:nvPr>
        </p:nvSpPr>
        <p:spPr>
          <a:xfrm>
            <a:off x="457200" y="2895600"/>
            <a:ext cx="8229600" cy="3230563"/>
          </a:xfrm>
        </p:spPr>
        <p:txBody>
          <a:bodyPr>
            <a:normAutofit/>
          </a:bodyPr>
          <a:lstStyle/>
          <a:p>
            <a:pPr algn="ctr">
              <a:buNone/>
            </a:pPr>
            <a:r>
              <a:rPr lang="en-US" sz="5400" i="1" dirty="0" smtClean="0"/>
              <a:t>“The worldly church”</a:t>
            </a:r>
            <a:endParaRPr lang="en-US" sz="5400" i="1" dirty="0"/>
          </a:p>
        </p:txBody>
      </p:sp>
      <p:pic>
        <p:nvPicPr>
          <p:cNvPr id="2051" name="Picture 3" descr="C:\Users\Ptr. Daniel White\Desktop\Bible pictures\fales teachers, churches, idols, temples\concert_wideweb__470x314,0.jpg"/>
          <p:cNvPicPr>
            <a:picLocks noChangeAspect="1" noChangeArrowheads="1"/>
          </p:cNvPicPr>
          <p:nvPr/>
        </p:nvPicPr>
        <p:blipFill>
          <a:blip r:embed="rId4" cstate="print"/>
          <a:srcRect/>
          <a:stretch>
            <a:fillRect/>
          </a:stretch>
        </p:blipFill>
        <p:spPr bwMode="auto">
          <a:xfrm>
            <a:off x="2895600" y="3790950"/>
            <a:ext cx="3429000" cy="2381250"/>
          </a:xfrm>
          <a:prstGeom prst="rect">
            <a:avLst/>
          </a:prstGeom>
          <a:ln>
            <a:noFill/>
          </a:ln>
          <a:effectLst>
            <a:softEdge rad="112500"/>
          </a:effectLst>
        </p:spPr>
      </p:pic>
      <p:pic>
        <p:nvPicPr>
          <p:cNvPr id="2052" name="Picture 4" descr="C:\Users\Ptr. Daniel White\Desktop\Bible pictures\fales teachers, churches, idols, temples\IMG_1953_web.jpg"/>
          <p:cNvPicPr>
            <a:picLocks noChangeAspect="1" noChangeArrowheads="1"/>
          </p:cNvPicPr>
          <p:nvPr/>
        </p:nvPicPr>
        <p:blipFill>
          <a:blip r:embed="rId5" cstate="print"/>
          <a:srcRect/>
          <a:stretch>
            <a:fillRect/>
          </a:stretch>
        </p:blipFill>
        <p:spPr bwMode="auto">
          <a:xfrm flipH="1">
            <a:off x="6324600" y="0"/>
            <a:ext cx="2819400" cy="2743200"/>
          </a:xfrm>
          <a:prstGeom prst="rect">
            <a:avLst/>
          </a:prstGeom>
          <a:ln>
            <a:noFill/>
          </a:ln>
          <a:effectLst>
            <a:softEdge rad="112500"/>
          </a:effectLst>
        </p:spPr>
      </p:pic>
      <p:pic>
        <p:nvPicPr>
          <p:cNvPr id="161794" name="Picture 2" descr="http://illustrationstoencourage.files.wordpress.com/2013/07/red-horse-of-revelation_0122.jpg"/>
          <p:cNvPicPr>
            <a:picLocks noChangeAspect="1" noChangeArrowheads="1"/>
          </p:cNvPicPr>
          <p:nvPr/>
        </p:nvPicPr>
        <p:blipFill>
          <a:blip r:embed="rId6" cstate="print"/>
          <a:srcRect/>
          <a:stretch>
            <a:fillRect/>
          </a:stretch>
        </p:blipFill>
        <p:spPr bwMode="auto">
          <a:xfrm flipH="1">
            <a:off x="6096000" y="4114800"/>
            <a:ext cx="2819400" cy="2515923"/>
          </a:xfrm>
          <a:prstGeom prst="ellipse">
            <a:avLst/>
          </a:prstGeom>
          <a:ln>
            <a:noFill/>
          </a:ln>
          <a:effectLst>
            <a:softEdge rad="112500"/>
          </a:effectLst>
        </p:spPr>
      </p:pic>
      <p:pic>
        <p:nvPicPr>
          <p:cNvPr id="161796" name="Picture 4" descr="https://encrypted-tbn0.gstatic.com/images?q=tbn:ANd9GcRX2UMLZIUSGf5_PQ7jthoxkzwi2bfp2R8wr5ebPmXUSFZbP6Sm"/>
          <p:cNvPicPr>
            <a:picLocks noChangeAspect="1" noChangeArrowheads="1"/>
          </p:cNvPicPr>
          <p:nvPr/>
        </p:nvPicPr>
        <p:blipFill>
          <a:blip r:embed="rId7" cstate="print"/>
          <a:srcRect/>
          <a:stretch>
            <a:fillRect/>
          </a:stretch>
        </p:blipFill>
        <p:spPr bwMode="auto">
          <a:xfrm>
            <a:off x="0" y="0"/>
            <a:ext cx="2476500" cy="2905125"/>
          </a:xfrm>
          <a:prstGeom prst="rect">
            <a:avLst/>
          </a:prstGeom>
          <a:ln>
            <a:noFill/>
          </a:ln>
          <a:effectLst>
            <a:softEdge rad="112500"/>
          </a:effectLst>
        </p:spPr>
      </p:pic>
    </p:spTree>
    <p:extLst>
      <p:ext uri="{BB962C8B-B14F-4D97-AF65-F5344CB8AC3E}">
        <p14:creationId xmlns:p14="http://schemas.microsoft.com/office/powerpoint/2010/main" val="1333268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fade">
                                      <p:cBhvr>
                                        <p:cTn id="7" dur="2000"/>
                                        <p:tgtEl>
                                          <p:spTgt spid="1617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794"/>
                                        </p:tgtEl>
                                        <p:attrNameLst>
                                          <p:attrName>style.visibility</p:attrName>
                                        </p:attrNameLst>
                                      </p:cBhvr>
                                      <p:to>
                                        <p:strVal val="visible"/>
                                      </p:to>
                                    </p:set>
                                    <p:animEffect transition="in" filter="fade">
                                      <p:cBhvr>
                                        <p:cTn id="12" dur="2000"/>
                                        <p:tgtEl>
                                          <p:spTgt spid="161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i="1" dirty="0" smtClean="0"/>
              <a:t>How does a church become Worldly?</a:t>
            </a:r>
            <a:endParaRPr lang="en-US" b="1"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30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706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tr. Daniel White\Desktop\Bible pictures\fales teachers, churches, idols, temples\jennie-riddle2.jpg"/>
          <p:cNvPicPr>
            <a:picLocks noChangeAspect="1" noChangeArrowheads="1"/>
          </p:cNvPicPr>
          <p:nvPr/>
        </p:nvPicPr>
        <p:blipFill>
          <a:blip r:embed="rId3" cstate="print">
            <a:lum bright="-20000"/>
          </a:blip>
          <a:srcRect/>
          <a:stretch>
            <a:fillRect/>
          </a:stretch>
        </p:blipFill>
        <p:spPr bwMode="auto">
          <a:xfrm>
            <a:off x="0" y="3352800"/>
            <a:ext cx="4343400" cy="3505200"/>
          </a:xfrm>
          <a:prstGeom prst="rect">
            <a:avLst/>
          </a:prstGeom>
          <a:noFill/>
        </p:spPr>
      </p:pic>
      <p:pic>
        <p:nvPicPr>
          <p:cNvPr id="1028" name="Picture 4" descr="C:\Users\Ptr. Daniel White\Desktop\Bible pictures\fales teachers, churches, idols, temples\mws.jpg"/>
          <p:cNvPicPr>
            <a:picLocks noChangeAspect="1" noChangeArrowheads="1"/>
          </p:cNvPicPr>
          <p:nvPr/>
        </p:nvPicPr>
        <p:blipFill>
          <a:blip r:embed="rId4" cstate="print">
            <a:lum bright="-20000"/>
          </a:blip>
          <a:srcRect/>
          <a:stretch>
            <a:fillRect/>
          </a:stretch>
        </p:blipFill>
        <p:spPr bwMode="auto">
          <a:xfrm>
            <a:off x="3810000" y="0"/>
            <a:ext cx="5334000" cy="3800475"/>
          </a:xfrm>
          <a:prstGeom prst="rect">
            <a:avLst/>
          </a:prstGeom>
          <a:noFill/>
        </p:spPr>
      </p:pic>
      <p:pic>
        <p:nvPicPr>
          <p:cNvPr id="1029" name="Picture 5" descr="C:\Users\Ptr. Daniel White\Desktop\Bible pictures\fales teachers, churches, idols, temples\worship_concert.jpg"/>
          <p:cNvPicPr>
            <a:picLocks noChangeAspect="1" noChangeArrowheads="1"/>
          </p:cNvPicPr>
          <p:nvPr/>
        </p:nvPicPr>
        <p:blipFill>
          <a:blip r:embed="rId5" cstate="print">
            <a:lum bright="-20000"/>
          </a:blip>
          <a:srcRect/>
          <a:stretch>
            <a:fillRect/>
          </a:stretch>
        </p:blipFill>
        <p:spPr bwMode="auto">
          <a:xfrm>
            <a:off x="4243387" y="3810001"/>
            <a:ext cx="4900613" cy="3048000"/>
          </a:xfrm>
          <a:prstGeom prst="rect">
            <a:avLst/>
          </a:prstGeom>
          <a:noFill/>
        </p:spPr>
      </p:pic>
      <p:pic>
        <p:nvPicPr>
          <p:cNvPr id="1030" name="Picture 6" descr="C:\Users\Ptr. Daniel White\Desktop\Bible pictures\fales teachers, churches, idols, temples\184.jpg"/>
          <p:cNvPicPr>
            <a:picLocks noChangeAspect="1" noChangeArrowheads="1"/>
          </p:cNvPicPr>
          <p:nvPr/>
        </p:nvPicPr>
        <p:blipFill>
          <a:blip r:embed="rId6" cstate="print">
            <a:lum bright="-20000"/>
          </a:blip>
          <a:srcRect/>
          <a:stretch>
            <a:fillRect/>
          </a:stretch>
        </p:blipFill>
        <p:spPr bwMode="auto">
          <a:xfrm>
            <a:off x="0" y="0"/>
            <a:ext cx="4343400" cy="3429000"/>
          </a:xfrm>
          <a:prstGeom prst="rect">
            <a:avLst/>
          </a:prstGeom>
          <a:noFill/>
        </p:spPr>
      </p:pic>
      <p:sp>
        <p:nvSpPr>
          <p:cNvPr id="7" name="Content Placeholder 6"/>
          <p:cNvSpPr>
            <a:spLocks noGrp="1"/>
          </p:cNvSpPr>
          <p:nvPr>
            <p:ph idx="1"/>
          </p:nvPr>
        </p:nvSpPr>
        <p:spPr>
          <a:xfrm>
            <a:off x="152400" y="152400"/>
            <a:ext cx="8534400" cy="6477000"/>
          </a:xfrm>
          <a:ln>
            <a:noFill/>
          </a:ln>
        </p:spPr>
        <p:txBody>
          <a:bodyPr>
            <a:noAutofit/>
          </a:bodyPr>
          <a:lstStyle/>
          <a:p>
            <a:r>
              <a:rPr lang="en-US" sz="3600" b="1" dirty="0" smtClean="0">
                <a:ln w="3175">
                  <a:solidFill>
                    <a:schemeClr val="bg1"/>
                  </a:solidFill>
                </a:ln>
                <a:effectLst>
                  <a:glow rad="101600">
                    <a:schemeClr val="bg1">
                      <a:alpha val="60000"/>
                    </a:schemeClr>
                  </a:glow>
                </a:effectLst>
              </a:rPr>
              <a:t>The church and its members begin to participate in worldly functions and activities.</a:t>
            </a:r>
          </a:p>
          <a:p>
            <a:r>
              <a:rPr lang="en-US" sz="3600" b="1" dirty="0" smtClean="0">
                <a:ln w="3175">
                  <a:solidFill>
                    <a:schemeClr val="bg1"/>
                  </a:solidFill>
                </a:ln>
                <a:effectLst>
                  <a:glow rad="101600">
                    <a:schemeClr val="bg1">
                      <a:alpha val="60000"/>
                    </a:schemeClr>
                  </a:glow>
                </a:effectLst>
              </a:rPr>
              <a:t>The church and its members allowed worldly activities to take place in the church and in the homes of its members.</a:t>
            </a:r>
          </a:p>
          <a:p>
            <a:r>
              <a:rPr lang="en-US" sz="3600" b="1" dirty="0" smtClean="0">
                <a:ln w="3175">
                  <a:solidFill>
                    <a:schemeClr val="bg1"/>
                  </a:solidFill>
                </a:ln>
                <a:effectLst>
                  <a:glow rad="101600">
                    <a:schemeClr val="bg1">
                      <a:alpha val="60000"/>
                    </a:schemeClr>
                  </a:glow>
                </a:effectLst>
              </a:rPr>
              <a:t>The church begins to accept people into membership who have not truly repented and turned from the world to Christ.</a:t>
            </a:r>
          </a:p>
          <a:p>
            <a:r>
              <a:rPr lang="en-US" sz="3600" b="1" dirty="0" smtClean="0">
                <a:ln w="3175">
                  <a:solidFill>
                    <a:schemeClr val="bg1"/>
                  </a:solidFill>
                </a:ln>
                <a:effectLst>
                  <a:glow rad="101600">
                    <a:schemeClr val="bg1">
                      <a:alpha val="60000"/>
                    </a:schemeClr>
                  </a:glow>
                </a:effectLst>
              </a:rPr>
              <a:t>The church and its members allowed false teaching and preaching in the church.</a:t>
            </a:r>
            <a:endParaRPr lang="en-US" sz="3600" b="1" dirty="0">
              <a:ln w="3175">
                <a:solidFill>
                  <a:schemeClr val="bg1"/>
                </a:solidFill>
              </a:ln>
              <a:effectLst>
                <a:glow rad="101600">
                  <a:schemeClr val="bg1">
                    <a:alpha val="60000"/>
                  </a:schemeClr>
                </a:glow>
              </a:effectLst>
            </a:endParaRPr>
          </a:p>
        </p:txBody>
      </p:sp>
    </p:spTree>
    <p:extLst>
      <p:ext uri="{BB962C8B-B14F-4D97-AF65-F5344CB8AC3E}">
        <p14:creationId xmlns:p14="http://schemas.microsoft.com/office/powerpoint/2010/main" val="1764323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to="" calcmode="lin" valueType="num">
                                      <p:cBhvr>
                                        <p:cTn id="7" dur="1" fill="hold"/>
                                        <p:tgtEl>
                                          <p:spTgt spid="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to="" calcmode="lin" valueType="num">
                                      <p:cBhvr>
                                        <p:cTn id="12" dur="1" fill="hold"/>
                                        <p:tgtEl>
                                          <p:spTgt spid="7">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to="" calcmode="lin" valueType="num">
                                      <p:cBhvr>
                                        <p:cTn id="17" dur="1" fill="hold"/>
                                        <p:tgtEl>
                                          <p:spTgt spid="7">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to="" calcmode="lin" valueType="num">
                                      <p:cBhvr>
                                        <p:cTn id="22" dur="1" fill="hold"/>
                                        <p:tgtEl>
                                          <p:spTgt spid="7">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TotalTime>
  <Words>1236</Words>
  <Application>Microsoft Office PowerPoint</Application>
  <PresentationFormat>On-screen Show (4:3)</PresentationFormat>
  <Paragraphs>127</Paragraphs>
  <Slides>59</Slides>
  <Notes>36</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The Revelation of Jesus Christ</vt:lpstr>
      <vt:lpstr>Revelation 2:1-7 The Church at Ephesus</vt:lpstr>
      <vt:lpstr>PowerPoint Presentation</vt:lpstr>
      <vt:lpstr>PowerPoint Presentation</vt:lpstr>
      <vt:lpstr>Signs of Christ’s Return (Church age) </vt:lpstr>
      <vt:lpstr>PowerPoint Presentation</vt:lpstr>
      <vt:lpstr>Pergamos</vt:lpstr>
      <vt:lpstr>How does a church become Worldly?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know thy works…”</vt:lpstr>
      <vt:lpstr>PowerPoint Presentation</vt:lpstr>
      <vt:lpstr>“And the dead were judged out of those things which were written in the books, according to their works.”</vt:lpstr>
      <vt:lpstr>“…and whosoever was not found written in the book of life was cast into the lake of fire.”</vt:lpstr>
      <vt:lpstr>“…and where thou dwellest, even where Satan's seat is.”</vt:lpstr>
      <vt:lpstr>PowerPoint Presentation</vt:lpstr>
      <vt:lpstr>Pagan temples  Zeus – symbol of a serpent</vt:lpstr>
      <vt:lpstr>PowerPoint Presentation</vt:lpstr>
      <vt:lpstr>“For we wrestle not against flesh and blood, but against principalities, against powers, against the rulers of the darkness of this world, against spiritual wickedness {wicked spirits} in  high places.” ( Eph 6:12)</vt:lpstr>
      <vt:lpstr>“Thou holdest fast my name...”</vt:lpstr>
      <vt:lpstr>“…and hast not denied  my faith. Even in those days wherein Antipas was my faithful martyr, who was slain among you, where Satan dwelleth.”</vt:lpstr>
      <vt:lpstr>Antipas a Faithful Martyr</vt:lpstr>
      <vt:lpstr>“I have a few things against thee…”</vt:lpstr>
      <vt:lpstr>“Thou hast there them that hold the doctrine of Balaam, who taught Balac to cast a stumblingblock before the children of Israel, to eat things sacrificed unto idols, and to commit fornication.”</vt:lpstr>
      <vt:lpstr>Doctrine of Balaam</vt:lpstr>
      <vt:lpstr>“I will promote thee thee unto very great honor, and I will do whatsoever thou sayest unto me: come therefore, I pray thee, curse me this people.”</vt:lpstr>
      <vt:lpstr>PowerPoint Presentation</vt:lpstr>
      <vt:lpstr>PowerPoint Presentation</vt:lpstr>
      <vt:lpstr>“Behold, these caused the children of Israel, through the counsel of Balaam, to commit trespass against the Lord, and there was a plague among the congregation of the Lord.” (Num. 31:16)</vt:lpstr>
      <vt:lpstr>“Be not unequally yoked together with unbelievers…”</vt:lpstr>
      <vt:lpstr>“Balac to cast a stumblingblock before the children of Israel, to eat things sacrificed unto idols, and to commit fornication.”</vt:lpstr>
      <vt:lpstr>PowerPoint Presentation</vt:lpstr>
      <vt:lpstr>“Balac to cast a stumblingblock before the children of Israel, to eat things sacrificed unto idols, and to commit fornication.”</vt:lpstr>
      <vt:lpstr>PowerPoint Presentation</vt:lpstr>
      <vt:lpstr>“No man put a stumbling block or an occasion to fall in his brother’s way…”</vt:lpstr>
      <vt:lpstr>“So hast thou also them that hold the doctrine of the Nicolaitans, which thing I hate.”</vt:lpstr>
      <vt:lpstr>Doctrine of the Nicolaitans</vt:lpstr>
      <vt:lpstr>PowerPoint Presentation</vt:lpstr>
      <vt:lpstr>“The law of the harvest”  (Gal. 6:7-9) </vt:lpstr>
      <vt:lpstr>PowerPoint Presentation</vt:lpstr>
      <vt:lpstr>PowerPoint Presentation</vt:lpstr>
      <vt:lpstr>The Doctrine of Paul “God Forbid Doctrine”</vt:lpstr>
      <vt:lpstr>“Do we make void the Law through faith? God forbid: yea, we establish the Law.” “What then? Shall we sin, because we are not under the Law, but under grace?       God forbid.” “What shall we say then? Is the law sin? God forbid. Nay, I had not known sin,       but by the Law.” “What shall we say then? Is there unrighteousness with God?  God forbid.” </vt:lpstr>
      <vt:lpstr>“For the grace of God that bringeth salvation hath appeared to all men. Teaching us that, denying ungodliness and worldly lust, we should live soberly, righteously, and godly, in this present world. Looking for that blessed hope, and the glorious appearing of our great God and our Savior Jesus Christ; Who gave Himself for us, the He might redeem us from all iniquity, and purify unto Himself a peculiar people, zealous of good works.”</vt:lpstr>
      <vt:lpstr>Romans 3:8 “And not rather, (as we be slanderously reported, and as some affirm that we say,) Let us do evil, that good may come? whose damnation is just.”</vt:lpstr>
      <vt:lpstr>PowerPoint Presentation</vt:lpstr>
      <vt:lpstr>“Repent; or else I will come unto thee quickly, and will fight against them with the sword of my mouth. He that hath an ear, let him hear what the Spirit saith unto the churches.”</vt:lpstr>
      <vt:lpstr>PowerPoint Presentation</vt:lpstr>
      <vt:lpstr>“I will give to eat of the hidden manna…”</vt:lpstr>
      <vt:lpstr>PowerPoint Presentation</vt:lpstr>
      <vt:lpstr>“And in the stone a new name.”</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19</cp:revision>
  <dcterms:created xsi:type="dcterms:W3CDTF">2014-11-18T13:56:47Z</dcterms:created>
  <dcterms:modified xsi:type="dcterms:W3CDTF">2015-03-09T22:43:41Z</dcterms:modified>
</cp:coreProperties>
</file>