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337"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334" r:id="rId19"/>
    <p:sldId id="276" r:id="rId20"/>
    <p:sldId id="277" r:id="rId21"/>
    <p:sldId id="333" r:id="rId22"/>
    <p:sldId id="279" r:id="rId23"/>
    <p:sldId id="280" r:id="rId24"/>
    <p:sldId id="335"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25" r:id="rId47"/>
    <p:sldId id="327" r:id="rId48"/>
    <p:sldId id="317" r:id="rId49"/>
    <p:sldId id="328" r:id="rId50"/>
    <p:sldId id="322" r:id="rId51"/>
    <p:sldId id="329" r:id="rId52"/>
    <p:sldId id="324" r:id="rId53"/>
    <p:sldId id="330" r:id="rId54"/>
    <p:sldId id="323" r:id="rId55"/>
    <p:sldId id="326" r:id="rId56"/>
    <p:sldId id="316" r:id="rId57"/>
    <p:sldId id="321" r:id="rId58"/>
    <p:sldId id="320" r:id="rId59"/>
    <p:sldId id="331" r:id="rId60"/>
    <p:sldId id="315" r:id="rId61"/>
    <p:sldId id="302" r:id="rId62"/>
    <p:sldId id="303" r:id="rId63"/>
    <p:sldId id="304" r:id="rId64"/>
    <p:sldId id="305" r:id="rId65"/>
    <p:sldId id="306" r:id="rId66"/>
    <p:sldId id="336" r:id="rId67"/>
    <p:sldId id="332" r:id="rId68"/>
    <p:sldId id="307" r:id="rId69"/>
    <p:sldId id="308" r:id="rId70"/>
    <p:sldId id="309" r:id="rId71"/>
    <p:sldId id="310" r:id="rId72"/>
    <p:sldId id="311" r:id="rId73"/>
    <p:sldId id="312" r:id="rId74"/>
    <p:sldId id="313" r:id="rId75"/>
    <p:sldId id="31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AC4D9E-621A-4C3E-8E3A-B3E625265A48}" type="datetimeFigureOut">
              <a:rPr lang="en-US" smtClean="0"/>
              <a:t>2/19/2015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ECE0E1-5CDC-4B11-889A-90125D89F5D6}" type="slidenum">
              <a:rPr lang="en-US" smtClean="0"/>
              <a:t>‹#›</a:t>
            </a:fld>
            <a:endParaRPr lang="en-US"/>
          </a:p>
        </p:txBody>
      </p:sp>
    </p:spTree>
    <p:extLst>
      <p:ext uri="{BB962C8B-B14F-4D97-AF65-F5344CB8AC3E}">
        <p14:creationId xmlns:p14="http://schemas.microsoft.com/office/powerpoint/2010/main" val="74102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19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20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22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23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25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26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2F09F91-D48B-47AA-B757-BADEE032F66D}" type="slidenum">
              <a:rPr lang="en-US" smtClean="0"/>
              <a:pPr/>
              <a:t>28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38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39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40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41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42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43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44</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45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61</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62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63</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64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65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7</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68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69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70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71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72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74</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75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F09F91-D48B-47AA-B757-BADEE032F66D}"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8D9E82-DD9C-4121-BB9A-B4005C588309}"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549029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D9E82-DD9C-4121-BB9A-B4005C588309}"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1321649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D9E82-DD9C-4121-BB9A-B4005C588309}"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21655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8D9E82-DD9C-4121-BB9A-B4005C588309}"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254448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D9E82-DD9C-4121-BB9A-B4005C588309}"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388932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8D9E82-DD9C-4121-BB9A-B4005C588309}"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1870933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8D9E82-DD9C-4121-BB9A-B4005C588309}" type="datetimeFigureOut">
              <a:rPr lang="en-US" smtClean="0"/>
              <a:t>2/19/2015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4142779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8D9E82-DD9C-4121-BB9A-B4005C588309}" type="datetimeFigureOut">
              <a:rPr lang="en-US" smtClean="0"/>
              <a:t>2/19/2015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237553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D9E82-DD9C-4121-BB9A-B4005C588309}" type="datetimeFigureOut">
              <a:rPr lang="en-US" smtClean="0"/>
              <a:t>2/19/2015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80639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D9E82-DD9C-4121-BB9A-B4005C588309}"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2016596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D9E82-DD9C-4121-BB9A-B4005C588309}"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96C42D-88B9-4533-977C-08AEDD335F86}" type="slidenum">
              <a:rPr lang="en-US" smtClean="0"/>
              <a:t>‹#›</a:t>
            </a:fld>
            <a:endParaRPr lang="en-US"/>
          </a:p>
        </p:txBody>
      </p:sp>
    </p:spTree>
    <p:extLst>
      <p:ext uri="{BB962C8B-B14F-4D97-AF65-F5344CB8AC3E}">
        <p14:creationId xmlns:p14="http://schemas.microsoft.com/office/powerpoint/2010/main" val="2993086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8D9E82-DD9C-4121-BB9A-B4005C588309}" type="datetimeFigureOut">
              <a:rPr lang="en-US" smtClean="0"/>
              <a:t>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96C42D-88B9-4533-977C-08AEDD335F86}" type="slidenum">
              <a:rPr lang="en-US" smtClean="0"/>
              <a:t>‹#›</a:t>
            </a:fld>
            <a:endParaRPr lang="en-US"/>
          </a:p>
        </p:txBody>
      </p:sp>
    </p:spTree>
    <p:extLst>
      <p:ext uri="{BB962C8B-B14F-4D97-AF65-F5344CB8AC3E}">
        <p14:creationId xmlns:p14="http://schemas.microsoft.com/office/powerpoint/2010/main" val="172086527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1.jpeg"/><Relationship Id="rId5" Type="http://schemas.microsoft.com/office/2007/relationships/hdphoto" Target="../media/hdphoto4.wdp"/><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7.gif"/><Relationship Id="rId4" Type="http://schemas.openxmlformats.org/officeDocument/2006/relationships/image" Target="../media/image66.jpeg"/></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bfriends.org/wp-content/uploads/2013/04/7church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7" y="-21639"/>
            <a:ext cx="9128333" cy="684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99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gbcdecatur.org/files/SeparateMes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06" y="609600"/>
            <a:ext cx="7568788" cy="567888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REBUUEhQVFRUXGBsXFxUWGBgcGBocHh4aHBcYGBgcHSsgGBolHRcXITEhJSkrLi8uGB8zODMsNyguLisBCgoKDg0OGxAQGywkICYvLCwsLCwsLCwsLCwsLDQsLCwsLCwsLCwsLCwsLCwsLCwsLCwsLCwsLCwsLCwsLCwsLP/AABEIAMABBwMBEQACEQEDEQH/xAAcAAACAgMBAQAAAAAAAAAAAAAABwUGAQQIAwL/xABREAACAAQCBAkIBAkKBQUAAAABAgADBBEFIQYHEjETNUFRYXFzgbEIIjJykaGywRQjNEIkMzZSYoKSs9EVFhclQ1NUg5PCRGOi0uFVo8PT8P/EABsBAAIDAQEBAAAAAAAAAAAAAAADAQIEBQYH/8QAPxEAAQMCAgYIBQEHBAIDAAAAAQACAwQRITEFEjJBUXEGM2FygZGxwRMUIqHRUhY0QkOCwvAVI2LhJFNzkqL/2gAMAwEAAhEDEQA/AEbAhECEQIRAhECEQIRAhECEQIRAhECEQIRAhECEQIRAhECEQIRAhECEQIRAhECEQIRAhECEQIRAhECEQIRAhECEQIRAhECEQIRAhECEQIRAhECF70tHMmm0tHc7rIpY+wCBCsmG6t8Tn22KOaoPLMHB+0PY27oEK00Go2sOdRPp5Atf0mdh1iwHviLhWDScgpBdUmHyx9fiqbQ3hOD8NomKGVgzIWllBUv2Y3eRWxJ0I0flZvVVE7o2su4JLB98UNTEN61R6FrX5RnxwXo2H6OSz5tNUTf1png0wCKGsiWpvRuuOYA8V9/TcDG7C2PrbP8A3mKGuZwK0N6LVJzc37rP8qYLyYSvfs/xiPnm8Cr/ALKT/rH3R/KuDf8ApKf9MHzzeBR+yk//ALG/dYOJYKd+FDu2f4wfPN4FH7KT/rH3Q1RgL5NhsxelbfKYIsK6PfdKf0Xqhk5p818jBdG3/s6iV+tO/iwiwrIuKzO6O1zf4QfFa8zV5gcz8XiE2WScg5Qge1AfaYYKiM71kfoisbnGV4zNS9PNP4LikpucMFY/9L5eyGB7TkVlfSzM2mEeBULiOpTEZYJl8DPGduDmWPRk4GZ6zFkkgjNVXEtC6+n/ABtHPUWuWEtmUDpZbge2BQoOZLKmxBBHIcj7IEL4gQiBCIEIgQiBCIEIgQiBCIEIgQiBCIELMCFvYPg0+rmcHTSnmva+ygv7eQboEJi4XqVqNjha+fJpJeRYEh3A5b2IUHdymIJAFyrxxvkOqwXKnpGC6P0X3Zla45WJKk7+TZQ83LGd9XG3euxT9H6yax1dUdv4zW22sISFKUFJIpk5LKL9ZVQB4xldXH+ELt0/RRg659+Sh6zTium3vUMo5kAX3gX98IdVSneuvFoGhYNi/NQdXVPNN5rs553Yt4wkvccyulHTRRizGgeC8oqnWRAhECFq4hJd1tLfYN736OaHwPa131C65elaeeaL/ZfqkYqBpZ1Q0t3E3JL3BAO7ujoOZCHBpbmvIU82kXwvmbLgw2KycaYykAc8JtedkN2duS3NEfLN1ySMFY6cmdTRta8/E1scN3lZZqMRmcK68NsAHLzQfARLYI9W+qqzaUqvjOb8bVHK/srFIB2F2jc2Fzz9McuS2sbL3VJr/Bbrm5tieK9IotKIELBEF1BaDmt6ixefJ/FTpiDmVyB7N0MbK9uRWWagppttgPgp2i1h18vfNEwczoviLGHNrJAuZN0con7ILeRW/O0voqzjDD5Uw7uEQAt05mzLuG5o0Mrh/EFx6joo8YwvvzUbWaC4LWj8DqmpJhOSTLlbnk2XzPc3LGplRG7IrhVGiKyDaYfDH0VX0g1O4jTedKRalPzpJ87vRrH2Xhy5uSX82WVYqwIYEggixBGRBHIYEL4gQiBCIEIgQiBCIEIgQiBCk8AwCorpwlU0tpjHfYeao53bco64EJs4dq4oMMUTMVmiom5FaeXe2XIRe7jdmbDkzhUkzGbRW6j0dUVbrRN8dy263T1kliTh8pKOSL2CqpY9O6yn2npjBJWuOxgvW0XRmJmNQdY8BgFVK+vmT22pztMbkLG9urmjI+RzsXFehgpIYBqxtAWvFFpRAhZtAousQKyIEIgQiBQgxIwKpI3WaQFE0WHOkmahtdybd4tGySdrntcNy81SaKnjpJonZuOC8GwduARPN21a5PRny94hgqm/EJ3WWV2g5vlI4wBrB1yexYmYZOExmTYsx+8AfEZRIqIi0ByU7RFcyVz4wMeNj6qakAhRtelbO3PGB9i46uS9fStkbC0SbVsV6RRaEQKUQIRAhECEQKEQIUnhGP1NLlInMgvfZyK9PmnKGsmezIrn1Oi6WpxkYL8clZG0ooq9QmK0iu1rcPLBDAXuNxDr3E9Ubo60HB68vWdF3i7qd1xwOfmq3pHqfZkaowuctTJOayr/AFgHMDuY3vv2TG5rg4XC8vLDJC7UkFilXOlMjFWBVgbFWBBB5iDuiUpfECEQIRAhECFmBCuWrrQGbis0sTwVNLP1s4/BLvkX9yg3PICFSASbBMiu0okUMr6JhMtZaDJ59gWcjLaU/eP6R7hHPnrLfSzzXr9FdHLgS1P/ANfyqVMmFiWYlicyxJJPWTvjnEk4leyZG2Nuq0WCnsM0MrKiUs2VLDI+47ajcSMwTziNDaWRwuFx59PUkMhjcTcdi2Jmr6vCk8CDbOwdST1C+cSaORLb0koibXPkq5VUsyUdmbLeW3M6lT7CIQ6NzcwutBVwzi8bgV5RRaUQIsp7B9D6uqlCbJlhkJIBLqL2NjkTzgxoZTPe24XFq9O0tNIY33uOCiK+jeRNeVMGy6GzDI9O8bxYg98KewsNiulS1LKiMSR5FecqWWZVG9iFHWTYe8xVoLjYJksgjYXuyGJVkn6A1yKzGSLKCxsyk5C+QBzPRGk0kgF1xW9I6JxDbnyVYjMQu41wcLhTOCaL1NYheQgZVbZJ2lGdgeU8xEOjp3yC4XMrNMU9I/UkvfNa+N4JOo3VJ6hWZdoAEHLdyRWSJ0Zs5OodIQ1jS6Lco9FLEBQSSbAAXJPIABvMLDSTYLXJI2Npc42CstBoFXTlDCTsA/3jBT3qfOHsjS2jkcFxJukdHG7VBJ5L7rdX1fKUtwQcDP6tgxPUu8xLqOQBRF0ko3usbjmqxMQqSGBUjIqwII6CDmDGYtINiF245mSN1mG4Vmlav65lDCULEAjz13HMcsaBRyLiu6SUQNrnyX3/AEdV/wDdL/qL/GJ+SkVf2mou3yXnN0ArlDEyhZQWJ203DM8u+I+TkVm9I6NxABOPYo7AdG6itVmp02gpAJJCi5F7AnebeI54pHTvkFwtVbpenpHASE3OOClf6O6/+6X/AFE/jDPkpFj/AGmou3yUPiOj1VTkibTzVAzLBSyWvb01uo9vNCnU8jcwt0Gl6SbZePHBRghK6QIIW9hGLzqWYHkOUPKPut0Mu4iGRyuYfpWSroYKpurK3x3q219LRaRJszQKavVSJcwei/MD+etz6O8Z2O+OrBUtkw3rwOlNCy0X1DFnHhzSU0iwOdQ1D09QuzMW270SDmGU2zHT1xpXEUXAhECEQIUzojgL19ZJpky4RrM35qDN27lB90CE4dN8VSnlrhtGNiRIAVyN7sN4Yjfnmx5WvHNrJ8dRviva9HdFNDRUyDE7P5VJjnr2FkQIT71dcV03qn4mjuwdWF8p0p++ScyvHFdPqSmqXp5vCBkKhmCXUbShhuNzkw5Ih87Gu1SVan0VVVEfxY23Ck0alxKmuNidJcEbt3OM/ORh3ERf6ZG8VnPxqSW2LXBJzTrRc0FQAtzJmZy2O8HlQnlI335QegxyqmD4ZuMl73Qmlfm2ar9offtVclyyzBV9JiFHWTYe8xnaLmy7U8gjjLzuF10hguHrTU8qSu6WgXrIGZ7zc98d5oDQAF8knlMsjnnebpYa4sI2J8upG6YODYW+8tyDfpXL9WMFdHk5eu6LVeDoDzHuqNhI/CJPay/jWMcPWBek0l+6Sd0rpSO6vlCTOtHRo08/6RLH1U5vOA+7MNycuZrX67xzKyGx1xkvddHNJiRny7ziMu0Ky6mB+CTu2/2JD6Lq/FcjpP8AvY5KB1yj8Lk9l/uMJrhdwXT6LODYZCeKt2r3RFaSSJs1Qahxck2PBg7kU+JG89EaaeARtxzXC0xpR9XKQ0/QMh7rb0l04pqFjLcs80C5lyxci+7aJyW/Ne+Yyi8k7I81notFVFXjGMOJyWtgOsSkqWCMWkOTYCbaxO4AOCRfoNt8QypjfgCm1ehaqnGs5tx2Jbax8cWrrGMu3BygZakC20R6bE7znkOhenPBVSB77Bes0BROp6Yufm7HwTww38TL9RfAR1RkvASbZ5quztYdAjsjzWVkYqw4Kac1JBzCkHMQo1EYNiV0GaHq3sD2suCvCq1jYeyMBPa5UgfUz99svuRBqI7Zq8eh6wPF4z9lH6llAopvPwuf7C2hdHsHmtXSO4qQD+kKy6TaUyKDg+HDnhNrZ2FB9HZvfMW9IQ+SVse0uXR0E1WSIhey2MAx6RXSy9OxYA7LAqVINgbEMOY7xcb84lj2vFwl1NJLTP1JRYpY61tHEp5qT5ICpNJDoMgHGe0BuAIvfpHTHPrIg36gvX9GdIPkBgeb2xHJUOMC9cvqW5VgymxBBBG8EZgiJBINwqvja9pa7Iq8YrQjSDC2BVTiFN6DCwaYN9uSwbMcwYXjsU03xG45r5rprRvyc307Jy/CQUaVxliBCIEJs6hqfg/p9bYEyKdggO65u56vxYH6xirzZpKdTxiSVjDvIHmVGzppdmY72JY9ZNzHAcbm6+txMEbAwbhZfEQmogUJ9aueK6f1T8TR3YOravlOlf3yTmUpNP2vilV64HsRB8o5dX1pXu9AC1E1TeqCuZK15V/MmSySP0lIIPRkW90OoXHWLVzulNO0xNl3g2Vy1tU4bDWY70mS2HewTwcxqqheIrz+gZCyuZ239FQtVuFcPXq59GSDMI/S9FPeSf1YxUbNZ9+C9R0lqvhUwjGbvRNfSHH5dGZAmEfXTVljoB3t1AlbnpjpueG2uvCwU75tbV3C61tPcKNVQTZaC7gB0AtcspvYdJFx3xWZmuwhaNGVPy9UyQ5b+SRuDZ1Ejpmy+UD7w5THHh6wc19G0i69HIf+JXSM1wqljuAJPdHcXypRtXTycRo7Hz5M5AwI352KsOYg2PWIhzQ9tjknxSSU0oc3BwUBq0wl6RKqTMB82oOyxFttdhNlhyEEc3SIVBH8MFq3aWqxVSNkH6RfmojT6l4XGKBLXBK3HOA+03uBhUzbytC36LlMej53BMDFargaebNAuZct3tuvsqTa/dGs4C689G3WeG8SueKClm1lQESzTpzO2Ztc2Z2zO7IGOIGumfhmvqD5YdH0wLtkWCnjq6r/AO6T/UWG/JyLn/tJRnj5KLx/RioopatPQKGJVbMDna/JuyikkDmYlaqTS9PVksiveyf2GfiJXqL4COyMl81k2zzVVqdWtHMd3YzruzObOLXYkm3m7rmM7qWNxuV14dP1kTAxpFhhkqnrD0Op6GmlzJJmFmnCWdtgRYpMbmGd1EZqmnYxl2ruaE0xU1dT8OUi1icuSnNS80mmnryCaCO9R/CHUR+hc7pQ0CqB7Fuay9GZ9d9H+jhDwfCbW02z6Wxa2WfomLVMJkAss2hNJR0L3ukBxAyWzq/0QOHo7TGDTZlg2zfZVRuUX9I3JN7CLU8HwwlaX0n89ICBYDJVXXFi6vNlUy2JS8xzfMEiyr7LnvEZ654sGrtdFqVwc6Y5ZBLmOavaIgUq0ata0ysSlAbpl5bdRFx7wI1UjrSAcVwekUAkonOP8OKWmsLDhTYpVygbgTWIytk3ngd21bujsL5uq9AhECE0dQ1apqamjmNspVSGUc+0ObmOwzndyCIcLiyZFIY5GvG4g+S8a+kaTNeUwIZGKm/Qd/fvjgPbquIX1qlnE0TZBvC8IqtCIFCfWrjium9VvjaO7B1YXynSv75JzKUusFLYpVD9NT7ZaH5xy6vrCvddH3A0LfFWTU/gzme1UQRLVDLQkekxIuV6AARfp6DGiijIu4rkdJ62NzRA03OZ7FZNbtWEw7YyvNmItuWynbJH7I9saKt1oyuPoCIvrWnhcr41SYRwNGZzelUHaGWYRbhL9fnN1NEUkeqy53pnSGrE9UWjJuH5W9pjoecQmS2M9pSywdkKt/OJza99+S2y54ZLDr2xyWKh0gaQOAaDrYYqzyEIRQx2iAATbebZm3TDbLnk43SLr8I+j4wJIFl+kIybvRZgy2tlYZjujluj1agc176Cr+NolxJxDSCnjX/ipnqN4GOovBM2glhqg0m2fwOa2RG1JJO4/el7/wBYD1uiMVJNclh8F6jT+jdRralgwNtb8prWjcvKpbaf1PBYvh73sAVBPQXCt7iYxzG0rCvSaLjMmj6hoTAxSl4aRNl3tty2S/NtAi/vjWRcWXnonajw7gUgsBqzh9fLmTpbFpDOHQZG5Rkyv6wPVHHjd8GTFfRq2H/UaICIjGxTg0O0wTETNCSnl8GFJ2iDfa2t1vV98dOKYS3svEaQ0ZLRFokIx4digNdn2WR2x+BoTWbAXS6M/vDuSvmF/iJXZr4CNTcl5+XbdzKTuJ6fVyT5yLNUKs11UbC7gxA5OYRzpKt7XkBe1ouj9LNAyR17kA5qFxvSmprJYl1EwMqsHACqPOAIBuOhjCJah8gsV1aLQ9NSSfEjve1kw9TCD6LPPKZ1j3ItvExuotheV6Tn/wAoDsVi0o0rl0DyFmqxWcWBcHJAuzdiOUefycxh8koZa+9cijoJKoPMf8IvbipirlmZKZUcoWUhZi2utxkwvl0ww4hZWkNcC4XtuXO+N0M2RUTJc+5mhiWYknbvmHBOZB3xxJ2Oa8hy+o6Lnhlp2uiFhw4LRhK6KIFKuGq7DTNrlmkeZJBdmO4EghRf2nujZRsu+/Beb6S1Qjpfh3xd6JSaZYqKuvqZ4N1mTWKnnW9kNrC3mgR1l89UNAhECFu4PiUylny58k2mSnDqeS45DzqdxHKCYEJ6YnTS8apFxCiA4ewFTIB84MAAd+8i2R+8vSLRiqqfX+pua9PoHTHy5+BKfpOR4f8ASoREcqy96HXFwiBSn1q44rp/Vb42juwdW1fKdK/vknMrZrdEaOdPafNkK8xiCxYsQbKFF1vsnIAbuSJdExxuQlx19RFH8NjyBwW9W1kmkkl5jLKlqOoc9lA3nfkBeLEhouksjkmfqtuSUl9K8bmYtWIkoEJfg5Kk2uSc5jcxI5OQDrjmSyfGkDW5L3Gj6MaMpXTS7Vv8Cd1BSrJlJLQWVFCjcMgLckdQCwsvCSPL3Fx3pP4hrIrROmiW8rYExwn1d/NDELnfPK0c6SscHEBe0pejUEkLXvJuQCr1q30gnV1PMefsl0mlAVWw2dlCMr77sfdGunlMjblee0xQso5/hsNxa+K1NO8KBraCoUZiespzbeCQUJPQVYfrdERNHdzXK+jqvUhmiO9uHgrjX/in9RvAw85Lks2guaaScybDoxVlsysN4I3ERwdYtdcL6y6Fs0Go4XBC6D0Qx4V1Kk0ZN6MxfzWG/uORHQRHaikEjbhfMK+jdSTmJ3h2hL/XQPwinPLwbfEIx12BaV6bosA6OVpywVm1e6YLVylkzmAqUFiDlwgH315L846OaNFPOJB2rjaX0U+kkLmj6Dl2dilse0PpaxtubL8/89CVY9BI9Lvhj4WP2gslJpKppcInWHBfWjeisig2zI27zNkMWYn0b2tzekYI4mx7Kit0hNVkGU3sqjrrqU4GRL2htiYW2b57OywuRyC5EZ60jVAXZ6Msd8ZzrYWTBwv8RK7NfhEa25Becl2zzKh20IoS5dqdWZmLEszkEk3JsWtvMUMMZNyFsbpOra0MbIQAvudovRy0dkpZKtssQQi3GR3ZZd0BiYAbBQ2uqHuaHPOY3qsakh+CTj/zf9ickJo9g810+kh/8hvdC1Ndv/Cf53/xQuu2QtXRTrZOQW5qo0n4VPok03eWLyieWWLDZ618COYxekm1hqnMJHSDRny8nxox9LvVSOsfRQVcnhZS/Xyxlbe6i90687iL1EIkbhmsmhtJGkmAdsnP8pKEc+R5jv6jHHIsvpLHBwBGS2sMoHqJqypS7TsbAeJPMBFmMLzYJNVVR00ZkkNgFYdYWOS8HoDhtOxNVOAafNXLZVt4zvmVGyANwN8riO1DEI22XzLSNc+smMjstw4BJGGrAsQIRAhECFN6J6Tz8OqBOp2IOQdPuuvKrD57xyQITjo51Bj6mZTstLXW8+S5FnPOPzxybSi/ON0ZZ6Vr8Rmu9ozTstJZj/qb9xyVVxfBZ9K5WfLZbfesdk+q24xy3xOYcQvdUlfBVN1o3eG9fdJpFVyUEuVUTURdyqchy5ZdMXbUyNFgVml0LRyvL3txOeJXt/Oyu/xc79r/AMRb5uXiljQFD+j7lRdVVPNbamu8xhexdixF99rnLuhLpHO2iuhDRwQ9W0BZpKp5Th5bFHXcw3jkyiGPLDcK9RTR1EZjkFwVJ/zsrv8AFzv2v/EP+bl4rmfs/Q/o+5/Khozk3N12GMDAGjJb2HYzUU4IkTnlhjchTYE7rwyOZ7BZpWOq0bT1Lg6VtyFsTdJqxwA1TNNiGFzuINwRlvBEX+al4rMNBUQyZ9ysvpVWkEGqnEEWI2uSA1Up3qBoGhBuGfcqHAjOuuBYWC3cNxafTbXATXlbVtrZO+17X9phscz2bJWKr0dT1VjK29ljEcUnVBBnzWmFRYFuQc0RJK5+0rUlBBSAiIWvmtVTYggkEG4IyII3EHkPTFASDcLS+NsjdVwuFO0umlfLFkqnt+kqP73UxoFXKN648nR+heb6luRK+avTKvmiz1Uy1iPNCJv9RRAauQ71MfR+iYb6l+ZKhHNySSSTmSTck85JzJjOXE4ldVkLI26rRYKWTSmtAAFVOAAsBtbhyQ8VcvFct2gaJxuWfcr6/nZXf4ud+1/4ifm5eKP2fof0fc/lYbSqtIINVOIORG1EGql4qW6Bogbhn3K1cOxmop1KyJzylJuQhsCbWv7AIqyd7MAU+p0VTVLg6VtyMN6+cRxafUbPDzXm7N9nbN7Xte3XYeyIkme/aKtSaNp6UkxNtfNeFLUPKdXlsUdTdWG8cmXcTFGvLTcLRPTxzsLJBcFSn87a3/FTv2of83LxXNOgaH9H3P5W/gGiFTXsZrfVyydpp0wW2r+kVH3uU3yETHTvlOsUir0xS0DBFH9RG4buZWdJNPqTCZT0uFWmz2W0yruCFa1rqbEOw32Hmg8+cdSKJsYsF4etr5qx+vIeQ3BJirqnmuzzGZ3Y3ZmJLE85J3wxYl4wIRAhECEQIRAhekmayMGUlWU3DKSCCNxBGYMCEzdHNcM1ZfAYjKWsk2ttG3CjrJyfrNj0xDmh2BTIpXxO1mGx7FZ6PCsLxJVehqxTzG/4aey7QNzkF2r8h3EjdGOSiadnBejpOk88YtMA4cciorGNDaymPnSmmL+fKDOvuFx7IxPppGbl6al05SVA2rHgcFAspGRBB5jCCCF1WPa4XabrEQrogUogQiBCIEIgQiBCiqyumGbwUkDaAuzNu5/nG2KFgZrvXmK7SVS6q+VpQLjMlac7GpioQQBMV9k5ZWsc7d0ObSRk33Lmy9IKpkWqQA8OseFlu4TVTJjHaaWygfc5DyQioiYxuAK6mh66qqZSJHNLQN3FSkY16VECEQIRAhECEQIRAoXrT0zzDaWjueZFLH2ARYMc7IJMtRFELvcBzKtOF6vqiYhmT2SmljMtNOdt97bgOkkdUao6N7s8FwqzpJTQ4R/Ufsisx7BsJK7N8Qn79pGRpa999kHmsGPTG6OlYztXl63TtVU3F9VvAfnNULTPWZWYjdC3AyD/AGEokAi1rO29x0HLojQuKqVAhECEQIRAhECEQIRAhECEQIWYEK3aPaysRolCSqgtLH9nNAdeq584DoBECFc5Gt2lqgFxLD1bd9ZJbMfqmxHc3dFHxtdmFqgrZ4DeN5Ck5P8AINYDwNY1M2/Zm3UZ8nnix7mjM6ijOWC7MHSaqZt2d9lsTNW0xwTS1MievPe3htCM7qF24rrQ9KoT1jCOWKiKvQeulmxp2Yc6FWHuN/dCTSyjcunFp6hkG3bmompwmfLJDyZq250a3ttaFmJ4zC3R19NJsvB8VpEwuy0hw4ovApuswKVDVciZLnmbLXbDCxXuA+Ub43xvi1HG1l5OtpqqlrTVQN1g7MfZaNRhs10Lsvns4JUcgsf4w9s8YOqDgAuTNomrkZ8Z7fqc7LgFP0lIkseaoW++OdLK55xK9lQUEVM36BYnNbEKXQusXgsouF9S1LGygseYC59giQCVV0rGi5IUjS6P1U30Keaf1GHiIYIJDkFjk0pSR7UgUxRavK+YLmUsvtHA9y3MNbRyFc+XpHRMwBJ5BSD6ByacXra+TJtvF1BHezfKHtoeJXMm6V7o4/MrSq8b0epLrebWOuR2drZJ6G81T1i4jQ2kjG5cebpBWyZOtyUNX67JqrwdBSSaZBkC3nm3JkAoB9saA0DJciSV8rtZ5JKoGkOlVXXkGqnvNtuU2CC3KEUBb9NrxKWoaBCIEIgQiBCIEIgQiBCIEIgQiBCzAhECEQIRAhECF9SprIwZSVYbiCQR1EboEKy4brExOnFpdZNtzORM/eAwIVgoddmKSxZmkzTzzJQB/wDbKj3QIUtJ16TSAJ9FImc9mZfcQ0QQCrtke3IrZGt3D5n47Cx07LIf9oihiYcwtDK6oZsvPmvv+kbAyPOw6cPVWX48KIr8CPgnDS1aP5hXwNONH230VUvfbwnRHy0XBMGm64fzD9vws/zy0e/wlT7W/wDuiPlouCn/AFyv/wDYfIfhYGnmALuoKk9dj4zon5eLgqnTVcf5h+y+31l4KtimGzCR+cJY/wB5i3wI+CX/AKrWH+YfNeUzXNSoPqcLQdLOo8JfziwjaNyzuqpnZuPmtOq171eXA01PLH6W23gVi1kguJzUNXa5MVmG6zklD82XKl29rhj74lQq1iultbVZT6qc4O9S5CnrUWB9kCFCwIQYELECEQIRAhECEQIWYELECEQIRAhECEQIRAhZECkC+ATp0R1KpU0cqdPnTJbzF2thQCAD6O/otCxc4rU8RRHUIud+O/eojWXqrGG0yz5Ex5qhrTNoAbI+6chz390Tcg4oDGStdqCxGPMb/JK2LrIsQIRAhZtAhWqg1dYjPlLNlUzOjjaVgyWI7zFNdPdTlpsSPNezar8UAJNI9hmfOT5GDXQILm2sPNVqgw9509ZK2Ds2wL897WPfEl2F1VkRL9Q4K/8A9CWJc0r/AFBEXdwVtSL9f2KjNIdVtdQ07T5ypsLa+y20R05bhAXEZhWEDXX1HXPCypEXWZODQPU8tbRJPqJrymcnZVbHzeQm4yN75dXVCwS7ELW5scVmuFzvxXnrB1RLQUbVEia8zYYbYawspNri2/Mj2wElqGtjlBa0WOYx/wA3JRmGLIsQIWYEIgQmZopqim19JLqZc5FV7+a21cWJB3KeUc8L1nHKy2OigZYOJvYHC28XS9xSk4GdMlXvsOyX59kkfKLtNws8rA15AyU9h2r3EaiWs2VTM6MLq11AI3cp6IrrhMNORmR5qN0g0ZqaFlWqlGWWF1BINxz5HoiQ4E2VXwua3XwtlgomLJKxAhZECkJpaP6m51ZTS6hJ8sLMXaAbauOQ7lPNzwsOecrLY+KnYdUl1/BLCeoDEDcDF2m4us0rNR5bwXnEpaIELIgQmVoTqjm4jSLUcMsoMSFVlJJAyv7YpcnJaCyNgGve+eCzprqinYfStUCaJwUjaCqRsg/eNzuvYd8GsRmpbHHIDqXuBfHeq3q2wdKzE6eTMI2S20QfvbPnFe8AiB+VuKimwJf+kX9ve664loFAAFgBYCL5JBNzcrVxnDlqaebIf0ZiMh6Li1+sRBF8FaN+o4O4LmHQXQtK/EJtI8wqFDEOBfd0X6eeFBxIFlufAyJ0msL2tbxUhrR1cLhUqVMlzDMDsVJYWsbXFt/T7IuLg2JSHCN8Zc0WI9FAautFxidaKcsVGyWLDOwA325c7DvgcTgAogbHZzn7hlxxVn1l6tZWFU6TUnNMLvs2KgAcvObxUlzSBfNMa2ORjiG2ItvTr1ZcUUnZDxMWZkk1PWlWeLpC540u0X+gaQU7otpM2cjpYZA7XnLlbceTmtCTh9K6bf8ActKOBB5gZ+K6HEOXMWtiVEs+S8pxdJilGHQRYxDhcWV43ljg4blyvK0QaXjSUM7IGcq351JyIseUWMLudW2/Ja/htEuuMra3/XgV1ZS06y0VEAVVAVQNwA3QwCyxveXEuKKunWajI4urAqRzgwEXCGOLXAhcuYRoUk3GHoHcgB2UOo3WDEGxP6O6/LCtc4BdD5eMazziAAQOamdZWq5MMpFny5zTLzAhBUC1wTfefzTF8QcSs/8AtyMdqtsRiqXoRgH0+ulU9yA5NyBcgAEk+6B5IGCrTsaSS/IC6vGsbVbKwyj4dZzTCXC2KgAXBN955oqSWkY5p0bYpWPIbYgXz7QPdNXU0LYLT/r/ABtEsy80ur6wd1voEhqDR1sQxubTrkGnzSzWuFUMxJMRjq2Cu1rfjF7xcDEjj2Lqqlp1loqILKoCqOYDICGALG5xcSSqTrj0a+m4c7KPrJF5q7rkAHaW/NbPuij8Pq4LTSuveI5O9dySmrDQdMVmTpcyY0sywDcC/QRa4gLiXWHBXZGxkRe8XIda3gmJ/QHI/wAU/wDpj/uibO4pfxYv0fdU/WXq1lYVTpMSa0wu2zmoFrW6TeINwRimMbFIxxDbEdvanRqv4npOz+ZiWbKVVdafBcmVXpt1xLNkKKnrnc15RZIRAhS+ieDmtrZNODbhHAJ5h9425bC5tFXmwT6doc+5yGPkuwcLoVp5MuSnoy1CDqAtfriWiwslyPL3Fx3rGLUC1EiZJcXWYpU3F9/Lbo3xDhcWRFIWODguedW+FGj0kEgtnLMxciM7A5dPPboigNwOa2ujDHSauRbfzIwTF15aQ1FDTyHppjSy0wg25RbliXXJASoC1sbnkAnDNTmqjEptThcqbPcu7FrsTc5G3dugjJtjxRWBoe0tFrtB8SErtTnH8/1H+ULjyb4rZWZzf0eivuvbD+Fwlm5ZTq3tOz8xDX4WKxUw1tZnEemPsqR5N9HefVTbeiirfm2iT7wp9kH8Sra0F+J9B/2rH5RP2GT2h8Iq/aCZTdXJyHqrhq0P9UUnZfMxZmyl1PWlRGhes6XiVX9HWQUOyzFi97WtlbZHPENeTbBMmpWsDrOuRngo/W8fwrDe2HisUl2gtFD1T/8AOKuGnOPth9DMqVQTDL2fNJsDtMF398NcSBgsMLGvdZx4rQ1a6YNitM85paytmZsBQSeQG5J64hpve6maNrQ0tOYvjzslnpP+V8ntJPgsV3+K0t2R3Sr1rpxqfR0KTKeY0t+EAuvKLHIxL8wEulDdV7iL2G9bOp/Fp1XhizZ7mY5dhc8w3CJZvVKmxLXAWuEu9H/ytftH+F4UMxzK3P6t3cb6pl63KITsHqRu2VEwfqkG3eLjvhrxgsFM6z7cQR9ko/J4w4viLzbC0qWesM3mi3cWHfAcXBSw6sLu2w8sUwfKA4qHar4NFZM28/ZNpOrl7v8AcFLanOJabqf4mizMvNUrOsHdb6BLnVB+UNZ1Tv3ixUZhXk2H82pk6f6fy8JaUHlGZwgY3DWta3Qb74s5xBsAkxQtc0uc6ynsPxAVVEs7ZKiZK2tkm9rjdflgB1m3Q+MxTal8ik75PTXq6onm+YhbNocluqeof3z6J7Q9clKbyifsUntD4CFvzC10/Vych6q36r+J6Ts/mYlmyqVPWnwXJlV6bdcSzZCip653NeUWSEQIVw1R8c0nrn4TFH7ua0U+bu6V0FrV0jnYdh5nyNnbExF84XFje8S7sVItXEuF7eCxqr0jnYjQcPP2dsuy+aLCwyEDb71aYM+lzBa4570r8H/LFu1mfC0Kb7lbpsz/APG3+1WDykfslN2p+GGHaCxx9Q/mPdWjUpxLT9b/ABGIjyPMq9ZtN7rfRLfU5x/P9R/lC48m+K11mc39HonXpZQfSKGolcry2A67ZQ54u0rnU7tWVpVF1AYVwNBMmFbGZM9LnVbgdwJb2mKRm5JWisYIwyMbr38/xZa/lE/YZPaHwiX7QVafqpOQ9VcNWvE9L2X8Ylmyl1HWlJjUPxy/ZP8AKKt/hT5s5eY9UwNb32vDe2HisVkzCbQ9U/w91Ma6OJKn/L/eJDH5LFTi78OB9FBeTsLYbN7c/CsQ04lXqAQyO/D3KrOk35Xye0k/7Yg5+Kc3ZHdKtXlB8WJ2o+Fol+YS6bq5OXutzUNxOnaP4xLd6XPk3kqRo/8Ala/aP8LwoZjmV0H9W7uN9U8MZpeGp5svleW6DrKkDxh7hcWXLhcGyNcdxCV+oDCTKl1cxl2WM3g894K3LD3r7DC4zcrXWN1Gho3ku+9gpDygOKh2q+DQSZt5+yrSdXL3f7gpbU5xLTdT/E0WZl5qtZ1g7rfQJc6oPyhrOqd+8WKjMK8mw/m1e/lJ+lSdT+Kxf+JJHUnml9T6x8RlyxKSoIlgbIUKlrc26I1ABZWdVOc7XLRf/O1Xvyc3LVNSTyqDl1iKgWf4Jr3l9MXHe72Ujrs0wrKGslpTT2lq0sEgBSL3OeYic3WSgQyEOsCb70psd0zrK2WEqZxmqDcAhcj0WEW1FT5h2qWgAXXSuqyZ/U1KT/d5+0xDckTXc8HiB6Lk+p9NuuJZshFT1rua8oskIgQrhqj45pPXPwmKP3c1op83d0p1a/8Aidu2l+JixS2bLuXuFQ9WmtGmwyhFPNlzXbbZrrs2zOQzMVxBOCdZj2Nu6xHYeK09CcVSr0oSfLBCzHdgDvF1bIxQNItzWiSRry7VNwGAeVlb/KR+yU3an4YudoLNH1D+Y91aNSnEsjrf4jER5HmVet2m91volvqc4/n+o/yhceTfFa6zOb+j0XQDC4jQuQDZRujODijpUkKbhNq36zM1u7at3RRjdUWWiqnM8pkIte32FkuvKJ+wye0PhEPzCZT9VJyHqrjqz4opOyHiYlmylVPWlbGC6GUVHN4WnkLLmWK7QLXIO+9znEhgCh8733vvzwVN1vTB9Mw5bi/DA25bXGfuhUm0FuocIXc/ZMqso5c5Ck1FmIbXVwCptmLg5b4cQDmucyR0btZhsVp8BT0MmZMSXLky1Bd9hVUZDebctoizWjBXL5J3AOJJyxXOOA469dpFIqH3tUJYcwDAAdwiljYX4rTrtL3BuQaQP87U0fKE4sTtR8LRL8wqU3VycvdbmobidO0fxiW70ufJvJUjR78rX7R/heFDMcyug/q3dxvqn5GhcdROj2DikSYgIO3NmTMuTbYkDuijW6qfUTmUg8AB5Kk+UBxUO1XwaKyZt5+ydSdXL3f7gpbU5xLTdT/E0WZl5qtZ1g7rfQJb6onA0iqwSBfhwOk7YNh3A+yKjMKz9h/gnJj+i1JXFTVSVmlLhdq+V9+49EXLQVlbIWiwSk10avZFNSpUUckS1Q2mheY7mN8+jvip+kjgtDAJY3DC4xGGY3/la/k3/aKn1B4iD+Z4Kw/dP6vZbevLRqrrK2W1PIeYqygCyjK9zl/+54L2ddVazXhABGZ3pU4vorV0iB6iQ8tSbAtbM9EW1xdLdTvDS7A24FdIatTfAJFsvqWF+nOIGR8VaQWe3k30XK843YnpizckqU3eSviJS0QIVw1R8c0nrn4TFH7ua0U+bu6U6tf/ABO3ay/ExYpbNl3L3C5liUtXjUxx1Tdb/A0UdmFog2X933CZPlI/ZKbtT8MB2gpj6h/Me6tGpTiWR1v8RiI8jzKvW7Te630S31Ocfz/Uf5QuPJvitdZnN/R6LoKNC5CIEJTeUT9hk9ofCFvzC2U3Vych6q46s+KKTsh4mJj2Uqp60qebEJQveYgtv85f4xa4zSxG87lzdi+kZxHSGVMX0BORJam1rK1hvyz395hVri5W4ODXiIHAA+dsfwukq2tlyELznSWgtd3YKovkLk5b4aSBmsDWOebNFytVZ9PXSJiJMlzpbAy3KMrDMZgkXF7GIuHBXs+FwJFj2rnLA8Beg0jkU771npYjlUkFT0XHJFLmwB4rVqtD3ObkWk/9Jn+UJxYnaj4WiX5hUpurk5e63NQ3E6do/jEt3pc+TeSpGj35Wv2j/C8KGY5ldB/Vu7jfVPyNC46IEJZ+UBxUO1XwaFSZt5+y20nVy93+4KW1OcS03U/xNFmZearWdYO630C53qcXmUeLTZ8lirpPmEEWO9mG4ix74i124ZqQ9rJvrxbvHYuq8LxyTPkS5quoExQ4BYXFxexiwdcXSJIXNcQs45SJU0s2W4DI8tgbHflkQfnA4XCIXFkgKTPk8qBV1Vt2zl7RCmk6wvwW6dobA62Wv7J7w9cxKbyifsUntD4CFuzC1wdVJyHqtzV1UsujO0DmsubbuuIi9mnxTQA+eMdjfRc1tDVgOeCxAoRAhXDVHxzSeufhMUfu5rRT5u7pTq1/8Tt2svxMWKWzZdy9wuZrRKpYq76mOOqbrf4GijsxzT4dl/d9wmT5SP2Sm7U/DAdoKY+ofzHurRqU4lkdb/EYiPI8yr1u03ut9Et9TnH8/wBR/lC48m+K11mc39Hon/wgvs3F7XtfO3PbmjQuTY2uh5gFrkC5sLneeYc5iFFiUqfKJ+wye0PhFH7QWyn6uTkPVXDVrxPS9l/GJZspdT1pXKNTVuHNnbfzmIY0aowTKmaQTOAcc1vaGn+sKftU8REv2Uum6zz9F0jroH9SVP8Al/vEgdkop9s8j6KB8nXi2b25+FYG5lXnN44+R9Sq1pN+V8ntJPgsUOfinN2R3SrV5QfFidqPhaLPzHNLpurk5e63NQ3E6do/jEt3pc+TeSpGj35Wv2j/AAvChmOZW9/Vu7jfVPouLgXFzuHKbb7DvHtjQuRY5rEyaFF2IAuBckAXJsBnykkCIKkAnJLbygOKh2q+DQuTNvP2W2k6uXu/3BS2pziWn6n+JoszJUq+sHdb6Bc1aRyWeuqdlWa06ZuBP3jzQNIAxVJI3vkOqCeS0nacgF+EUbhfaAg+kqzjURga2sOdwurtA+JqbsPkYhuwioN6g80sfJ4+1VXq/MQtm2OS2VPUP759ExdM9Y9Nhc5ZU9JpLLtAoFI3kWzYG+UOLsbALnthBZrOdbzSo1raxaXFKZJchZqsjFvrFABvzWJiuJIwTmmNkbwHXJHA+69tE9Y1LS4KaJxM4YrMAIUbALE2udq/LzRV19UiybCI/iMkLhYWvxwShMOXOWIEIgQrhqj45pPXPwmKP3c1op83d0p1a/8Aidu2l+Jix3JbNl3L3Ci9SejtLU4Urz6eVMbhHG06KTa+65imqCTdaDPJHGwMNsD6lVfR6UsvS7YRVRFmOqqAAAArAAC2XJuijd3MrTNiXHfqN9k6dJ9FqfEFRalSwQkqAbZnLPnhrm6ywRTujBAtY8RdbWA4NKopAkyAVlqSQCb2ubnM8kDWhowUSyuldd3JI7U3x/P9R/lCo/4fFdKsNzNzZ6JsYjVBMbpVsbzKeapN8t6sPZsH9qJJ/wB0ckmNl6F7uDh6Yr70mqx9Ow6Tnd5syZvy+rltv72BHqxLz9TQopWD4EzzwA8z+Aqb5RP2GT2h8Il+0Eun6qTkPVXHVrxPS9l/GJZspdT1xXJdX6bdcDNkIquudzUpoZxhTdqniIH5Ipes8D6LpHXRxJU/5f7xIHZKINs8j6KB8nXi2b25+FYG5lWn6uPl7lVnSc20vk9pJ8Fim/xT27IH/EpyaSaOSK+UJdQpZQ20ACRnYjv3wxzQVlindFfV34L00ewKTQyeBpwVS5axN8zvga22SiWZ0hu5JXRtw2ljkEEcLMGXqveEjMcyunJsP7jfVNXSat4Kvw/9N5kvP9JP4gRZ5s9qz0rWup5RvsCPA/ha+saq2EpE/vKuUPYdr5RE5sAO0JmimtL5CdzHeihPKA4qHar4NFpM28/ZJpOrl7v9wUtqc4lp+p/iaLMy81Ss6wcm+gS31Ryw2kNYCARadkRf+0EVbmEx5IY8ji1XDW5oHUYkZApRKVUDbVyFzNrcmfLEkEG4CXG9j4yyRxGPaVctH8Pamw6XJcANLlbJANxcA3seWBoIbYqsz2vnLmZXSj8nn7VVer8xC2bQ5LZU9Q/vn0Wh5Rn26T2XzMNG0sTuobzKUoi6QM089EdUFHWUMmoeZOVpi7RVSthmRldb8kKaHEXutkro43auoD5pHVCgMQN14u03AKzzMDJC0bivOLJSIEK4apD/AFzSeufAxR+7mtFPm7uldK6ZaMS8Spvo81mVNoNdLXyvYZ9cWIvklxvDDiLj/OCNDdGJeG030eUzMm0Wu9r5790QBZTLIH2sLAf5vXNuntY0jHJ81DZkn7QPSGuPCFsF2nmVsnk1JmO/4t9F0votjyVtHKqFI89QSMsm3MPbeGNNwsk0Ra+wy3ctygNbOlK0OHTNlhws4GXLAOf6TdwO/nIiHHcN6vAwgmQ5Nx8dwSl8n03xVj/yn+UQdoeKsx14ZCeLfdXvWliX0bGMNmnct9rqJIPuz7oXJt37PdbKQA0xad7iP/zh91s6TYkG0loJQzMtGJHrq3N0Z+yJdtgpcILaVwO/HyIC0/KJ+wye0PhF37QSKfq5OQ9VcdWvE9L2X8Ylmyl1PWlcl1fpt1wM2Qir653NSmhn2+m7VPEQPyRS9Z4H0XSOujiSp/y/3iQOyUQbZ5H0UD5OvFs3tz8KwNzKtP1cfL3KXOueoaVjrupsyiWwPSFBiLXuFJeWajhwT50F0jFfQyp5K7RFnAysw35Hdz98S04Yqs8Wq76MjiF46w9KFw+gmTQQXPmSxfexyv3C57oHOwwRBFd135DE/wCdqQupZy2MySd5LH/oeIcLFqdC8vZK47wPVNTXXW8AcPmj7lSrZ9FjnFZMwr0JwcONh54LV1oYmHxPCZak22xMIvl5zJs5c4sf2orLjbw9U+gBZrDjrDyaVu+UBxUO1XwaLyZt5+yyUnVy933CltTnEtP1P8TRZmXmq1nWDut9AkxojpIuH4/OmPlLabNSYbXIUsTcd4EVyAcrgfEe6Lja3NdNqQRcZg7iIYsJVa1i4+KHDp03aAcqUlg2uWYWFgd9sz3RV5wT6dt36xyGJ8PylZ5OswtU1THeVv7xFALPt2LS+Qvpi473+ybGkWhVHXzBMqZW2yjZB2nGW/7pEXLATdZ4qp8bdUWt2gFKjXNoZR0FJLemlbDM5BJZmyFt20TaKFuqRZaGymWN+sBhbdbemdqv4npOz+Zi7NlZ6rrT4Lkyq9NuuJZshRU9c7mvKLJCIELZw2saRNSahs6MGU8xBBHhEOFxZMik1Hh3ny3rr7Q3HVrqKTUDe6+eOZhkw9sQ03CmdgY8gZbljTTH1oKGbPY5qpCDnc5KPbn1AwONgiCPXdjkMTyXIVfWNOmtMc3ZyWJPKTvPXEtFhZEshkeXH/AvqViM1FCrMdQNwDED2XiNVpUtnlaLBxXxUVsyYLO7sBu2mJ8YkNAyUPme8Wcbpj+T4f60bsW+UVdtDxTYsYJP6fdT3lFTLVFGwO5Tn1GKEXceSdE7UgaeD/ZR+i2LfS9KJUwtlmL+je0kgfCB098VaMjxKfOT9UY/hb6m/urX5RDD6DJtn9YfCGO2gskFxHJhuHqqPgeuOopKaXTy5UopLXZBZWLd5EwD3RAa8YCys6WmedYh1+Yt6JZz32mJHKYY0WFlllk+I8u4r2wuuannJNQAsjBhtC4uN1xywOFxZRG/UddW7SLWlXV1O9PPMsy3tfZSxyIIzB5wIjVumCVrdltitbRPWJV4bJMqmMsKzbZ2k2jewG/qAg1ccFHxQWhrhe2ShtJsfm19QZ8/Z4RgAdkWGWQyiQLKskmvbC1lpyK+agskx1HMrED2CILQcwrNnkaLNcbLE+umOLPMdhvszEj3mJDQMlDp5HiziSFddSZ/riR+t8DxR+0FopheKXkPVMPyjZn4LTEck0+EBsXAKkRLInHtCo07GTV4zh7k3stOpysLgLtW6L3zhJxaT2j1XTaA2YNH6XnzafZM7X8b4Vlnaat7dTb4a/NvNc+lBDJe77hIug03rpEtZUmomIiiwVSQB3CJ+EO3zQK59hdrTbi0FQdTPaY7OxuzEsTzk5kxcCwsssjy9xcc0zcJ111ciRLlbEp9hQu0ysWNuciYB7opqvGAstTpaZ51nNdc52It6KvaeawZ+KiWs0Kqpc7KAgEnlzYm/fyRLWm93KkksYZqRAi+d9/Yrn5ODWqKi/5g8Yg9Z4K4F6Q972T74Qc49sXWPVPBKfyiGBopNj/aHwEUdmFrgBEUnIeqTlHp3XyUWXLqZiIosqqSAB0AQfCHE+an559sWtP9IVdmPtEk8ucXAsLLI95e4uOZXxEqqIEIgQpzCNLqykl8HT1EyWl77KsQL8+UVLBe6e2ocGhpANuIusYvpbWVcvg6iomTUvfZdiRfnzgDBmh1Q4tLQAL8BZQt4skLECEQIXtTVbyzeW7ITyqSD7ogtBzTI5nx7Bsvupr5k0ATJjvbdtMTb2xAa0ZBTJPJILPcSvmVVurbSuwb84Eg+2JLQRYqGzPa7WBxXpUYlOmLsvNdhzMxI9hMQGNGQVn1MrxqucSFqRZJRAhECEQIRAhECEQIRAhe1NVPLN0ZlPOpIPtEQWg5pkcr4zdhsvSoxGbMFpkx3G+zMSL98QGNGQVn1ErxZziQvNKlwwYMQwyBBzGVsj1ROqLWVWyva4OBNwvadik51KvNmMp3hmJHsJiAxoxAV3VUzhqucbLTiyQswIRAhYgQtimrZkq/BuyX37JI8IqWg5hNjnkjFmOIXv8Ay1Uf3839tv4xHw28Ez5yf9Z815z8SnTBZ5rsOZmJHviQxoyCq+pleLOcSFqRZIRAhEC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6" descr="data:image/jpeg;base64,/9j/4AAQSkZJRgABAQAAAQABAAD/2wCEAAkGBxQREBUUEhQVFRUXGBsXFxUWGBgcGBocHh4aHBcYGBgcHSsgGBolHRcXITEhJSkrLi8uGB8zODMsNyguLisBCgoKDg0OGxAQGywkICYvLCwsLCwsLCwsLCwsLDQsLCwsLCwsLCwsLCwsLCwsLCwsLCwsLCwsLCwsLCwsLCwsLP/AABEIAMABBwMBEQACEQEDEQH/xAAcAAACAgMBAQAAAAAAAAAAAAAABwUGAQQIAwL/xABREAACAAQCBAkIBAkKBQUAAAABAgADBBEFIQYHEjETNUFRYXFzgbEIIjJykaGywRQjNEIkMzZSYoKSs9EVFhclQ1NUg5PCRGOi0uFVo8PT8P/EABsBAAIDAQEBAAAAAAAAAAAAAAADAQIEBQYH/8QAPxEAAQMCAgYIBQEHBAIDAAAAAQACAwQRITEFEjJBUXEGM2FygZGxwRMUIqHRUhY0QkOCwvAVI2LhJFNzkqL/2gAMAwEAAhEDEQA/AEbAhECEQIRAhECEQIRAhECEQIRAhECEQIRAhECEQIRAhECEQIRAhECEQIRAhECEQIRAhECEQIRAhECEQIRAhECEQIRAhECEQIRAhECEQIRAhECF70tHMmm0tHc7rIpY+wCBCsmG6t8Tn22KOaoPLMHB+0PY27oEK00Go2sOdRPp5Atf0mdh1iwHviLhWDScgpBdUmHyx9fiqbQ3hOD8NomKGVgzIWllBUv2Y3eRWxJ0I0flZvVVE7o2su4JLB98UNTEN61R6FrX5RnxwXo2H6OSz5tNUTf1png0wCKGsiWpvRuuOYA8V9/TcDG7C2PrbP8A3mKGuZwK0N6LVJzc37rP8qYLyYSvfs/xiPnm8Cr/ALKT/rH3R/KuDf8ApKf9MHzzeBR+yk//ALG/dYOJYKd+FDu2f4wfPN4FH7KT/rH3Q1RgL5NhsxelbfKYIsK6PfdKf0Xqhk5p818jBdG3/s6iV+tO/iwiwrIuKzO6O1zf4QfFa8zV5gcz8XiE2WScg5Qge1AfaYYKiM71kfoisbnGV4zNS9PNP4LikpucMFY/9L5eyGB7TkVlfSzM2mEeBULiOpTEZYJl8DPGduDmWPRk4GZ6zFkkgjNVXEtC6+n/ABtHPUWuWEtmUDpZbge2BQoOZLKmxBBHIcj7IEL4gQiBCIEIgQiBCIEIgQiBCIEIgQiBCIELMCFvYPg0+rmcHTSnmva+ygv7eQboEJi4XqVqNjha+fJpJeRYEh3A5b2IUHdymIJAFyrxxvkOqwXKnpGC6P0X3Zla45WJKk7+TZQ83LGd9XG3euxT9H6yax1dUdv4zW22sISFKUFJIpk5LKL9ZVQB4xldXH+ELt0/RRg659+Sh6zTium3vUMo5kAX3gX98IdVSneuvFoGhYNi/NQdXVPNN5rs553Yt4wkvccyulHTRRizGgeC8oqnWRAhECFq4hJd1tLfYN736OaHwPa131C65elaeeaL/ZfqkYqBpZ1Q0t3E3JL3BAO7ujoOZCHBpbmvIU82kXwvmbLgw2KycaYykAc8JtedkN2duS3NEfLN1ySMFY6cmdTRta8/E1scN3lZZqMRmcK68NsAHLzQfARLYI9W+qqzaUqvjOb8bVHK/srFIB2F2jc2Fzz9McuS2sbL3VJr/Bbrm5tieK9IotKIELBEF1BaDmt6ixefJ/FTpiDmVyB7N0MbK9uRWWagppttgPgp2i1h18vfNEwczoviLGHNrJAuZN0con7ILeRW/O0voqzjDD5Uw7uEQAt05mzLuG5o0Mrh/EFx6joo8YwvvzUbWaC4LWj8DqmpJhOSTLlbnk2XzPc3LGplRG7IrhVGiKyDaYfDH0VX0g1O4jTedKRalPzpJ87vRrH2Xhy5uSX82WVYqwIYEggixBGRBHIYEL4gQiBCIEIgQiBCIEIgQiBCk8AwCorpwlU0tpjHfYeao53bco64EJs4dq4oMMUTMVmiom5FaeXe2XIRe7jdmbDkzhUkzGbRW6j0dUVbrRN8dy263T1kliTh8pKOSL2CqpY9O6yn2npjBJWuOxgvW0XRmJmNQdY8BgFVK+vmT22pztMbkLG9urmjI+RzsXFehgpIYBqxtAWvFFpRAhZtAousQKyIEIgQiBQgxIwKpI3WaQFE0WHOkmahtdybd4tGySdrntcNy81SaKnjpJonZuOC8GwduARPN21a5PRny94hgqm/EJ3WWV2g5vlI4wBrB1yexYmYZOExmTYsx+8AfEZRIqIi0ByU7RFcyVz4wMeNj6qakAhRtelbO3PGB9i46uS9fStkbC0SbVsV6RRaEQKUQIRAhECEQKEQIUnhGP1NLlInMgvfZyK9PmnKGsmezIrn1Oi6WpxkYL8clZG0ooq9QmK0iu1rcPLBDAXuNxDr3E9Ubo60HB68vWdF3i7qd1xwOfmq3pHqfZkaowuctTJOayr/AFgHMDuY3vv2TG5rg4XC8vLDJC7UkFilXOlMjFWBVgbFWBBB5iDuiUpfECEQIRAhECFmBCuWrrQGbis0sTwVNLP1s4/BLvkX9yg3PICFSASbBMiu0okUMr6JhMtZaDJ59gWcjLaU/eP6R7hHPnrLfSzzXr9FdHLgS1P/ANfyqVMmFiWYlicyxJJPWTvjnEk4leyZG2Nuq0WCnsM0MrKiUs2VLDI+47ajcSMwTziNDaWRwuFx59PUkMhjcTcdi2Jmr6vCk8CDbOwdST1C+cSaORLb0koibXPkq5VUsyUdmbLeW3M6lT7CIQ6NzcwutBVwzi8bgV5RRaUQIsp7B9D6uqlCbJlhkJIBLqL2NjkTzgxoZTPe24XFq9O0tNIY33uOCiK+jeRNeVMGy6GzDI9O8bxYg98KewsNiulS1LKiMSR5FecqWWZVG9iFHWTYe8xVoLjYJksgjYXuyGJVkn6A1yKzGSLKCxsyk5C+QBzPRGk0kgF1xW9I6JxDbnyVYjMQu41wcLhTOCaL1NYheQgZVbZJ2lGdgeU8xEOjp3yC4XMrNMU9I/UkvfNa+N4JOo3VJ6hWZdoAEHLdyRWSJ0Zs5OodIQ1jS6Lco9FLEBQSSbAAXJPIABvMLDSTYLXJI2Npc42CstBoFXTlDCTsA/3jBT3qfOHsjS2jkcFxJukdHG7VBJ5L7rdX1fKUtwQcDP6tgxPUu8xLqOQBRF0ko3usbjmqxMQqSGBUjIqwII6CDmDGYtINiF245mSN1mG4Vmlav65lDCULEAjz13HMcsaBRyLiu6SUQNrnyX3/AEdV/wDdL/qL/GJ+SkVf2mou3yXnN0ArlDEyhZQWJ203DM8u+I+TkVm9I6NxABOPYo7AdG6itVmp02gpAJJCi5F7AnebeI54pHTvkFwtVbpenpHASE3OOClf6O6/+6X/AFE/jDPkpFj/AGmou3yUPiOj1VTkibTzVAzLBSyWvb01uo9vNCnU8jcwt0Gl6SbZePHBRghK6QIIW9hGLzqWYHkOUPKPut0Mu4iGRyuYfpWSroYKpurK3x3q219LRaRJszQKavVSJcwei/MD+etz6O8Z2O+OrBUtkw3rwOlNCy0X1DFnHhzSU0iwOdQ1D09QuzMW270SDmGU2zHT1xpXEUXAhECEQIUzojgL19ZJpky4RrM35qDN27lB90CE4dN8VSnlrhtGNiRIAVyN7sN4Yjfnmx5WvHNrJ8dRviva9HdFNDRUyDE7P5VJjnr2FkQIT71dcV03qn4mjuwdWF8p0p++ScyvHFdPqSmqXp5vCBkKhmCXUbShhuNzkw5Ih87Gu1SVan0VVVEfxY23Ck0alxKmuNidJcEbt3OM/ORh3ERf6ZG8VnPxqSW2LXBJzTrRc0FQAtzJmZy2O8HlQnlI335QegxyqmD4ZuMl73Qmlfm2ar9offtVclyyzBV9JiFHWTYe8xnaLmy7U8gjjLzuF10hguHrTU8qSu6WgXrIGZ7zc98d5oDQAF8knlMsjnnebpYa4sI2J8upG6YODYW+8tyDfpXL9WMFdHk5eu6LVeDoDzHuqNhI/CJPay/jWMcPWBek0l+6Sd0rpSO6vlCTOtHRo08/6RLH1U5vOA+7MNycuZrX67xzKyGx1xkvddHNJiRny7ziMu0Ky6mB+CTu2/2JD6Lq/FcjpP8AvY5KB1yj8Lk9l/uMJrhdwXT6LODYZCeKt2r3RFaSSJs1Qahxck2PBg7kU+JG89EaaeARtxzXC0xpR9XKQ0/QMh7rb0l04pqFjLcs80C5lyxci+7aJyW/Ne+Yyi8k7I81notFVFXjGMOJyWtgOsSkqWCMWkOTYCbaxO4AOCRfoNt8QypjfgCm1ehaqnGs5tx2Jbax8cWrrGMu3BygZakC20R6bE7znkOhenPBVSB77Bes0BROp6Yufm7HwTww38TL9RfAR1RkvASbZ5quztYdAjsjzWVkYqw4Kac1JBzCkHMQo1EYNiV0GaHq3sD2suCvCq1jYeyMBPa5UgfUz99svuRBqI7Zq8eh6wPF4z9lH6llAopvPwuf7C2hdHsHmtXSO4qQD+kKy6TaUyKDg+HDnhNrZ2FB9HZvfMW9IQ+SVse0uXR0E1WSIhey2MAx6RXSy9OxYA7LAqVINgbEMOY7xcb84lj2vFwl1NJLTP1JRYpY61tHEp5qT5ICpNJDoMgHGe0BuAIvfpHTHPrIg36gvX9GdIPkBgeb2xHJUOMC9cvqW5VgymxBBBG8EZgiJBINwqvja9pa7Iq8YrQjSDC2BVTiFN6DCwaYN9uSwbMcwYXjsU03xG45r5rprRvyc307Jy/CQUaVxliBCIEJs6hqfg/p9bYEyKdggO65u56vxYH6xirzZpKdTxiSVjDvIHmVGzppdmY72JY9ZNzHAcbm6+txMEbAwbhZfEQmogUJ9aueK6f1T8TR3YOravlOlf3yTmUpNP2vilV64HsRB8o5dX1pXu9AC1E1TeqCuZK15V/MmSySP0lIIPRkW90OoXHWLVzulNO0xNl3g2Vy1tU4bDWY70mS2HewTwcxqqheIrz+gZCyuZ239FQtVuFcPXq59GSDMI/S9FPeSf1YxUbNZ9+C9R0lqvhUwjGbvRNfSHH5dGZAmEfXTVljoB3t1AlbnpjpueG2uvCwU75tbV3C61tPcKNVQTZaC7gB0AtcspvYdJFx3xWZmuwhaNGVPy9UyQ5b+SRuDZ1Ejpmy+UD7w5THHh6wc19G0i69HIf+JXSM1wqljuAJPdHcXypRtXTycRo7Hz5M5AwI352KsOYg2PWIhzQ9tjknxSSU0oc3BwUBq0wl6RKqTMB82oOyxFttdhNlhyEEc3SIVBH8MFq3aWqxVSNkH6RfmojT6l4XGKBLXBK3HOA+03uBhUzbytC36LlMej53BMDFargaebNAuZct3tuvsqTa/dGs4C689G3WeG8SueKClm1lQESzTpzO2Ztc2Z2zO7IGOIGumfhmvqD5YdH0wLtkWCnjq6r/AO6T/UWG/JyLn/tJRnj5KLx/RioopatPQKGJVbMDna/JuyikkDmYlaqTS9PVksiveyf2GfiJXqL4COyMl81k2zzVVqdWtHMd3YzruzObOLXYkm3m7rmM7qWNxuV14dP1kTAxpFhhkqnrD0Op6GmlzJJmFmnCWdtgRYpMbmGd1EZqmnYxl2ruaE0xU1dT8OUi1icuSnNS80mmnryCaCO9R/CHUR+hc7pQ0CqB7Fuay9GZ9d9H+jhDwfCbW02z6Wxa2WfomLVMJkAss2hNJR0L3ukBxAyWzq/0QOHo7TGDTZlg2zfZVRuUX9I3JN7CLU8HwwlaX0n89ICBYDJVXXFi6vNlUy2JS8xzfMEiyr7LnvEZ654sGrtdFqVwc6Y5ZBLmOavaIgUq0ata0ysSlAbpl5bdRFx7wI1UjrSAcVwekUAkonOP8OKWmsLDhTYpVygbgTWIytk3ngd21bujsL5uq9AhECE0dQ1apqamjmNspVSGUc+0ObmOwzndyCIcLiyZFIY5GvG4g+S8a+kaTNeUwIZGKm/Qd/fvjgPbquIX1qlnE0TZBvC8IqtCIFCfWrjium9VvjaO7B1YXynSv75JzKUusFLYpVD9NT7ZaH5xy6vrCvddH3A0LfFWTU/gzme1UQRLVDLQkekxIuV6AARfp6DGiijIu4rkdJ62NzRA03OZ7FZNbtWEw7YyvNmItuWynbJH7I9saKt1oyuPoCIvrWnhcr41SYRwNGZzelUHaGWYRbhL9fnN1NEUkeqy53pnSGrE9UWjJuH5W9pjoecQmS2M9pSywdkKt/OJza99+S2y54ZLDr2xyWKh0gaQOAaDrYYqzyEIRQx2iAATbebZm3TDbLnk43SLr8I+j4wJIFl+kIybvRZgy2tlYZjujluj1agc176Cr+NolxJxDSCnjX/ipnqN4GOovBM2glhqg0m2fwOa2RG1JJO4/el7/wBYD1uiMVJNclh8F6jT+jdRralgwNtb8prWjcvKpbaf1PBYvh73sAVBPQXCt7iYxzG0rCvSaLjMmj6hoTAxSl4aRNl3tty2S/NtAi/vjWRcWXnonajw7gUgsBqzh9fLmTpbFpDOHQZG5Rkyv6wPVHHjd8GTFfRq2H/UaICIjGxTg0O0wTETNCSnl8GFJ2iDfa2t1vV98dOKYS3svEaQ0ZLRFokIx4digNdn2WR2x+BoTWbAXS6M/vDuSvmF/iJXZr4CNTcl5+XbdzKTuJ6fVyT5yLNUKs11UbC7gxA5OYRzpKt7XkBe1ouj9LNAyR17kA5qFxvSmprJYl1EwMqsHACqPOAIBuOhjCJah8gsV1aLQ9NSSfEjve1kw9TCD6LPPKZ1j3ItvExuotheV6Tn/wAoDsVi0o0rl0DyFmqxWcWBcHJAuzdiOUefycxh8koZa+9cijoJKoPMf8IvbipirlmZKZUcoWUhZi2utxkwvl0ww4hZWkNcC4XtuXO+N0M2RUTJc+5mhiWYknbvmHBOZB3xxJ2Oa8hy+o6Lnhlp2uiFhw4LRhK6KIFKuGq7DTNrlmkeZJBdmO4EghRf2nujZRsu+/Beb6S1Qjpfh3xd6JSaZYqKuvqZ4N1mTWKnnW9kNrC3mgR1l89UNAhECFu4PiUylny58k2mSnDqeS45DzqdxHKCYEJ6YnTS8apFxCiA4ewFTIB84MAAd+8i2R+8vSLRiqqfX+pua9PoHTHy5+BKfpOR4f8ASoREcqy96HXFwiBSn1q44rp/Vb42juwdW1fKdK/vknMrZrdEaOdPafNkK8xiCxYsQbKFF1vsnIAbuSJdExxuQlx19RFH8NjyBwW9W1kmkkl5jLKlqOoc9lA3nfkBeLEhouksjkmfqtuSUl9K8bmYtWIkoEJfg5Kk2uSc5jcxI5OQDrjmSyfGkDW5L3Gj6MaMpXTS7Vv8Cd1BSrJlJLQWVFCjcMgLckdQCwsvCSPL3Fx3pP4hrIrROmiW8rYExwn1d/NDELnfPK0c6SscHEBe0pejUEkLXvJuQCr1q30gnV1PMefsl0mlAVWw2dlCMr77sfdGunlMjblee0xQso5/hsNxa+K1NO8KBraCoUZiespzbeCQUJPQVYfrdERNHdzXK+jqvUhmiO9uHgrjX/in9RvAw85Lks2guaaScybDoxVlsysN4I3ERwdYtdcL6y6Fs0Go4XBC6D0Qx4V1Kk0ZN6MxfzWG/uORHQRHaikEjbhfMK+jdSTmJ3h2hL/XQPwinPLwbfEIx12BaV6bosA6OVpywVm1e6YLVylkzmAqUFiDlwgH315L846OaNFPOJB2rjaX0U+kkLmj6Dl2dilse0PpaxtubL8/89CVY9BI9Lvhj4WP2gslJpKppcInWHBfWjeisig2zI27zNkMWYn0b2tzekYI4mx7Kit0hNVkGU3sqjrrqU4GRL2htiYW2b57OywuRyC5EZ60jVAXZ6Msd8ZzrYWTBwv8RK7NfhEa25Becl2zzKh20IoS5dqdWZmLEszkEk3JsWtvMUMMZNyFsbpOra0MbIQAvudovRy0dkpZKtssQQi3GR3ZZd0BiYAbBQ2uqHuaHPOY3qsakh+CTj/zf9ickJo9g810+kh/8hvdC1Ndv/Cf53/xQuu2QtXRTrZOQW5qo0n4VPok03eWLyieWWLDZ618COYxekm1hqnMJHSDRny8nxox9LvVSOsfRQVcnhZS/Xyxlbe6i90687iL1EIkbhmsmhtJGkmAdsnP8pKEc+R5jv6jHHIsvpLHBwBGS2sMoHqJqypS7TsbAeJPMBFmMLzYJNVVR00ZkkNgFYdYWOS8HoDhtOxNVOAafNXLZVt4zvmVGyANwN8riO1DEI22XzLSNc+smMjstw4BJGGrAsQIRAhECFN6J6Tz8OqBOp2IOQdPuuvKrD57xyQITjo51Bj6mZTstLXW8+S5FnPOPzxybSi/ON0ZZ6Vr8Rmu9ozTstJZj/qb9xyVVxfBZ9K5WfLZbfesdk+q24xy3xOYcQvdUlfBVN1o3eG9fdJpFVyUEuVUTURdyqchy5ZdMXbUyNFgVml0LRyvL3txOeJXt/Oyu/xc79r/AMRb5uXiljQFD+j7lRdVVPNbamu8xhexdixF99rnLuhLpHO2iuhDRwQ9W0BZpKp5Th5bFHXcw3jkyiGPLDcK9RTR1EZjkFwVJ/zsrv8AFzv2v/EP+bl4rmfs/Q/o+5/Khozk3N12GMDAGjJb2HYzUU4IkTnlhjchTYE7rwyOZ7BZpWOq0bT1Lg6VtyFsTdJqxwA1TNNiGFzuINwRlvBEX+al4rMNBUQyZ9ysvpVWkEGqnEEWI2uSA1Up3qBoGhBuGfcqHAjOuuBYWC3cNxafTbXATXlbVtrZO+17X9phscz2bJWKr0dT1VjK29ljEcUnVBBnzWmFRYFuQc0RJK5+0rUlBBSAiIWvmtVTYggkEG4IyII3EHkPTFASDcLS+NsjdVwuFO0umlfLFkqnt+kqP73UxoFXKN648nR+heb6luRK+avTKvmiz1Uy1iPNCJv9RRAauQ71MfR+iYb6l+ZKhHNySSSTmSTck85JzJjOXE4ldVkLI26rRYKWTSmtAAFVOAAsBtbhyQ8VcvFct2gaJxuWfcr6/nZXf4ud+1/4ifm5eKP2fof0fc/lYbSqtIINVOIORG1EGql4qW6Bogbhn3K1cOxmop1KyJzylJuQhsCbWv7AIqyd7MAU+p0VTVLg6VtyMN6+cRxafUbPDzXm7N9nbN7Xte3XYeyIkme/aKtSaNp6UkxNtfNeFLUPKdXlsUdTdWG8cmXcTFGvLTcLRPTxzsLJBcFSn87a3/FTv2of83LxXNOgaH9H3P5W/gGiFTXsZrfVyydpp0wW2r+kVH3uU3yETHTvlOsUir0xS0DBFH9RG4buZWdJNPqTCZT0uFWmz2W0yruCFa1rqbEOw32Hmg8+cdSKJsYsF4etr5qx+vIeQ3BJirqnmuzzGZ3Y3ZmJLE85J3wxYl4wIRAhECEQIRAhekmayMGUlWU3DKSCCNxBGYMCEzdHNcM1ZfAYjKWsk2ttG3CjrJyfrNj0xDmh2BTIpXxO1mGx7FZ6PCsLxJVehqxTzG/4aey7QNzkF2r8h3EjdGOSiadnBejpOk88YtMA4cciorGNDaymPnSmmL+fKDOvuFx7IxPppGbl6al05SVA2rHgcFAspGRBB5jCCCF1WPa4XabrEQrogUogQiBCIEIgQiBCiqyumGbwUkDaAuzNu5/nG2KFgZrvXmK7SVS6q+VpQLjMlac7GpioQQBMV9k5ZWsc7d0ObSRk33Lmy9IKpkWqQA8OseFlu4TVTJjHaaWygfc5DyQioiYxuAK6mh66qqZSJHNLQN3FSkY16VECEQIRAhECEQIRAoXrT0zzDaWjueZFLH2ARYMc7IJMtRFELvcBzKtOF6vqiYhmT2SmljMtNOdt97bgOkkdUao6N7s8FwqzpJTQ4R/Ufsisx7BsJK7N8Qn79pGRpa999kHmsGPTG6OlYztXl63TtVU3F9VvAfnNULTPWZWYjdC3AyD/AGEokAi1rO29x0HLojQuKqVAhECEQIRAhECEQIRAhECEQIWYEK3aPaysRolCSqgtLH9nNAdeq584DoBECFc5Gt2lqgFxLD1bd9ZJbMfqmxHc3dFHxtdmFqgrZ4DeN5Ck5P8AINYDwNY1M2/Zm3UZ8nnix7mjM6ijOWC7MHSaqZt2d9lsTNW0xwTS1MievPe3htCM7qF24rrQ9KoT1jCOWKiKvQeulmxp2Yc6FWHuN/dCTSyjcunFp6hkG3bmompwmfLJDyZq250a3ttaFmJ4zC3R19NJsvB8VpEwuy0hw4ovApuswKVDVciZLnmbLXbDCxXuA+Ub43xvi1HG1l5OtpqqlrTVQN1g7MfZaNRhs10Lsvns4JUcgsf4w9s8YOqDgAuTNomrkZ8Z7fqc7LgFP0lIkseaoW++OdLK55xK9lQUEVM36BYnNbEKXQusXgsouF9S1LGygseYC59giQCVV0rGi5IUjS6P1U30Keaf1GHiIYIJDkFjk0pSR7UgUxRavK+YLmUsvtHA9y3MNbRyFc+XpHRMwBJ5BSD6ByacXra+TJtvF1BHezfKHtoeJXMm6V7o4/MrSq8b0epLrebWOuR2drZJ6G81T1i4jQ2kjG5cebpBWyZOtyUNX67JqrwdBSSaZBkC3nm3JkAoB9saA0DJciSV8rtZ5JKoGkOlVXXkGqnvNtuU2CC3KEUBb9NrxKWoaBCIEIgQiBCIEIgQiBCIEIgQiBCzAhECEQIRAhECF9SprIwZSVYbiCQR1EboEKy4brExOnFpdZNtzORM/eAwIVgoddmKSxZmkzTzzJQB/wDbKj3QIUtJ16TSAJ9FImc9mZfcQ0QQCrtke3IrZGt3D5n47Cx07LIf9oihiYcwtDK6oZsvPmvv+kbAyPOw6cPVWX48KIr8CPgnDS1aP5hXwNONH230VUvfbwnRHy0XBMGm64fzD9vws/zy0e/wlT7W/wDuiPlouCn/AFyv/wDYfIfhYGnmALuoKk9dj4zon5eLgqnTVcf5h+y+31l4KtimGzCR+cJY/wB5i3wI+CX/AKrWH+YfNeUzXNSoPqcLQdLOo8JfziwjaNyzuqpnZuPmtOq171eXA01PLH6W23gVi1kguJzUNXa5MVmG6zklD82XKl29rhj74lQq1iultbVZT6qc4O9S5CnrUWB9kCFCwIQYELECEQIRAhECEQIWYELECEQIRAhECEQIRAhZECkC+ATp0R1KpU0cqdPnTJbzF2thQCAD6O/otCxc4rU8RRHUIud+O/eojWXqrGG0yz5Ex5qhrTNoAbI+6chz390Tcg4oDGStdqCxGPMb/JK2LrIsQIRAhZtAhWqg1dYjPlLNlUzOjjaVgyWI7zFNdPdTlpsSPNezar8UAJNI9hmfOT5GDXQILm2sPNVqgw9509ZK2Ds2wL897WPfEl2F1VkRL9Q4K/8A9CWJc0r/AFBEXdwVtSL9f2KjNIdVtdQ07T5ypsLa+y20R05bhAXEZhWEDXX1HXPCypEXWZODQPU8tbRJPqJrymcnZVbHzeQm4yN75dXVCwS7ELW5scVmuFzvxXnrB1RLQUbVEia8zYYbYawspNri2/Mj2wElqGtjlBa0WOYx/wA3JRmGLIsQIWYEIgQmZopqim19JLqZc5FV7+a21cWJB3KeUc8L1nHKy2OigZYOJvYHC28XS9xSk4GdMlXvsOyX59kkfKLtNws8rA15AyU9h2r3EaiWs2VTM6MLq11AI3cp6IrrhMNORmR5qN0g0ZqaFlWqlGWWF1BINxz5HoiQ4E2VXwua3XwtlgomLJKxAhZECkJpaP6m51ZTS6hJ8sLMXaAbauOQ7lPNzwsOecrLY+KnYdUl1/BLCeoDEDcDF2m4us0rNR5bwXnEpaIELIgQmVoTqjm4jSLUcMsoMSFVlJJAyv7YpcnJaCyNgGve+eCzprqinYfStUCaJwUjaCqRsg/eNzuvYd8GsRmpbHHIDqXuBfHeq3q2wdKzE6eTMI2S20QfvbPnFe8AiB+VuKimwJf+kX9ve664loFAAFgBYCL5JBNzcrVxnDlqaebIf0ZiMh6Li1+sRBF8FaN+o4O4LmHQXQtK/EJtI8wqFDEOBfd0X6eeFBxIFlufAyJ0msL2tbxUhrR1cLhUqVMlzDMDsVJYWsbXFt/T7IuLg2JSHCN8Zc0WI9FAautFxidaKcsVGyWLDOwA325c7DvgcTgAogbHZzn7hlxxVn1l6tZWFU6TUnNMLvs2KgAcvObxUlzSBfNMa2ORjiG2ItvTr1ZcUUnZDxMWZkk1PWlWeLpC540u0X+gaQU7otpM2cjpYZA7XnLlbceTmtCTh9K6bf8ActKOBB5gZ+K6HEOXMWtiVEs+S8pxdJilGHQRYxDhcWV43ljg4blyvK0QaXjSUM7IGcq351JyIseUWMLudW2/Ja/htEuuMra3/XgV1ZS06y0VEAVVAVQNwA3QwCyxveXEuKKunWajI4urAqRzgwEXCGOLXAhcuYRoUk3GHoHcgB2UOo3WDEGxP6O6/LCtc4BdD5eMazziAAQOamdZWq5MMpFny5zTLzAhBUC1wTfefzTF8QcSs/8AtyMdqtsRiqXoRgH0+ulU9yA5NyBcgAEk+6B5IGCrTsaSS/IC6vGsbVbKwyj4dZzTCXC2KgAXBN955oqSWkY5p0bYpWPIbYgXz7QPdNXU0LYLT/r/ABtEsy80ur6wd1voEhqDR1sQxubTrkGnzSzWuFUMxJMRjq2Cu1rfjF7xcDEjj2Lqqlp1loqILKoCqOYDICGALG5xcSSqTrj0a+m4c7KPrJF5q7rkAHaW/NbPuij8Pq4LTSuveI5O9dySmrDQdMVmTpcyY0sywDcC/QRa4gLiXWHBXZGxkRe8XIda3gmJ/QHI/wAU/wDpj/uibO4pfxYv0fdU/WXq1lYVTpMSa0wu2zmoFrW6TeINwRimMbFIxxDbEdvanRqv4npOz+ZiWbKVVdafBcmVXpt1xLNkKKnrnc15RZIRAhS+ieDmtrZNODbhHAJ5h9425bC5tFXmwT6doc+5yGPkuwcLoVp5MuSnoy1CDqAtfriWiwslyPL3Fx3rGLUC1EiZJcXWYpU3F9/Lbo3xDhcWRFIWODguedW+FGj0kEgtnLMxciM7A5dPPboigNwOa2ujDHSauRbfzIwTF15aQ1FDTyHppjSy0wg25RbliXXJASoC1sbnkAnDNTmqjEptThcqbPcu7FrsTc5G3dugjJtjxRWBoe0tFrtB8SErtTnH8/1H+ULjyb4rZWZzf0eivuvbD+Fwlm5ZTq3tOz8xDX4WKxUw1tZnEemPsqR5N9HefVTbeiirfm2iT7wp9kH8Sra0F+J9B/2rH5RP2GT2h8Iq/aCZTdXJyHqrhq0P9UUnZfMxZmyl1PWlRGhes6XiVX9HWQUOyzFi97WtlbZHPENeTbBMmpWsDrOuRngo/W8fwrDe2HisUl2gtFD1T/8AOKuGnOPth9DMqVQTDL2fNJsDtMF398NcSBgsMLGvdZx4rQ1a6YNitM85paytmZsBQSeQG5J64hpve6maNrQ0tOYvjzslnpP+V8ntJPgsV3+K0t2R3Sr1rpxqfR0KTKeY0t+EAuvKLHIxL8wEulDdV7iL2G9bOp/Fp1XhizZ7mY5dhc8w3CJZvVKmxLXAWuEu9H/ytftH+F4UMxzK3P6t3cb6pl63KITsHqRu2VEwfqkG3eLjvhrxgsFM6z7cQR9ko/J4w4viLzbC0qWesM3mi3cWHfAcXBSw6sLu2w8sUwfKA4qHar4NFZM28/ZNpOrl7v8AcFLanOJabqf4mizMvNUrOsHdb6BLnVB+UNZ1Tv3ixUZhXk2H82pk6f6fy8JaUHlGZwgY3DWta3Qb74s5xBsAkxQtc0uc6ynsPxAVVEs7ZKiZK2tkm9rjdflgB1m3Q+MxTal8ik75PTXq6onm+YhbNocluqeof3z6J7Q9clKbyifsUntD4CFvzC10/Vych6q36r+J6Ts/mYlmyqVPWnwXJlV6bdcSzZCip653NeUWSEQIVw1R8c0nrn4TFH7ua0U+bu6V0FrV0jnYdh5nyNnbExF84XFje8S7sVItXEuF7eCxqr0jnYjQcPP2dsuy+aLCwyEDb71aYM+lzBa4570r8H/LFu1mfC0Kb7lbpsz/APG3+1WDykfslN2p+GGHaCxx9Q/mPdWjUpxLT9b/ABGIjyPMq9ZtN7rfRLfU5x/P9R/lC48m+K11mc39HonXpZQfSKGolcry2A67ZQ54u0rnU7tWVpVF1AYVwNBMmFbGZM9LnVbgdwJb2mKRm5JWisYIwyMbr38/xZa/lE/YZPaHwiX7QVafqpOQ9VcNWvE9L2X8Ylmyl1HWlJjUPxy/ZP8AKKt/hT5s5eY9UwNb32vDe2HisVkzCbQ9U/w91Ma6OJKn/L/eJDH5LFTi78OB9FBeTsLYbN7c/CsQ04lXqAQyO/D3KrOk35Xye0k/7Yg5+Kc3ZHdKtXlB8WJ2o+Fol+YS6bq5OXutzUNxOnaP4xLd6XPk3kqRo/8Ala/aP8LwoZjmV0H9W7uN9U8MZpeGp5svleW6DrKkDxh7hcWXLhcGyNcdxCV+oDCTKl1cxl2WM3g894K3LD3r7DC4zcrXWN1Gho3ku+9gpDygOKh2q+DQSZt5+yrSdXL3f7gpbU5xLTdT/E0WZl5qtZ1g7rfQJc6oPyhrOqd+8WKjMK8mw/m1e/lJ+lSdT+Kxf+JJHUnml9T6x8RlyxKSoIlgbIUKlrc26I1ABZWdVOc7XLRf/O1Xvyc3LVNSTyqDl1iKgWf4Jr3l9MXHe72Ujrs0wrKGslpTT2lq0sEgBSL3OeYic3WSgQyEOsCb70psd0zrK2WEqZxmqDcAhcj0WEW1FT5h2qWgAXXSuqyZ/U1KT/d5+0xDckTXc8HiB6Lk+p9NuuJZshFT1rua8oskIgQrhqj45pPXPwmKP3c1op83d0p1a/8Aidu2l+JixS2bLuXuFQ9WmtGmwyhFPNlzXbbZrrs2zOQzMVxBOCdZj2Nu6xHYeK09CcVSr0oSfLBCzHdgDvF1bIxQNItzWiSRry7VNwGAeVlb/KR+yU3an4YudoLNH1D+Y91aNSnEsjrf4jER5HmVet2m91volvqc4/n+o/yhceTfFa6zOb+j0XQDC4jQuQDZRujODijpUkKbhNq36zM1u7at3RRjdUWWiqnM8pkIte32FkuvKJ+wye0PhEPzCZT9VJyHqrjqz4opOyHiYlmylVPWlbGC6GUVHN4WnkLLmWK7QLXIO+9znEhgCh8733vvzwVN1vTB9Mw5bi/DA25bXGfuhUm0FuocIXc/ZMqso5c5Ck1FmIbXVwCptmLg5b4cQDmucyR0btZhsVp8BT0MmZMSXLky1Bd9hVUZDebctoizWjBXL5J3AOJJyxXOOA469dpFIqH3tUJYcwDAAdwiljYX4rTrtL3BuQaQP87U0fKE4sTtR8LRL8wqU3VycvdbmobidO0fxiW70ufJvJUjR78rX7R/heFDMcyug/q3dxvqn5GhcdROj2DikSYgIO3NmTMuTbYkDuijW6qfUTmUg8AB5Kk+UBxUO1XwaKyZt5+ydSdXL3f7gpbU5xLTdT/E0WZl5qtZ1g7rfQJb6onA0iqwSBfhwOk7YNh3A+yKjMKz9h/gnJj+i1JXFTVSVmlLhdq+V9+49EXLQVlbIWiwSk10avZFNSpUUckS1Q2mheY7mN8+jvip+kjgtDAJY3DC4xGGY3/la/k3/aKn1B4iD+Z4Kw/dP6vZbevLRqrrK2W1PIeYqygCyjK9zl/+54L2ddVazXhABGZ3pU4vorV0iB6iQ8tSbAtbM9EW1xdLdTvDS7A24FdIatTfAJFsvqWF+nOIGR8VaQWe3k30XK843YnpizckqU3eSviJS0QIVw1R8c0nrn4TFH7ua0U+bu6U6tf/ABO3ay/ExYpbNl3L3C5liUtXjUxx1Tdb/A0UdmFog2X933CZPlI/ZKbtT8MB2gpj6h/Me6tGpTiWR1v8RiI8jzKvW7Te630S31Ocfz/Uf5QuPJvitdZnN/R6LoKNC5CIEJTeUT9hk9ofCFvzC2U3Vych6q46s+KKTsh4mJj2Uqp60qebEJQveYgtv85f4xa4zSxG87lzdi+kZxHSGVMX0BORJam1rK1hvyz395hVri5W4ODXiIHAA+dsfwukq2tlyELznSWgtd3YKovkLk5b4aSBmsDWOebNFytVZ9PXSJiJMlzpbAy3KMrDMZgkXF7GIuHBXs+FwJFj2rnLA8Beg0jkU771npYjlUkFT0XHJFLmwB4rVqtD3ObkWk/9Jn+UJxYnaj4WiX5hUpurk5e63NQ3E6do/jEt3pc+TeSpGj35Wv2j/C8KGY5ldB/Vu7jfVPyNC46IEJZ+UBxUO1XwaFSZt5+y20nVy93+4KW1OcS03U/xNFmZearWdYO630C53qcXmUeLTZ8lirpPmEEWO9mG4ix74i124ZqQ9rJvrxbvHYuq8LxyTPkS5quoExQ4BYXFxexiwdcXSJIXNcQs45SJU0s2W4DI8tgbHflkQfnA4XCIXFkgKTPk8qBV1Vt2zl7RCmk6wvwW6dobA62Wv7J7w9cxKbyifsUntD4CFuzC1wdVJyHqtzV1UsujO0DmsubbuuIi9mnxTQA+eMdjfRc1tDVgOeCxAoRAhXDVHxzSeufhMUfu5rRT5u7pTq1/8Tt2svxMWKWzZdy9wuZrRKpYq76mOOqbrf4GijsxzT4dl/d9wmT5SP2Sm7U/DAdoKY+ofzHurRqU4lkdb/EYiPI8yr1u03ut9Et9TnH8/wBR/lC48m+K11mc39Hon/wgvs3F7XtfO3PbmjQuTY2uh5gFrkC5sLneeYc5iFFiUqfKJ+wye0PhFH7QWyn6uTkPVXDVrxPS9l/GJZspdT1pXKNTVuHNnbfzmIY0aowTKmaQTOAcc1vaGn+sKftU8REv2Uum6zz9F0jroH9SVP8Al/vEgdkop9s8j6KB8nXi2b25+FYG5lXnN44+R9Sq1pN+V8ntJPgsUOfinN2R3SrV5QfFidqPhaLPzHNLpurk5e63NQ3E6do/jEt3pc+TeSpGj35Wv2j/AAvChmOZW9/Vu7jfVPouLgXFzuHKbb7DvHtjQuRY5rEyaFF2IAuBckAXJsBnykkCIKkAnJLbygOKh2q+DQuTNvP2W2k6uXu/3BS2pziWn6n+JoszJUq+sHdb6Bc1aRyWeuqdlWa06ZuBP3jzQNIAxVJI3vkOqCeS0nacgF+EUbhfaAg+kqzjURga2sOdwurtA+JqbsPkYhuwioN6g80sfJ4+1VXq/MQtm2OS2VPUP759ExdM9Y9Nhc5ZU9JpLLtAoFI3kWzYG+UOLsbALnthBZrOdbzSo1raxaXFKZJchZqsjFvrFABvzWJiuJIwTmmNkbwHXJHA+69tE9Y1LS4KaJxM4YrMAIUbALE2udq/LzRV19UiybCI/iMkLhYWvxwShMOXOWIEIgQrhqj45pPXPwmKP3c1op83d0p1a/8Aidu2l+Jix3JbNl3L3Ci9SejtLU4Urz6eVMbhHG06KTa+65imqCTdaDPJHGwMNsD6lVfR6UsvS7YRVRFmOqqAAAArAAC2XJuijd3MrTNiXHfqN9k6dJ9FqfEFRalSwQkqAbZnLPnhrm6ywRTujBAtY8RdbWA4NKopAkyAVlqSQCb2ubnM8kDWhowUSyuldd3JI7U3x/P9R/lCo/4fFdKsNzNzZ6JsYjVBMbpVsbzKeapN8t6sPZsH9qJJ/wB0ckmNl6F7uDh6Yr70mqx9Ow6Tnd5syZvy+rltv72BHqxLz9TQopWD4EzzwA8z+Aqb5RP2GT2h8Il+0Eun6qTkPVXHVrxPS9l/GJZspdT1xXJdX6bdcDNkIquudzUpoZxhTdqniIH5Ipes8D6LpHXRxJU/5f7xIHZKINs8j6KB8nXi2b25+FYG5lWn6uPl7lVnSc20vk9pJ8Fim/xT27IH/EpyaSaOSK+UJdQpZQ20ACRnYjv3wxzQVlindFfV34L00ewKTQyeBpwVS5axN8zvga22SiWZ0hu5JXRtw2ljkEEcLMGXqveEjMcyunJsP7jfVNXSat4Kvw/9N5kvP9JP4gRZ5s9qz0rWup5RvsCPA/ha+saq2EpE/vKuUPYdr5RE5sAO0JmimtL5CdzHeihPKA4qHar4NFpM28/ZJpOrl7v9wUtqc4lp+p/iaLMy81Ss6wcm+gS31Ryw2kNYCARadkRf+0EVbmEx5IY8ji1XDW5oHUYkZApRKVUDbVyFzNrcmfLEkEG4CXG9j4yyRxGPaVctH8Pamw6XJcANLlbJANxcA3seWBoIbYqsz2vnLmZXSj8nn7VVer8xC2bQ5LZU9Q/vn0Wh5Rn26T2XzMNG0sTuobzKUoi6QM089EdUFHWUMmoeZOVpi7RVSthmRldb8kKaHEXutkro43auoD5pHVCgMQN14u03AKzzMDJC0bivOLJSIEK4apD/AFzSeufAxR+7mtFPm7uldK6ZaMS8Spvo81mVNoNdLXyvYZ9cWIvklxvDDiLj/OCNDdGJeG030eUzMm0Wu9r5790QBZTLIH2sLAf5vXNuntY0jHJ81DZkn7QPSGuPCFsF2nmVsnk1JmO/4t9F0votjyVtHKqFI89QSMsm3MPbeGNNwsk0Ra+wy3ctygNbOlK0OHTNlhws4GXLAOf6TdwO/nIiHHcN6vAwgmQ5Nx8dwSl8n03xVj/yn+UQdoeKsx14ZCeLfdXvWliX0bGMNmnct9rqJIPuz7oXJt37PdbKQA0xad7iP/zh91s6TYkG0loJQzMtGJHrq3N0Z+yJdtgpcILaVwO/HyIC0/KJ+wye0PhF37QSKfq5OQ9VcdWvE9L2X8Ylmyl1PWlcl1fpt1wM2Qir653NSmhn2+m7VPEQPyRS9Z4H0XSOujiSp/y/3iQOyUQbZ5H0UD5OvFs3tz8KwNzKtP1cfL3KXOueoaVjrupsyiWwPSFBiLXuFJeWajhwT50F0jFfQyp5K7RFnAysw35Hdz98S04Yqs8Wq76MjiF46w9KFw+gmTQQXPmSxfexyv3C57oHOwwRBFd135DE/wCdqQupZy2MySd5LH/oeIcLFqdC8vZK47wPVNTXXW8AcPmj7lSrZ9FjnFZMwr0JwcONh54LV1oYmHxPCZak22xMIvl5zJs5c4sf2orLjbw9U+gBZrDjrDyaVu+UBxUO1XwaLyZt5+yyUnVy933CltTnEtP1P8TRZmXmq1nWDut9AkxojpIuH4/OmPlLabNSYbXIUsTcd4EVyAcrgfEe6Lja3NdNqQRcZg7iIYsJVa1i4+KHDp03aAcqUlg2uWYWFgd9sz3RV5wT6dt36xyGJ8PylZ5OswtU1THeVv7xFALPt2LS+Qvpi473+ybGkWhVHXzBMqZW2yjZB2nGW/7pEXLATdZ4qp8bdUWt2gFKjXNoZR0FJLemlbDM5BJZmyFt20TaKFuqRZaGymWN+sBhbdbemdqv4npOz+Zi7NlZ6rrT4Lkyq9NuuJZshRU9c7mvKLJCIELZw2saRNSahs6MGU8xBBHhEOFxZMik1Hh3ny3rr7Q3HVrqKTUDe6+eOZhkw9sQ03CmdgY8gZbljTTH1oKGbPY5qpCDnc5KPbn1AwONgiCPXdjkMTyXIVfWNOmtMc3ZyWJPKTvPXEtFhZEshkeXH/AvqViM1FCrMdQNwDED2XiNVpUtnlaLBxXxUVsyYLO7sBu2mJ8YkNAyUPme8Wcbpj+T4f60bsW+UVdtDxTYsYJP6fdT3lFTLVFGwO5Tn1GKEXceSdE7UgaeD/ZR+i2LfS9KJUwtlmL+je0kgfCB098VaMjxKfOT9UY/hb6m/urX5RDD6DJtn9YfCGO2gskFxHJhuHqqPgeuOopKaXTy5UopLXZBZWLd5EwD3RAa8YCys6WmedYh1+Yt6JZz32mJHKYY0WFlllk+I8u4r2wuuannJNQAsjBhtC4uN1xywOFxZRG/UddW7SLWlXV1O9PPMsy3tfZSxyIIzB5wIjVumCVrdltitbRPWJV4bJMqmMsKzbZ2k2jewG/qAg1ccFHxQWhrhe2ShtJsfm19QZ8/Z4RgAdkWGWQyiQLKskmvbC1lpyK+agskx1HMrED2CILQcwrNnkaLNcbLE+umOLPMdhvszEj3mJDQMlDp5HiziSFddSZ/riR+t8DxR+0FopheKXkPVMPyjZn4LTEck0+EBsXAKkRLInHtCo07GTV4zh7k3stOpysLgLtW6L3zhJxaT2j1XTaA2YNH6XnzafZM7X8b4Vlnaat7dTb4a/NvNc+lBDJe77hIug03rpEtZUmomIiiwVSQB3CJ+EO3zQK59hdrTbi0FQdTPaY7OxuzEsTzk5kxcCwsssjy9xcc0zcJ111ciRLlbEp9hQu0ysWNuciYB7opqvGAstTpaZ51nNdc52It6KvaeawZ+KiWs0Kqpc7KAgEnlzYm/fyRLWm93KkksYZqRAi+d9/Yrn5ODWqKi/5g8Yg9Z4K4F6Q972T74Qc49sXWPVPBKfyiGBopNj/aHwEUdmFrgBEUnIeqTlHp3XyUWXLqZiIosqqSAB0AQfCHE+an559sWtP9IVdmPtEk8ucXAsLLI95e4uOZXxEqqIEIgQpzCNLqykl8HT1EyWl77KsQL8+UVLBe6e2ocGhpANuIusYvpbWVcvg6iomTUvfZdiRfnzgDBmh1Q4tLQAL8BZQt4skLECEQIXtTVbyzeW7ITyqSD7ogtBzTI5nx7Bsvupr5k0ATJjvbdtMTb2xAa0ZBTJPJILPcSvmVVurbSuwb84Eg+2JLQRYqGzPa7WBxXpUYlOmLsvNdhzMxI9hMQGNGQVn1MrxqucSFqRZJRAhECEQIRAhECEQIRAhe1NVPLN0ZlPOpIPtEQWg5pkcr4zdhsvSoxGbMFpkx3G+zMSL98QGNGQVn1ErxZziQvNKlwwYMQwyBBzGVsj1ROqLWVWyva4OBNwvadik51KvNmMp3hmJHsJiAxoxAV3VUzhqucbLTiyQswIRAhYgQtimrZkq/BuyX37JI8IqWg5hNjnkjFmOIXv8Ay1Uf3839tv4xHw28Ez5yf9Z815z8SnTBZ5rsOZmJHviQxoyCq+pleLOcSFqRZIRAhEC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80251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85800"/>
            <a:ext cx="6248400" cy="5638800"/>
          </a:xfrm>
          <a:prstGeom prst="rect">
            <a:avLst/>
          </a:prstGeom>
          <a:noFill/>
        </p:spPr>
      </p:pic>
      <p:sp>
        <p:nvSpPr>
          <p:cNvPr id="3" name="Rectangle 2"/>
          <p:cNvSpPr/>
          <p:nvPr/>
        </p:nvSpPr>
        <p:spPr>
          <a:xfrm>
            <a:off x="1371600" y="1828800"/>
            <a:ext cx="6553200" cy="1446550"/>
          </a:xfrm>
          <a:prstGeom prst="rect">
            <a:avLst/>
          </a:prstGeom>
        </p:spPr>
        <p:txBody>
          <a:bodyPr wrap="square">
            <a:spAutoFit/>
          </a:bodyPr>
          <a:lstStyle/>
          <a:p>
            <a:pPr algn="ctr"/>
            <a:r>
              <a:rPr lang="en-US" sz="4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2:18-29</a:t>
            </a:r>
          </a:p>
          <a:p>
            <a:pPr algn="ctr"/>
            <a:r>
              <a:rPr lang="en-US" sz="4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Thyatira”</a:t>
            </a:r>
            <a:endParaRPr lang="en-US" sz="4400" dirty="0"/>
          </a:p>
        </p:txBody>
      </p:sp>
    </p:spTree>
    <p:extLst>
      <p:ext uri="{BB962C8B-B14F-4D97-AF65-F5344CB8AC3E}">
        <p14:creationId xmlns:p14="http://schemas.microsoft.com/office/powerpoint/2010/main" val="84180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1888.org/images/2012/05/04/8071/the-beast-from-the-sea-amalgamation-revelation-small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54" t="-1299" r="16117" b="-1"/>
          <a:stretch/>
        </p:blipFill>
        <p:spPr bwMode="auto">
          <a:xfrm>
            <a:off x="-54124" y="-166287"/>
            <a:ext cx="9198124" cy="7024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0" y="0"/>
            <a:ext cx="6858000" cy="381000"/>
          </a:xfrm>
        </p:spPr>
        <p:txBody>
          <a:bodyPr>
            <a:noAutofit/>
          </a:bodyPr>
          <a:lstStyle/>
          <a:p>
            <a:r>
              <a:rPr lang="en-US" i="1" dirty="0" smtClean="0">
                <a:solidFill>
                  <a:srgbClr val="FFC000"/>
                </a:solidFill>
                <a:effectLst>
                  <a:glow rad="101600">
                    <a:schemeClr val="bg1">
                      <a:alpha val="60000"/>
                    </a:schemeClr>
                  </a:glow>
                </a:effectLst>
              </a:rPr>
              <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The Church that</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 Became Pagan</a:t>
            </a:r>
            <a:endParaRPr lang="en-US" i="1" dirty="0">
              <a:solidFill>
                <a:srgbClr val="FFC000"/>
              </a:solidFill>
              <a:effectLst>
                <a:glow rad="101600">
                  <a:schemeClr val="bg1">
                    <a:alpha val="60000"/>
                  </a:schemeClr>
                </a:glow>
              </a:effectLst>
            </a:endParaRPr>
          </a:p>
        </p:txBody>
      </p:sp>
    </p:spTree>
    <p:extLst>
      <p:ext uri="{BB962C8B-B14F-4D97-AF65-F5344CB8AC3E}">
        <p14:creationId xmlns:p14="http://schemas.microsoft.com/office/powerpoint/2010/main" val="3879858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19200" y="1676400"/>
            <a:ext cx="6629400" cy="1569660"/>
          </a:xfrm>
          <a:prstGeom prst="rect">
            <a:avLst/>
          </a:prstGeom>
        </p:spPr>
        <p:txBody>
          <a:bodyPr wrap="square">
            <a:spAutoFit/>
          </a:bodyPr>
          <a:lstStyle/>
          <a:p>
            <a:pPr algn="ctr"/>
            <a:r>
              <a:rPr lang="en-US" sz="48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3:1-6</a:t>
            </a:r>
          </a:p>
          <a:p>
            <a:pPr algn="ctr"/>
            <a:r>
              <a:rPr lang="en-US" sz="48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Sardis”</a:t>
            </a:r>
            <a:endParaRPr lang="en-US" sz="4800" dirty="0"/>
          </a:p>
        </p:txBody>
      </p:sp>
    </p:spTree>
    <p:extLst>
      <p:ext uri="{BB962C8B-B14F-4D97-AF65-F5344CB8AC3E}">
        <p14:creationId xmlns:p14="http://schemas.microsoft.com/office/powerpoint/2010/main" val="2688259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theresaecho.files.wordpress.com/2011/06/dying-church-1.jpg?w=352&amp;h=241"/>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90600" y="1517591"/>
            <a:ext cx="7234255" cy="495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title"/>
          </p:nvPr>
        </p:nvSpPr>
        <p:spPr>
          <a:xfrm>
            <a:off x="457200" y="76200"/>
            <a:ext cx="8229600" cy="1219200"/>
          </a:xfrm>
        </p:spPr>
        <p:txBody>
          <a:bodyPr/>
          <a:lstStyle/>
          <a:p>
            <a:r>
              <a:rPr lang="en-US" i="1" dirty="0" smtClean="0"/>
              <a:t>The Spiritually Dead Church</a:t>
            </a:r>
            <a:endParaRPr lang="en-US" i="1" dirty="0"/>
          </a:p>
        </p:txBody>
      </p:sp>
      <p:sp>
        <p:nvSpPr>
          <p:cNvPr id="3" name="Rectangle 2"/>
          <p:cNvSpPr/>
          <p:nvPr/>
        </p:nvSpPr>
        <p:spPr>
          <a:xfrm>
            <a:off x="1143000" y="1905000"/>
            <a:ext cx="6934200" cy="1200329"/>
          </a:xfrm>
          <a:prstGeom prst="rect">
            <a:avLst/>
          </a:prstGeom>
        </p:spPr>
        <p:txBody>
          <a:bodyPr wrap="square">
            <a:spAutoFit/>
          </a:bodyPr>
          <a:lstStyle/>
          <a:p>
            <a:pPr algn="ctr"/>
            <a:r>
              <a:rPr lang="en-US" sz="3600" b="1" i="1" dirty="0" smtClean="0">
                <a:solidFill>
                  <a:schemeClr val="bg1"/>
                </a:solidFill>
              </a:rPr>
              <a:t>“…thou </a:t>
            </a:r>
            <a:r>
              <a:rPr lang="en-US" sz="3600" b="1" i="1" dirty="0">
                <a:solidFill>
                  <a:schemeClr val="bg1"/>
                </a:solidFill>
              </a:rPr>
              <a:t>hast a name that thou </a:t>
            </a:r>
            <a:r>
              <a:rPr lang="en-US" sz="3600" b="1" i="1" dirty="0" err="1">
                <a:solidFill>
                  <a:schemeClr val="bg1"/>
                </a:solidFill>
              </a:rPr>
              <a:t>livest</a:t>
            </a:r>
            <a:r>
              <a:rPr lang="en-US" sz="3600" b="1" i="1" dirty="0">
                <a:solidFill>
                  <a:schemeClr val="bg1"/>
                </a:solidFill>
              </a:rPr>
              <a:t>, and art dead.”</a:t>
            </a:r>
            <a:endParaRPr lang="en-US" sz="3600" b="1" dirty="0">
              <a:solidFill>
                <a:schemeClr val="bg1"/>
              </a:solidFill>
            </a:endParaRPr>
          </a:p>
        </p:txBody>
      </p:sp>
    </p:spTree>
    <p:extLst>
      <p:ext uri="{BB962C8B-B14F-4D97-AF65-F5344CB8AC3E}">
        <p14:creationId xmlns:p14="http://schemas.microsoft.com/office/powerpoint/2010/main" val="234037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3:7-13</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Philadelphia”</a:t>
            </a:r>
            <a:endParaRPr lang="en-US" sz="3600" dirty="0"/>
          </a:p>
        </p:txBody>
      </p:sp>
    </p:spTree>
    <p:extLst>
      <p:ext uri="{BB962C8B-B14F-4D97-AF65-F5344CB8AC3E}">
        <p14:creationId xmlns:p14="http://schemas.microsoft.com/office/powerpoint/2010/main" val="3388092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heafricanamericanlectionary.org/images/revival_1_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 y="381000"/>
            <a:ext cx="9163228" cy="6080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297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1371600"/>
            <a:ext cx="8458200" cy="2819400"/>
          </a:xfrm>
        </p:spPr>
        <p:txBody>
          <a:bodyPr/>
          <a:lstStyle/>
          <a:p>
            <a:r>
              <a:rPr lang="en-US"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3:14-22</a:t>
            </a:r>
            <a:br>
              <a:rPr lang="en-US"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Laodicea”</a:t>
            </a:r>
            <a:r>
              <a:rPr lang="en-US"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
            </a:r>
            <a:br>
              <a:rPr lang="en-US"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endParaRPr lang="en-US" dirty="0">
              <a:solidFill>
                <a:schemeClr val="bg1"/>
              </a:solidFill>
            </a:endParaRPr>
          </a:p>
        </p:txBody>
      </p:sp>
    </p:spTree>
    <p:extLst>
      <p:ext uri="{BB962C8B-B14F-4D97-AF65-F5344CB8AC3E}">
        <p14:creationId xmlns:p14="http://schemas.microsoft.com/office/powerpoint/2010/main" val="1773137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hebiblequotestbq.files.wordpress.com/2012/01/lukewarm-christian-hot-cold-small1.png"/>
          <p:cNvPicPr>
            <a:picLocks noChangeAspect="1" noChangeArrowheads="1"/>
          </p:cNvPicPr>
          <p:nvPr/>
        </p:nvPicPr>
        <p:blipFill rotWithShape="1">
          <a:blip r:embed="rId2">
            <a:extLst>
              <a:ext uri="{28A0092B-C50C-407E-A947-70E740481C1C}">
                <a14:useLocalDpi xmlns:a14="http://schemas.microsoft.com/office/drawing/2010/main" val="0"/>
              </a:ext>
            </a:extLst>
          </a:blip>
          <a:srcRect b="21333"/>
          <a:stretch/>
        </p:blipFill>
        <p:spPr bwMode="auto">
          <a:xfrm>
            <a:off x="-69366" y="1752600"/>
            <a:ext cx="9253246" cy="3164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24200" y="1752599"/>
            <a:ext cx="2895600" cy="3198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19800" y="1769334"/>
            <a:ext cx="3082895" cy="316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8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r. Daniel White\Pictures\Prophecy pictures\Dan Whites\candlesticks7jesus-13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Rectangle 2"/>
          <p:cNvSpPr/>
          <p:nvPr/>
        </p:nvSpPr>
        <p:spPr>
          <a:xfrm>
            <a:off x="0" y="2274838"/>
            <a:ext cx="9144000" cy="4524315"/>
          </a:xfrm>
          <a:prstGeom prst="rect">
            <a:avLst/>
          </a:prstGeom>
        </p:spPr>
        <p:txBody>
          <a:bodyPr wrap="square">
            <a:spAutoFit/>
          </a:bodyPr>
          <a:lstStyle/>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Ephesus – Fundamental - A.D. 30-100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Smyrna – Persecuted – A.D. 100-312</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Pergamos – Worldly – A.D. 312-606</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Thyatira – Pagan – A.D. 606-1520                   </a:t>
            </a:r>
          </a:p>
          <a:p>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(Dark Ages)</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Sardis – Spiritually Dead – A.D. 1520-1750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Philadelphia – Revival – A.D. 1750-1900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Laodicea – Apathy – A.D. 1900-Rapture</a:t>
            </a:r>
          </a:p>
        </p:txBody>
      </p:sp>
      <p:sp>
        <p:nvSpPr>
          <p:cNvPr id="4" name="Rectangle 3"/>
          <p:cNvSpPr/>
          <p:nvPr/>
        </p:nvSpPr>
        <p:spPr>
          <a:xfrm>
            <a:off x="838200" y="381000"/>
            <a:ext cx="7467600" cy="1323439"/>
          </a:xfrm>
          <a:prstGeom prst="rect">
            <a:avLst/>
          </a:prstGeom>
        </p:spPr>
        <p:txBody>
          <a:bodyPr wrap="square">
            <a:spAutoFit/>
          </a:bodyPr>
          <a:lstStyle/>
          <a:p>
            <a:pPr algn="ctr"/>
            <a: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Signs of Christ’s Return</a:t>
            </a:r>
            <a:b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br>
            <a: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(Church age)</a:t>
            </a:r>
            <a:endParaRPr lang="en-US" sz="4000" dirty="0">
              <a:ln w="12700" cmpd="sng">
                <a:solidFill>
                  <a:schemeClr val="bg1"/>
                </a:solidFill>
                <a:prstDash val="solid"/>
              </a:ln>
              <a:effectLst>
                <a:glow rad="139700">
                  <a:srgbClr val="FFC000">
                    <a:alpha val="40000"/>
                  </a:srgbClr>
                </a:glow>
              </a:effectLst>
            </a:endParaRPr>
          </a:p>
        </p:txBody>
      </p:sp>
    </p:spTree>
    <p:extLst>
      <p:ext uri="{BB962C8B-B14F-4D97-AF65-F5344CB8AC3E}">
        <p14:creationId xmlns:p14="http://schemas.microsoft.com/office/powerpoint/2010/main" val="9214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to="" calcmode="lin" valueType="num">
                                      <p:cBhvr>
                                        <p:cTn id="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1:1-19</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Vision of the </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Glorified Christ</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263460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Ptr. Daniel White\Desktop\Bible pictures\Prophecy pictures\prophecy pictures\revelation\Prophet.jpg"/>
          <p:cNvPicPr>
            <a:picLocks noChangeAspect="1" noChangeArrowheads="1"/>
          </p:cNvPicPr>
          <p:nvPr/>
        </p:nvPicPr>
        <p:blipFill>
          <a:blip r:embed="rId3" cstate="print"/>
          <a:srcRect/>
          <a:stretch>
            <a:fillRect/>
          </a:stretch>
        </p:blipFill>
        <p:spPr bwMode="auto">
          <a:xfrm flipH="1">
            <a:off x="4648200" y="2585958"/>
            <a:ext cx="4495800" cy="4272042"/>
          </a:xfrm>
          <a:prstGeom prst="ellipse">
            <a:avLst/>
          </a:prstGeom>
          <a:ln>
            <a:noFill/>
          </a:ln>
          <a:effectLst>
            <a:softEdge rad="112500"/>
          </a:effectLst>
        </p:spPr>
      </p:pic>
      <p:pic>
        <p:nvPicPr>
          <p:cNvPr id="4" name="Picture 2" descr="http://kzlam36.files.wordpress.com/2011/12/7-golden-lampstands.jpg"/>
          <p:cNvPicPr>
            <a:picLocks noChangeAspect="1" noChangeArrowheads="1"/>
          </p:cNvPicPr>
          <p:nvPr/>
        </p:nvPicPr>
        <p:blipFill>
          <a:blip r:embed="rId4" cstate="print"/>
          <a:srcRect/>
          <a:stretch>
            <a:fillRect/>
          </a:stretch>
        </p:blipFill>
        <p:spPr bwMode="auto">
          <a:xfrm>
            <a:off x="0" y="0"/>
            <a:ext cx="4857000" cy="6019800"/>
          </a:xfrm>
          <a:prstGeom prst="ellipse">
            <a:avLst/>
          </a:prstGeom>
          <a:ln>
            <a:noFill/>
          </a:ln>
          <a:effectLst>
            <a:softEdge rad="112500"/>
          </a:effectLst>
        </p:spPr>
      </p:pic>
      <p:sp>
        <p:nvSpPr>
          <p:cNvPr id="5" name="Rectangle 4"/>
          <p:cNvSpPr/>
          <p:nvPr/>
        </p:nvSpPr>
        <p:spPr>
          <a:xfrm>
            <a:off x="4648200" y="304801"/>
            <a:ext cx="4191000" cy="1754326"/>
          </a:xfrm>
          <a:prstGeom prst="rect">
            <a:avLst/>
          </a:prstGeom>
        </p:spPr>
        <p:txBody>
          <a:bodyPr wrap="square">
            <a:spAutoFit/>
          </a:bodyPr>
          <a:lstStyle/>
          <a:p>
            <a:pPr algn="ctr"/>
            <a:r>
              <a:rPr lang="en-US" sz="3600" i="1" dirty="0" smtClean="0"/>
              <a:t>“And unto the angel of the church of the </a:t>
            </a:r>
            <a:r>
              <a:rPr lang="en-US" sz="3600" i="1" dirty="0" err="1" smtClean="0"/>
              <a:t>Laodiceans</a:t>
            </a:r>
            <a:r>
              <a:rPr lang="en-US" sz="3600" i="1" dirty="0" smtClean="0"/>
              <a:t> write…”</a:t>
            </a:r>
            <a:endParaRPr lang="en-US" sz="3600" i="1" dirty="0"/>
          </a:p>
        </p:txBody>
      </p:sp>
    </p:spTree>
    <p:extLst>
      <p:ext uri="{BB962C8B-B14F-4D97-AF65-F5344CB8AC3E}">
        <p14:creationId xmlns:p14="http://schemas.microsoft.com/office/powerpoint/2010/main" val="3563527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b/b4/JanStyka-SaintPeter.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59626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219200" y="2292708"/>
            <a:ext cx="3070071" cy="646331"/>
          </a:xfrm>
          <a:prstGeom prst="rect">
            <a:avLst/>
          </a:prstGeom>
        </p:spPr>
        <p:txBody>
          <a:bodyPr wrap="none">
            <a:spAutoFit/>
          </a:bodyPr>
          <a:lstStyle/>
          <a:p>
            <a:r>
              <a:rPr lang="en-US" sz="3600" i="1" dirty="0" smtClean="0">
                <a:effectLst>
                  <a:glow rad="101600">
                    <a:schemeClr val="bg1">
                      <a:alpha val="60000"/>
                    </a:schemeClr>
                  </a:glow>
                </a:effectLst>
              </a:rPr>
              <a:t>“…the angel…” </a:t>
            </a:r>
            <a:endParaRPr lang="en-US" sz="3600" dirty="0">
              <a:effectLst>
                <a:glow rad="101600">
                  <a:schemeClr val="bg1">
                    <a:alpha val="60000"/>
                  </a:schemeClr>
                </a:glow>
              </a:effectLst>
            </a:endParaRPr>
          </a:p>
        </p:txBody>
      </p:sp>
      <p:sp>
        <p:nvSpPr>
          <p:cNvPr id="4" name="Rectangle 3"/>
          <p:cNvSpPr/>
          <p:nvPr/>
        </p:nvSpPr>
        <p:spPr>
          <a:xfrm>
            <a:off x="4800600" y="3244333"/>
            <a:ext cx="3276859" cy="646331"/>
          </a:xfrm>
          <a:prstGeom prst="rect">
            <a:avLst/>
          </a:prstGeom>
        </p:spPr>
        <p:txBody>
          <a:bodyPr wrap="none">
            <a:spAutoFit/>
          </a:bodyPr>
          <a:lstStyle/>
          <a:p>
            <a:r>
              <a:rPr lang="en-US" sz="3600" i="1" dirty="0" smtClean="0">
                <a:effectLst>
                  <a:glow rad="101600">
                    <a:schemeClr val="bg1">
                      <a:alpha val="60000"/>
                    </a:schemeClr>
                  </a:glow>
                </a:effectLst>
              </a:rPr>
              <a:t>“…the church…” </a:t>
            </a: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12684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Jesus\06 MINISTRY\Jesus w Disciples\Jesus_weeping_over_Jerusalem.jpg"/>
          <p:cNvPicPr>
            <a:picLocks noChangeAspect="1" noChangeArrowheads="1"/>
          </p:cNvPicPr>
          <p:nvPr/>
        </p:nvPicPr>
        <p:blipFill>
          <a:blip r:embed="rId3" cstate="print"/>
          <a:srcRect/>
          <a:stretch>
            <a:fillRect/>
          </a:stretch>
        </p:blipFill>
        <p:spPr bwMode="auto">
          <a:xfrm>
            <a:off x="4572000" y="0"/>
            <a:ext cx="4572000" cy="5486400"/>
          </a:xfrm>
          <a:prstGeom prst="rect">
            <a:avLst/>
          </a:prstGeom>
          <a:noFill/>
          <a:effectLst>
            <a:reflection blurRad="6350" stA="50000" endA="295" endPos="92000" dist="101600" dir="5400000" sy="-100000" algn="bl" rotWithShape="0"/>
          </a:effectLst>
        </p:spPr>
      </p:pic>
      <p:sp>
        <p:nvSpPr>
          <p:cNvPr id="4" name="Content Placeholder 3"/>
          <p:cNvSpPr>
            <a:spLocks noGrp="1"/>
          </p:cNvSpPr>
          <p:nvPr>
            <p:ph idx="1"/>
          </p:nvPr>
        </p:nvSpPr>
        <p:spPr>
          <a:xfrm>
            <a:off x="0" y="228600"/>
            <a:ext cx="4572000" cy="6248400"/>
          </a:xfrm>
        </p:spPr>
        <p:txBody>
          <a:bodyPr>
            <a:normAutofit/>
          </a:bodyPr>
          <a:lstStyle/>
          <a:p>
            <a:pPr>
              <a:buNone/>
            </a:pPr>
            <a:r>
              <a:rPr lang="en-US" sz="4000" i="1" dirty="0" smtClean="0"/>
              <a:t>“These things saith the…”</a:t>
            </a:r>
          </a:p>
          <a:p>
            <a:pPr>
              <a:buNone/>
            </a:pPr>
            <a:endParaRPr lang="en-US" sz="3600" dirty="0"/>
          </a:p>
          <a:p>
            <a:pPr>
              <a:buFont typeface="Arial" charset="0"/>
              <a:buChar char="•"/>
            </a:pPr>
            <a:r>
              <a:rPr lang="en-US" sz="4000" i="1" dirty="0" smtClean="0"/>
              <a:t>Amen</a:t>
            </a:r>
          </a:p>
          <a:p>
            <a:pPr>
              <a:buFont typeface="Arial" charset="0"/>
              <a:buChar char="•"/>
            </a:pPr>
            <a:r>
              <a:rPr lang="en-US" sz="4000" i="1" dirty="0" smtClean="0"/>
              <a:t>Faithful and true witness</a:t>
            </a:r>
          </a:p>
          <a:p>
            <a:pPr>
              <a:buFont typeface="Arial" charset="0"/>
              <a:buChar char="•"/>
            </a:pPr>
            <a:r>
              <a:rPr lang="en-US" sz="4000" i="1" dirty="0" smtClean="0"/>
              <a:t>The beginning of the creation of God</a:t>
            </a:r>
            <a:endParaRPr lang="en-US" sz="4000" i="1" dirty="0"/>
          </a:p>
        </p:txBody>
      </p:sp>
    </p:spTree>
    <p:extLst>
      <p:ext uri="{BB962C8B-B14F-4D97-AF65-F5344CB8AC3E}">
        <p14:creationId xmlns:p14="http://schemas.microsoft.com/office/powerpoint/2010/main" val="8460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to="" calcmode="lin" valueType="num">
                                      <p:cBhvr>
                                        <p:cTn id="22"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4800" b="1" i="1" dirty="0" smtClean="0"/>
              <a:t>Amen</a:t>
            </a:r>
            <a:endParaRPr lang="en-US" sz="4800" b="1" i="1" dirty="0"/>
          </a:p>
        </p:txBody>
      </p:sp>
      <p:sp>
        <p:nvSpPr>
          <p:cNvPr id="3" name="Content Placeholder 2"/>
          <p:cNvSpPr>
            <a:spLocks noGrp="1"/>
          </p:cNvSpPr>
          <p:nvPr>
            <p:ph idx="1"/>
          </p:nvPr>
        </p:nvSpPr>
        <p:spPr>
          <a:xfrm>
            <a:off x="0" y="838200"/>
            <a:ext cx="9144000" cy="5287963"/>
          </a:xfrm>
        </p:spPr>
        <p:txBody>
          <a:bodyPr>
            <a:noAutofit/>
          </a:bodyPr>
          <a:lstStyle/>
          <a:p>
            <a:r>
              <a:rPr lang="en-US" sz="4000" dirty="0" smtClean="0"/>
              <a:t>We use this word to close prayer</a:t>
            </a:r>
          </a:p>
          <a:p>
            <a:r>
              <a:rPr lang="en-US" sz="4000" dirty="0" smtClean="0"/>
              <a:t>We also use this word to declare the truthfulness of a statement</a:t>
            </a:r>
            <a:endParaRPr lang="en-US" sz="4000" dirty="0"/>
          </a:p>
          <a:p>
            <a:r>
              <a:rPr lang="en-US" sz="4000" dirty="0" smtClean="0"/>
              <a:t>Amen is also translated in the KJV = </a:t>
            </a:r>
            <a:r>
              <a:rPr lang="en-US" sz="4000" dirty="0" smtClean="0">
                <a:solidFill>
                  <a:srgbClr val="FFFF00"/>
                </a:solidFill>
              </a:rPr>
              <a:t>“Verily”</a:t>
            </a:r>
          </a:p>
          <a:p>
            <a:r>
              <a:rPr lang="en-US" sz="4000" dirty="0" smtClean="0"/>
              <a:t>When used in the beginning of a sentence it means </a:t>
            </a:r>
            <a:r>
              <a:rPr lang="en-US" sz="4000" i="1" dirty="0" smtClean="0">
                <a:solidFill>
                  <a:srgbClr val="FFFF00"/>
                </a:solidFill>
              </a:rPr>
              <a:t>“This is true!”</a:t>
            </a:r>
          </a:p>
          <a:p>
            <a:r>
              <a:rPr lang="en-US" sz="4000" dirty="0" smtClean="0"/>
              <a:t>When used at the end of a sentence it means </a:t>
            </a:r>
            <a:r>
              <a:rPr lang="en-US" sz="4000" i="1" dirty="0" smtClean="0">
                <a:solidFill>
                  <a:srgbClr val="FFFF00"/>
                </a:solidFill>
              </a:rPr>
              <a:t>“So be it!”</a:t>
            </a:r>
            <a:endParaRPr lang="en-US" sz="4000" i="1" dirty="0">
              <a:solidFill>
                <a:srgbClr val="FFFF00"/>
              </a:solidFill>
            </a:endParaRPr>
          </a:p>
        </p:txBody>
      </p:sp>
    </p:spTree>
    <p:extLst>
      <p:ext uri="{BB962C8B-B14F-4D97-AF65-F5344CB8AC3E}">
        <p14:creationId xmlns:p14="http://schemas.microsoft.com/office/powerpoint/2010/main" val="8295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ytimg.com/vi/nEqSbQqZITM/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94" y="838200"/>
            <a:ext cx="9123380" cy="51339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304800"/>
            <a:ext cx="8991600" cy="6400800"/>
          </a:xfrm>
        </p:spPr>
        <p:txBody>
          <a:bodyPr>
            <a:normAutofit/>
          </a:bodyPr>
          <a:lstStyle/>
          <a:p>
            <a:r>
              <a:rPr lang="en-US" i="1" dirty="0" smtClean="0">
                <a:effectLst>
                  <a:glow rad="101600">
                    <a:schemeClr val="bg1">
                      <a:alpha val="60000"/>
                    </a:schemeClr>
                  </a:glow>
                </a:effectLst>
              </a:rPr>
              <a:t>“Jesus </a:t>
            </a:r>
            <a:r>
              <a:rPr lang="en-US" i="1" dirty="0" err="1">
                <a:effectLst>
                  <a:glow rad="101600">
                    <a:schemeClr val="bg1">
                      <a:alpha val="60000"/>
                    </a:schemeClr>
                  </a:glow>
                </a:effectLst>
              </a:rPr>
              <a:t>saith</a:t>
            </a:r>
            <a:r>
              <a:rPr lang="en-US" i="1" dirty="0">
                <a:effectLst>
                  <a:glow rad="101600">
                    <a:schemeClr val="bg1">
                      <a:alpha val="60000"/>
                    </a:schemeClr>
                  </a:glow>
                </a:effectLst>
              </a:rPr>
              <a:t> unto him, I am the way, the </a:t>
            </a:r>
            <a:r>
              <a:rPr lang="en-US" i="1" u="sng" dirty="0">
                <a:effectLst>
                  <a:glow rad="101600">
                    <a:schemeClr val="bg1">
                      <a:alpha val="60000"/>
                    </a:schemeClr>
                  </a:glow>
                </a:effectLst>
              </a:rPr>
              <a:t>truth</a:t>
            </a:r>
            <a:r>
              <a:rPr lang="en-US" i="1" dirty="0">
                <a:effectLst>
                  <a:glow rad="101600">
                    <a:schemeClr val="bg1">
                      <a:alpha val="60000"/>
                    </a:schemeClr>
                  </a:glow>
                </a:effectLst>
              </a:rPr>
              <a:t>, and the life: no man cometh unto the Father, but by me</a:t>
            </a:r>
            <a:r>
              <a:rPr lang="en-US" i="1" dirty="0" smtClean="0">
                <a:effectLst>
                  <a:glow rad="101600">
                    <a:schemeClr val="bg1">
                      <a:alpha val="60000"/>
                    </a:schemeClr>
                  </a:glow>
                </a:effectLst>
              </a:rPr>
              <a:t>.”</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919386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dirty="0" smtClean="0"/>
              <a:t>Faithful and True Witness</a:t>
            </a:r>
            <a:endParaRPr lang="en-US" sz="4800" b="1" i="1" dirty="0"/>
          </a:p>
        </p:txBody>
      </p:sp>
      <p:sp>
        <p:nvSpPr>
          <p:cNvPr id="3" name="Content Placeholder 2"/>
          <p:cNvSpPr>
            <a:spLocks noGrp="1"/>
          </p:cNvSpPr>
          <p:nvPr>
            <p:ph idx="1"/>
          </p:nvPr>
        </p:nvSpPr>
        <p:spPr>
          <a:xfrm>
            <a:off x="0" y="1905000"/>
            <a:ext cx="5257800" cy="4953000"/>
          </a:xfrm>
        </p:spPr>
        <p:txBody>
          <a:bodyPr>
            <a:normAutofit fontScale="92500" lnSpcReduction="10000"/>
          </a:bodyPr>
          <a:lstStyle/>
          <a:p>
            <a:r>
              <a:rPr lang="en-US" sz="4000" dirty="0" smtClean="0"/>
              <a:t>Christ is the faithful witness.</a:t>
            </a:r>
          </a:p>
          <a:p>
            <a:r>
              <a:rPr lang="en-US" sz="4000" dirty="0" smtClean="0"/>
              <a:t>Christ witnesses to man about God – </a:t>
            </a:r>
            <a:r>
              <a:rPr lang="en-US" sz="4000" i="1" dirty="0" smtClean="0"/>
              <a:t>John 1:1-4, 14, 14:7-11</a:t>
            </a:r>
          </a:p>
          <a:p>
            <a:r>
              <a:rPr lang="en-US" sz="4000" dirty="0" smtClean="0"/>
              <a:t>Christ witnesses to God about man – </a:t>
            </a:r>
            <a:r>
              <a:rPr lang="en-US" sz="4000" i="1" dirty="0" smtClean="0"/>
              <a:t>I John 2:1-2; Hebrews 7:25;                    I Timothy 2:5</a:t>
            </a:r>
            <a:endParaRPr lang="en-US" sz="4000" i="1" dirty="0"/>
          </a:p>
        </p:txBody>
      </p:sp>
      <p:pic>
        <p:nvPicPr>
          <p:cNvPr id="2050" name="Picture 2" descr="https://s-media-cache-ak0.pinimg.com/236x/13/bf/7a/13bf7a6f1e1f059e23cd01191d8872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133600"/>
            <a:ext cx="2641599"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endoftheworld.net/Jesus/wp-content/uploads/2010/03/High-priest-Je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2325" y="2057400"/>
            <a:ext cx="27051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21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fade">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i="1" dirty="0" smtClean="0"/>
              <a:t>The Beginning of the </a:t>
            </a:r>
            <a:br>
              <a:rPr lang="en-US" sz="4800" b="1" i="1" dirty="0" smtClean="0"/>
            </a:br>
            <a:r>
              <a:rPr lang="en-US" sz="4800" b="1" i="1" dirty="0" smtClean="0"/>
              <a:t>Creation of God</a:t>
            </a:r>
            <a:endParaRPr lang="en-US" sz="4800" b="1" i="1" dirty="0"/>
          </a:p>
        </p:txBody>
      </p:sp>
      <p:sp>
        <p:nvSpPr>
          <p:cNvPr id="3" name="Content Placeholder 2"/>
          <p:cNvSpPr>
            <a:spLocks noGrp="1"/>
          </p:cNvSpPr>
          <p:nvPr>
            <p:ph idx="1"/>
          </p:nvPr>
        </p:nvSpPr>
        <p:spPr>
          <a:xfrm>
            <a:off x="0" y="1905000"/>
            <a:ext cx="9144000" cy="4953000"/>
          </a:xfrm>
        </p:spPr>
        <p:txBody>
          <a:bodyPr>
            <a:normAutofit/>
          </a:bodyPr>
          <a:lstStyle/>
          <a:p>
            <a:r>
              <a:rPr lang="en-US" sz="3600" dirty="0" smtClean="0"/>
              <a:t>Creator of all things – </a:t>
            </a:r>
            <a:r>
              <a:rPr lang="en-US" sz="3600" i="1" dirty="0" smtClean="0"/>
              <a:t>John 1:3</a:t>
            </a:r>
          </a:p>
          <a:p>
            <a:r>
              <a:rPr lang="en-US" sz="3600" dirty="0" smtClean="0"/>
              <a:t>Sustainer of all things – </a:t>
            </a:r>
            <a:r>
              <a:rPr lang="en-US" sz="3600" i="1" dirty="0" smtClean="0"/>
              <a:t>Hebrews 1:1-3</a:t>
            </a:r>
          </a:p>
          <a:p>
            <a:r>
              <a:rPr lang="en-US" sz="3600" dirty="0" smtClean="0"/>
              <a:t>Christ was not the first of God’s creation, He was the creator of all God’s creation – </a:t>
            </a:r>
            <a:r>
              <a:rPr lang="en-US" sz="3600" i="1" dirty="0" smtClean="0"/>
              <a:t>Colossians 1:16</a:t>
            </a:r>
          </a:p>
          <a:p>
            <a:pPr>
              <a:buFont typeface="Wingdings"/>
              <a:buChar char="Ø"/>
            </a:pPr>
            <a:r>
              <a:rPr lang="en-US" sz="3600" i="1" dirty="0" smtClean="0"/>
              <a:t>Beginning (Greek) = </a:t>
            </a:r>
            <a:r>
              <a:rPr lang="en-US" sz="3600" i="1" dirty="0" smtClean="0">
                <a:solidFill>
                  <a:srgbClr val="FFFF00"/>
                </a:solidFill>
              </a:rPr>
              <a:t>“Cause of origin”</a:t>
            </a:r>
          </a:p>
          <a:p>
            <a:pPr>
              <a:buFont typeface="Wingdings"/>
              <a:buChar char="Ø"/>
            </a:pPr>
            <a:r>
              <a:rPr lang="en-US" sz="3600" i="1" dirty="0" smtClean="0"/>
              <a:t>“Christ is the cause or origin of the creation of God.” (I Corinthians 8:6)</a:t>
            </a:r>
            <a:endParaRPr lang="en-US" sz="3600" i="1" dirty="0"/>
          </a:p>
        </p:txBody>
      </p:sp>
    </p:spTree>
    <p:extLst>
      <p:ext uri="{BB962C8B-B14F-4D97-AF65-F5344CB8AC3E}">
        <p14:creationId xmlns:p14="http://schemas.microsoft.com/office/powerpoint/2010/main" val="19837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http://survincity.com/wp-content/uploads/images/homo-e1332670611926.jpg"/>
          <p:cNvPicPr>
            <a:picLocks noChangeAspect="1" noChangeArrowheads="1"/>
          </p:cNvPicPr>
          <p:nvPr/>
        </p:nvPicPr>
        <p:blipFill>
          <a:blip r:embed="rId2" cstate="print"/>
          <a:srcRect/>
          <a:stretch>
            <a:fillRect/>
          </a:stretch>
        </p:blipFill>
        <p:spPr bwMode="auto">
          <a:xfrm>
            <a:off x="4024312" y="3048000"/>
            <a:ext cx="5119688" cy="3276600"/>
          </a:xfrm>
          <a:prstGeom prst="rect">
            <a:avLst/>
          </a:prstGeom>
          <a:noFill/>
        </p:spPr>
      </p:pic>
      <p:pic>
        <p:nvPicPr>
          <p:cNvPr id="45060" name="Picture 4" descr="http://www.creationstudies.org/htdocs/Ceration-vs-Evolution.jpg"/>
          <p:cNvPicPr>
            <a:picLocks noChangeAspect="1" noChangeArrowheads="1"/>
          </p:cNvPicPr>
          <p:nvPr/>
        </p:nvPicPr>
        <p:blipFill>
          <a:blip r:embed="rId3" cstate="print"/>
          <a:srcRect/>
          <a:stretch>
            <a:fillRect/>
          </a:stretch>
        </p:blipFill>
        <p:spPr bwMode="auto">
          <a:xfrm>
            <a:off x="0" y="0"/>
            <a:ext cx="9270415" cy="2514600"/>
          </a:xfrm>
          <a:prstGeom prst="rect">
            <a:avLst/>
          </a:prstGeom>
          <a:noFill/>
        </p:spPr>
      </p:pic>
      <p:pic>
        <p:nvPicPr>
          <p:cNvPr id="45062" name="Picture 6" descr="http://tayaradio.com/blog/wp-content/uploads/2012/09/Creation-of-Man.jpg"/>
          <p:cNvPicPr>
            <a:picLocks noChangeAspect="1" noChangeArrowheads="1"/>
          </p:cNvPicPr>
          <p:nvPr/>
        </p:nvPicPr>
        <p:blipFill>
          <a:blip r:embed="rId4" cstate="print">
            <a:lum bright="-10000" contrast="30000"/>
          </a:blip>
          <a:srcRect/>
          <a:stretch>
            <a:fillRect/>
          </a:stretch>
        </p:blipFill>
        <p:spPr bwMode="auto">
          <a:xfrm>
            <a:off x="601204" y="2599236"/>
            <a:ext cx="3284996" cy="4258764"/>
          </a:xfrm>
          <a:prstGeom prst="rect">
            <a:avLst/>
          </a:prstGeom>
          <a:noFill/>
        </p:spPr>
      </p:pic>
    </p:spTree>
    <p:extLst>
      <p:ext uri="{BB962C8B-B14F-4D97-AF65-F5344CB8AC3E}">
        <p14:creationId xmlns:p14="http://schemas.microsoft.com/office/powerpoint/2010/main" val="40398373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0" y="274638"/>
            <a:ext cx="3048000" cy="6583362"/>
          </a:xfrm>
        </p:spPr>
        <p:txBody>
          <a:bodyPr>
            <a:normAutofit/>
          </a:bodyPr>
          <a:lstStyle/>
          <a:p>
            <a:r>
              <a:rPr lang="en-US" sz="4800" i="1" dirty="0" smtClean="0"/>
              <a:t>“Professing themselves to be wise, they became fools…”</a:t>
            </a:r>
            <a:endParaRPr lang="en-US" sz="4800" i="1" dirty="0"/>
          </a:p>
        </p:txBody>
      </p:sp>
      <p:pic>
        <p:nvPicPr>
          <p:cNvPr id="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pic>
        <p:nvPicPr>
          <p:cNvPr id="5" name="Picture 6" descr="http://upload.wikimedia.org/wikipedia/commons/3/3e/Charles_Robert_Darwin_by_John_Collier.jpg"/>
          <p:cNvPicPr>
            <a:picLocks noChangeAspect="1" noChangeArrowheads="1"/>
          </p:cNvPicPr>
          <p:nvPr/>
        </p:nvPicPr>
        <p:blipFill>
          <a:blip r:embed="rId4" cstate="print"/>
          <a:srcRect/>
          <a:stretch>
            <a:fillRect/>
          </a:stretch>
        </p:blipFill>
        <p:spPr bwMode="auto">
          <a:xfrm>
            <a:off x="4343400" y="0"/>
            <a:ext cx="5352614" cy="6965487"/>
          </a:xfrm>
          <a:prstGeom prst="rect">
            <a:avLst/>
          </a:prstGeom>
          <a:noFill/>
        </p:spPr>
      </p:pic>
    </p:spTree>
    <p:extLst>
      <p:ext uri="{BB962C8B-B14F-4D97-AF65-F5344CB8AC3E}">
        <p14:creationId xmlns:p14="http://schemas.microsoft.com/office/powerpoint/2010/main" val="141809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5"/>
                                        </p:tgtEl>
                                      </p:cBhvr>
                                    </p:animEffect>
                                    <p:set>
                                      <p:cBhvr>
                                        <p:cTn id="1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524000"/>
            <a:ext cx="7620000" cy="4154984"/>
          </a:xfrm>
          <a:prstGeom prst="rect">
            <a:avLst/>
          </a:prstGeom>
        </p:spPr>
        <p:txBody>
          <a:bodyPr wrap="square">
            <a:spAutoFit/>
          </a:bodyPr>
          <a:lstStyle/>
          <a:p>
            <a:pPr algn="ctr"/>
            <a:r>
              <a:rPr lang="en-US" sz="4400" i="1" dirty="0" smtClean="0"/>
              <a:t> Col. 2:8</a:t>
            </a:r>
          </a:p>
          <a:p>
            <a:pPr algn="ctr"/>
            <a:r>
              <a:rPr lang="en-US" sz="4400" i="1" dirty="0" smtClean="0"/>
              <a:t> “Beware lest any man </a:t>
            </a:r>
            <a:r>
              <a:rPr lang="en-US" sz="4400" i="1" u="sng" dirty="0" smtClean="0"/>
              <a:t>spoil</a:t>
            </a:r>
            <a:r>
              <a:rPr lang="en-US" sz="4400" i="1" dirty="0" smtClean="0"/>
              <a:t> you through philosophy and vain deceit, after the tradition of men, after the rudiments of the world, and not after Christ.”</a:t>
            </a:r>
            <a:endParaRPr lang="en-US" sz="4400" i="1" dirty="0"/>
          </a:p>
        </p:txBody>
      </p:sp>
    </p:spTree>
    <p:extLst>
      <p:ext uri="{BB962C8B-B14F-4D97-AF65-F5344CB8AC3E}">
        <p14:creationId xmlns:p14="http://schemas.microsoft.com/office/powerpoint/2010/main" val="2970656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Prophecy pictures\prophecy pictures\Seven golden candle sticks.jpg"/>
          <p:cNvPicPr>
            <a:picLocks noChangeAspect="1" noChangeArrowheads="1"/>
          </p:cNvPicPr>
          <p:nvPr/>
        </p:nvPicPr>
        <p:blipFill>
          <a:blip r:embed="rId2" cstate="print">
            <a:lum bright="-10000"/>
          </a:blip>
          <a:srcRect/>
          <a:stretch>
            <a:fillRect/>
          </a:stretch>
        </p:blipFill>
        <p:spPr bwMode="auto">
          <a:xfrm>
            <a:off x="1411480" y="21364"/>
            <a:ext cx="6629400" cy="6858000"/>
          </a:xfrm>
          <a:prstGeom prst="rect">
            <a:avLst/>
          </a:prstGeom>
          <a:noFill/>
        </p:spPr>
      </p:pic>
    </p:spTree>
    <p:extLst>
      <p:ext uri="{BB962C8B-B14F-4D97-AF65-F5344CB8AC3E}">
        <p14:creationId xmlns:p14="http://schemas.microsoft.com/office/powerpoint/2010/main" val="2486655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i="1" dirty="0" smtClean="0"/>
              <a:t>Rom. 1:21-24 </a:t>
            </a:r>
            <a:br>
              <a:rPr lang="en-US" sz="3200" i="1" dirty="0" smtClean="0"/>
            </a:br>
            <a:r>
              <a:rPr lang="en-US" sz="3200" i="1" dirty="0" smtClean="0"/>
              <a:t>“Because that, when they knew God, they glorified him not as God, neither were thankful; but became vain in their imaginations, and their foolish heart was darkened. Professing themselves to be wise, they became fools, And changed the glory of the </a:t>
            </a:r>
            <a:r>
              <a:rPr lang="en-US" sz="3200" i="1" dirty="0" err="1" smtClean="0"/>
              <a:t>uncorruptible</a:t>
            </a:r>
            <a:r>
              <a:rPr lang="en-US" sz="3200" i="1" dirty="0" smtClean="0"/>
              <a:t> God into an image made like to corruptible man, and to birds, and </a:t>
            </a:r>
            <a:r>
              <a:rPr lang="en-US" sz="3200" i="1" dirty="0" err="1" smtClean="0"/>
              <a:t>fourfooted</a:t>
            </a:r>
            <a:r>
              <a:rPr lang="en-US" sz="3200" i="1" dirty="0" smtClean="0"/>
              <a:t> beasts, and creeping things. Wherefore God also gave them up to uncleanness through the lusts of their own hearts, to </a:t>
            </a:r>
            <a:r>
              <a:rPr lang="en-US" sz="3200" i="1" dirty="0" err="1" smtClean="0"/>
              <a:t>dishonour</a:t>
            </a:r>
            <a:r>
              <a:rPr lang="en-US" sz="3200" i="1" dirty="0" smtClean="0"/>
              <a:t> their own bodies between themselves.”</a:t>
            </a:r>
            <a:endParaRPr lang="en-US" sz="3200" i="1" dirty="0"/>
          </a:p>
        </p:txBody>
      </p:sp>
    </p:spTree>
    <p:extLst>
      <p:ext uri="{BB962C8B-B14F-4D97-AF65-F5344CB8AC3E}">
        <p14:creationId xmlns:p14="http://schemas.microsoft.com/office/powerpoint/2010/main" val="1099645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 Psalm 53:1</a:t>
            </a:r>
            <a:br>
              <a:rPr lang="en-US" i="1" dirty="0" smtClean="0"/>
            </a:br>
            <a:r>
              <a:rPr lang="en-US" i="1" dirty="0" smtClean="0"/>
              <a:t> “The fool hath said in his heart, There is no God. Corrupt are they, and have done abominable iniquity: there is none that doeth good.”</a:t>
            </a:r>
            <a:endParaRPr lang="en-US" i="1" dirty="0"/>
          </a:p>
        </p:txBody>
      </p:sp>
    </p:spTree>
    <p:extLst>
      <p:ext uri="{BB962C8B-B14F-4D97-AF65-F5344CB8AC3E}">
        <p14:creationId xmlns:p14="http://schemas.microsoft.com/office/powerpoint/2010/main" val="871691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81000"/>
            <a:ext cx="7391399" cy="1200329"/>
          </a:xfrm>
          <a:prstGeom prst="rect">
            <a:avLst/>
          </a:prstGeom>
        </p:spPr>
        <p:txBody>
          <a:bodyPr wrap="square">
            <a:spAutoFit/>
          </a:bodyPr>
          <a:lstStyle/>
          <a:p>
            <a:pPr algn="ctr"/>
            <a:r>
              <a:rPr lang="en-US" sz="3600" b="1" dirty="0" smtClean="0"/>
              <a:t>Elizabeth Cotton </a:t>
            </a:r>
          </a:p>
          <a:p>
            <a:pPr algn="ctr"/>
            <a:r>
              <a:rPr lang="en-US" sz="3600" b="1" dirty="0" smtClean="0"/>
              <a:t>THE LADY HOPE "STORY"</a:t>
            </a:r>
            <a:endParaRPr lang="en-US" sz="3600" dirty="0"/>
          </a:p>
        </p:txBody>
      </p:sp>
      <p:pic>
        <p:nvPicPr>
          <p:cNvPr id="73730" name="Picture 2" descr="http://upload.wikimedia.org/wikipedia/commons/6/66/Liz_Hope.jpg"/>
          <p:cNvPicPr>
            <a:picLocks noChangeAspect="1" noChangeArrowheads="1"/>
          </p:cNvPicPr>
          <p:nvPr/>
        </p:nvPicPr>
        <p:blipFill>
          <a:blip r:embed="rId2" cstate="print">
            <a:duotone>
              <a:prstClr val="black"/>
              <a:schemeClr val="tx2">
                <a:tint val="45000"/>
                <a:satMod val="400000"/>
              </a:schemeClr>
            </a:duotone>
            <a:lum bright="-40000"/>
          </a:blip>
          <a:srcRect/>
          <a:stretch>
            <a:fillRect/>
          </a:stretch>
        </p:blipFill>
        <p:spPr bwMode="auto">
          <a:xfrm>
            <a:off x="533400" y="1828800"/>
            <a:ext cx="3815030" cy="4648200"/>
          </a:xfrm>
          <a:prstGeom prst="rect">
            <a:avLst/>
          </a:prstGeom>
          <a:noFill/>
        </p:spPr>
      </p:pic>
      <p:pic>
        <p:nvPicPr>
          <p:cNvPr id="4" name="Picture 2" descr="http://upload.wikimedia.org/wikipedia/commons/thumb/3/3c/Charles_Darwin_01.jpg/220px-Charles_Darwin_01.jpg"/>
          <p:cNvPicPr>
            <a:picLocks noChangeAspect="1" noChangeArrowheads="1"/>
          </p:cNvPicPr>
          <p:nvPr/>
        </p:nvPicPr>
        <p:blipFill>
          <a:blip r:embed="rId3" cstate="print"/>
          <a:srcRect/>
          <a:stretch>
            <a:fillRect/>
          </a:stretch>
        </p:blipFill>
        <p:spPr bwMode="auto">
          <a:xfrm>
            <a:off x="5071473" y="1828800"/>
            <a:ext cx="3563090" cy="4583430"/>
          </a:xfrm>
          <a:prstGeom prst="rect">
            <a:avLst/>
          </a:prstGeom>
          <a:noFill/>
        </p:spPr>
      </p:pic>
    </p:spTree>
    <p:extLst>
      <p:ext uri="{BB962C8B-B14F-4D97-AF65-F5344CB8AC3E}">
        <p14:creationId xmlns:p14="http://schemas.microsoft.com/office/powerpoint/2010/main" val="4120572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6771084"/>
          </a:xfrm>
          <a:prstGeom prst="rect">
            <a:avLst/>
          </a:prstGeom>
        </p:spPr>
        <p:txBody>
          <a:bodyPr wrap="square">
            <a:spAutoFit/>
          </a:bodyPr>
          <a:lstStyle/>
          <a:p>
            <a:pPr algn="ctr"/>
            <a:r>
              <a:rPr lang="en-US" sz="3100" dirty="0" smtClean="0"/>
              <a:t>It was one of those glorious autumn afternoons, that we sometimes enjoy in England, when I was asked to go in and sit with the well known professor, Charles Darwin. He was almost bedridden for some months before he died. I used to feel when I saw him that his fine presence would make a grand picture for our Royal Academy; but never did I think so more strongly than on this particular occasion. He was sitting up in bed, wearing a soft embroidered dressing gown, of rather a rich purple shade. Propped up by pillows, he was gazing out on a far-stretching scene of woods and cornfields, which glowed in the light of one of those marvelous sunsets. His noble forehead and fine features seem to be lit up with pleasure as I entered the room.</a:t>
            </a:r>
            <a:endParaRPr lang="en-US" sz="3100" dirty="0"/>
          </a:p>
        </p:txBody>
      </p:sp>
    </p:spTree>
    <p:extLst>
      <p:ext uri="{BB962C8B-B14F-4D97-AF65-F5344CB8AC3E}">
        <p14:creationId xmlns:p14="http://schemas.microsoft.com/office/powerpoint/2010/main" val="2642686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rmAutofit/>
          </a:bodyPr>
          <a:lstStyle/>
          <a:p>
            <a:r>
              <a:rPr lang="en-US" sz="3200" dirty="0" smtClean="0"/>
              <a:t>He waved his hand toward the window as he pointed out the scene beyond, while in the other hand he held an open Bible, which he was always studying.</a:t>
            </a:r>
            <a:br>
              <a:rPr lang="en-US" sz="3200" dirty="0" smtClean="0"/>
            </a:br>
            <a:r>
              <a:rPr lang="en-US" sz="3200" dirty="0" smtClean="0"/>
              <a:t>"What are you reading now?" I asked as I seated myself beside his bedside. "Hebrews!" he answered - "still Hebrews. 'The Royal Book' I call it. Isn't it grand?"</a:t>
            </a:r>
            <a:br>
              <a:rPr lang="en-US" sz="3200" dirty="0" smtClean="0"/>
            </a:br>
            <a:r>
              <a:rPr lang="en-US" sz="3200" dirty="0" smtClean="0"/>
              <a:t>Then, placing his finger on certain passages, he commented on them.</a:t>
            </a:r>
            <a:br>
              <a:rPr lang="en-US" sz="3200" dirty="0" smtClean="0"/>
            </a:br>
            <a:r>
              <a:rPr lang="en-US" sz="3200" dirty="0" smtClean="0"/>
              <a:t>I made some allusions to the strong opinions expressed by many persons on the history of the Creation, its grandeur, and then their treatment of the earlier chapters of the Book of Genesis.</a:t>
            </a:r>
            <a:br>
              <a:rPr lang="en-US" sz="3200" dirty="0" smtClean="0"/>
            </a:br>
            <a:endParaRPr lang="en-US" sz="3200" dirty="0"/>
          </a:p>
        </p:txBody>
      </p:sp>
    </p:spTree>
    <p:extLst>
      <p:ext uri="{BB962C8B-B14F-4D97-AF65-F5344CB8AC3E}">
        <p14:creationId xmlns:p14="http://schemas.microsoft.com/office/powerpoint/2010/main" val="3044086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dirty="0" smtClean="0"/>
              <a:t>He seemed greatly distressed, his fingers twitched nervously, and a look of agony came over his face as he said: </a:t>
            </a:r>
            <a:br>
              <a:rPr lang="en-US" sz="3200" dirty="0" smtClean="0"/>
            </a:br>
            <a:r>
              <a:rPr lang="en-US" sz="3200" dirty="0"/>
              <a:t/>
            </a:r>
            <a:br>
              <a:rPr lang="en-US" sz="3200" dirty="0"/>
            </a:br>
            <a:r>
              <a:rPr lang="en-US" sz="3200" dirty="0" smtClean="0"/>
              <a:t>"I was a young man with unformed ideas. I threw out queries, suggestions, wondering all the time over everything, and to my astonishment, the ideas took like wildfire. People made a religion of them."</a:t>
            </a:r>
            <a:br>
              <a:rPr lang="en-US" sz="3200" dirty="0" smtClean="0"/>
            </a:br>
            <a:endParaRPr lang="en-US" sz="3200" dirty="0"/>
          </a:p>
        </p:txBody>
      </p:sp>
    </p:spTree>
    <p:extLst>
      <p:ext uri="{BB962C8B-B14F-4D97-AF65-F5344CB8AC3E}">
        <p14:creationId xmlns:p14="http://schemas.microsoft.com/office/powerpoint/2010/main" val="42166960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a:bodyPr>
          <a:lstStyle/>
          <a:p>
            <a:r>
              <a:rPr lang="en-US" sz="3200" dirty="0" smtClean="0"/>
              <a:t>Then he paused, and after a few more sentences on "the holiness of God" and the "grandeur of this book," looking at the Bible which he was holding tenderly all the time, he suddenly said: "I have a summer house in the garden which holds about thirty people. It is over there," pointing through the open window. "I want you very much to speak there. I know you read the Bible in the villages. To-morrow afternoon I should like the servants on the place, some tenants and a few of the neighbors; to gather there. Will you speak to them?"</a:t>
            </a:r>
            <a:br>
              <a:rPr lang="en-US" sz="3200" dirty="0" smtClean="0"/>
            </a:br>
            <a:endParaRPr lang="en-US" sz="3200" dirty="0"/>
          </a:p>
        </p:txBody>
      </p:sp>
    </p:spTree>
    <p:extLst>
      <p:ext uri="{BB962C8B-B14F-4D97-AF65-F5344CB8AC3E}">
        <p14:creationId xmlns:p14="http://schemas.microsoft.com/office/powerpoint/2010/main" val="18443061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200" dirty="0" smtClean="0"/>
              <a:t>"What shall I speak about?" I asked.</a:t>
            </a:r>
            <a:br>
              <a:rPr lang="en-US" sz="3200" dirty="0" smtClean="0"/>
            </a:br>
            <a:r>
              <a:rPr lang="en-US" sz="3200" dirty="0" smtClean="0"/>
              <a:t>"Christ Jesus!" he replied in a clear, emphatic voice, adding in a lower tone, "and his salvation. Is not that the best theme? And then I want you to sing some hymns with them. You lead on your small instrument, do you not?" The wonderful look of brightness and animation on his face as he said this I shall never forget, for he added: "If you take the meeting at three o'clock this window will be open, and you will know that I am joining in with the singing."</a:t>
            </a:r>
            <a:br>
              <a:rPr lang="en-US" sz="3200" dirty="0" smtClean="0"/>
            </a:br>
            <a:r>
              <a:rPr lang="en-US" sz="3200" dirty="0" smtClean="0"/>
              <a:t>How I wished I could have made a picture of the fine old man and his beautiful surroundings on that memorable day!</a:t>
            </a:r>
            <a:br>
              <a:rPr lang="en-US" sz="3200" dirty="0" smtClean="0"/>
            </a:br>
            <a:endParaRPr lang="en-US" sz="3200" dirty="0"/>
          </a:p>
        </p:txBody>
      </p:sp>
    </p:spTree>
    <p:extLst>
      <p:ext uri="{BB962C8B-B14F-4D97-AF65-F5344CB8AC3E}">
        <p14:creationId xmlns:p14="http://schemas.microsoft.com/office/powerpoint/2010/main" val="20702286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62200" y="228600"/>
            <a:ext cx="6781800" cy="1143000"/>
          </a:xfrm>
        </p:spPr>
        <p:txBody>
          <a:bodyPr>
            <a:normAutofit/>
          </a:bodyPr>
          <a:lstStyle/>
          <a:p>
            <a:r>
              <a:rPr lang="en-US" sz="5400" b="1" i="1" dirty="0" smtClean="0"/>
              <a:t>“I know thy works…”</a:t>
            </a:r>
            <a:endParaRPr lang="en-US" sz="5400" b="1" i="1" dirty="0"/>
          </a:p>
        </p:txBody>
      </p:sp>
      <p:pic>
        <p:nvPicPr>
          <p:cNvPr id="5123" name="Picture 3" descr="C:\Users\Ptr. Daniel White\Desktop\Bible pictures\Prophecy pictures\prophecy pictures\rapture and second coming\Jesus outstretched arms.jpg"/>
          <p:cNvPicPr>
            <a:picLocks noChangeAspect="1" noChangeArrowheads="1"/>
          </p:cNvPicPr>
          <p:nvPr/>
        </p:nvPicPr>
        <p:blipFill>
          <a:blip r:embed="rId3" cstate="print"/>
          <a:srcRect/>
          <a:stretch>
            <a:fillRect/>
          </a:stretch>
        </p:blipFill>
        <p:spPr bwMode="auto">
          <a:xfrm>
            <a:off x="0" y="0"/>
            <a:ext cx="2743200" cy="3415727"/>
          </a:xfrm>
          <a:prstGeom prst="rect">
            <a:avLst/>
          </a:prstGeom>
          <a:ln>
            <a:noFill/>
          </a:ln>
          <a:effectLst>
            <a:softEdge rad="112500"/>
          </a:effectLst>
        </p:spPr>
      </p:pic>
      <p:pic>
        <p:nvPicPr>
          <p:cNvPr id="100354" name="Picture 2" descr="http://markfennell.ie/wp-content/uploads/2012/08/markfennell.ie-1465-2-1024x753.jpg"/>
          <p:cNvPicPr>
            <a:picLocks noChangeAspect="1" noChangeArrowheads="1"/>
          </p:cNvPicPr>
          <p:nvPr/>
        </p:nvPicPr>
        <p:blipFill>
          <a:blip r:embed="rId4" cstate="print"/>
          <a:srcRect/>
          <a:stretch>
            <a:fillRect/>
          </a:stretch>
        </p:blipFill>
        <p:spPr bwMode="auto">
          <a:xfrm>
            <a:off x="2819400" y="2286000"/>
            <a:ext cx="6022749" cy="4429125"/>
          </a:xfrm>
          <a:prstGeom prst="rect">
            <a:avLst/>
          </a:prstGeom>
          <a:ln>
            <a:noFill/>
          </a:ln>
          <a:effectLst>
            <a:softEdge rad="112500"/>
          </a:effectLst>
        </p:spPr>
      </p:pic>
    </p:spTree>
    <p:extLst>
      <p:ext uri="{BB962C8B-B14F-4D97-AF65-F5344CB8AC3E}">
        <p14:creationId xmlns:p14="http://schemas.microsoft.com/office/powerpoint/2010/main" val="28435428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rophecy pictures\prophecy pictures\rapture and second coming\Jesus outstretched arms.jpg"/>
          <p:cNvPicPr>
            <a:picLocks noChangeAspect="1" noChangeArrowheads="1"/>
          </p:cNvPicPr>
          <p:nvPr/>
        </p:nvPicPr>
        <p:blipFill>
          <a:blip r:embed="rId3" cstate="print"/>
          <a:srcRect/>
          <a:stretch>
            <a:fillRect/>
          </a:stretch>
        </p:blipFill>
        <p:spPr bwMode="auto">
          <a:xfrm>
            <a:off x="6400800" y="838200"/>
            <a:ext cx="2743200" cy="3415727"/>
          </a:xfrm>
          <a:prstGeom prst="rect">
            <a:avLst/>
          </a:prstGeom>
          <a:ln>
            <a:noFill/>
          </a:ln>
          <a:effectLst>
            <a:softEdge rad="112500"/>
          </a:effectLst>
        </p:spPr>
      </p:pic>
      <p:sp>
        <p:nvSpPr>
          <p:cNvPr id="3" name="Title 2"/>
          <p:cNvSpPr>
            <a:spLocks noGrp="1"/>
          </p:cNvSpPr>
          <p:nvPr>
            <p:ph type="title"/>
          </p:nvPr>
        </p:nvSpPr>
        <p:spPr/>
        <p:txBody>
          <a:bodyPr>
            <a:noAutofit/>
          </a:bodyPr>
          <a:lstStyle/>
          <a:p>
            <a:r>
              <a:rPr lang="en-US" sz="5400" b="1" i="1" dirty="0" smtClean="0"/>
              <a:t>“I would thou wert </a:t>
            </a:r>
            <a:br>
              <a:rPr lang="en-US" sz="5400" b="1" i="1" dirty="0" smtClean="0"/>
            </a:br>
            <a:r>
              <a:rPr lang="en-US" sz="5400" b="1" i="1" dirty="0" smtClean="0"/>
              <a:t>cold or hot…”</a:t>
            </a:r>
            <a:endParaRPr lang="en-US" sz="5400" b="1" i="1" dirty="0"/>
          </a:p>
        </p:txBody>
      </p:sp>
      <p:pic>
        <p:nvPicPr>
          <p:cNvPr id="6146" name="Picture 2" descr="C:\Users\Ptr. Daniel White\Desktop\Bible pictures\Prophecy pictures\prophecy pictures\revelation\1 Dad's Pix (26).jpg"/>
          <p:cNvPicPr>
            <a:picLocks noChangeAspect="1" noChangeArrowheads="1"/>
          </p:cNvPicPr>
          <p:nvPr/>
        </p:nvPicPr>
        <p:blipFill>
          <a:blip r:embed="rId4" cstate="print">
            <a:lum bright="-20000"/>
          </a:blip>
          <a:srcRect/>
          <a:stretch>
            <a:fillRect/>
          </a:stretch>
        </p:blipFill>
        <p:spPr bwMode="auto">
          <a:xfrm>
            <a:off x="914400" y="2793873"/>
            <a:ext cx="2362200" cy="3153537"/>
          </a:xfrm>
          <a:prstGeom prst="rect">
            <a:avLst/>
          </a:prstGeom>
          <a:ln>
            <a:noFill/>
          </a:ln>
          <a:effectLst>
            <a:softEdge rad="112500"/>
          </a:effectLst>
        </p:spPr>
      </p:pic>
      <p:pic>
        <p:nvPicPr>
          <p:cNvPr id="6147" name="Picture 3" descr="C:\Users\Ptr. Daniel White\Desktop\Bible pictures\Prophecy pictures\prophecy pictures\revelation\1 Dad's Pix (29).jpg"/>
          <p:cNvPicPr>
            <a:picLocks noChangeAspect="1" noChangeArrowheads="1"/>
          </p:cNvPicPr>
          <p:nvPr/>
        </p:nvPicPr>
        <p:blipFill>
          <a:blip r:embed="rId5" cstate="print"/>
          <a:srcRect/>
          <a:stretch>
            <a:fillRect/>
          </a:stretch>
        </p:blipFill>
        <p:spPr bwMode="auto">
          <a:xfrm>
            <a:off x="3276600" y="2819400"/>
            <a:ext cx="3236076" cy="3124201"/>
          </a:xfrm>
          <a:prstGeom prst="rect">
            <a:avLst/>
          </a:prstGeom>
          <a:ln>
            <a:noFill/>
          </a:ln>
          <a:effectLst>
            <a:softEdge rad="112500"/>
          </a:effectLst>
        </p:spPr>
      </p:pic>
    </p:spTree>
    <p:extLst>
      <p:ext uri="{BB962C8B-B14F-4D97-AF65-F5344CB8AC3E}">
        <p14:creationId xmlns:p14="http://schemas.microsoft.com/office/powerpoint/2010/main" val="196535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 to="" calcmode="lin" valueType="num">
                                      <p:cBhvr>
                                        <p:cTn id="12"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odsoutreachministryint.org/ScrollsHeavenRevelationS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54">
            <a:off x="4495800" y="220055"/>
            <a:ext cx="4322869" cy="30537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399" y="3505200"/>
            <a:ext cx="8132869" cy="2554545"/>
          </a:xfrm>
          <a:prstGeom prst="rect">
            <a:avLst/>
          </a:prstGeom>
        </p:spPr>
        <p:txBody>
          <a:bodyPr wrap="square">
            <a:spAutoFit/>
          </a:bodyPr>
          <a:lstStyle/>
          <a:p>
            <a:pPr algn="ctr"/>
            <a:r>
              <a:rPr lang="en-US" sz="3200" i="1" dirty="0" smtClean="0"/>
              <a:t>“What </a:t>
            </a:r>
            <a:r>
              <a:rPr lang="en-US" sz="3200" i="1" dirty="0"/>
              <a:t>thou </a:t>
            </a:r>
            <a:r>
              <a:rPr lang="en-US" sz="3200" i="1" dirty="0" err="1"/>
              <a:t>seest</a:t>
            </a:r>
            <a:r>
              <a:rPr lang="en-US" sz="3200" i="1" dirty="0"/>
              <a:t>, write in a book, and send it unto the seven churches which are in Asia; unto Ephesus, and unto Smyrna, and unto </a:t>
            </a:r>
            <a:r>
              <a:rPr lang="en-US" sz="3200" i="1" dirty="0" err="1"/>
              <a:t>Pergamos</a:t>
            </a:r>
            <a:r>
              <a:rPr lang="en-US" sz="3200" i="1" dirty="0"/>
              <a:t>, and unto Thyatira, and unto Sardis, and unto Philadelphia, and unto Laodicea</a:t>
            </a:r>
            <a:r>
              <a:rPr lang="en-US" sz="3200" i="1" dirty="0" smtClean="0"/>
              <a:t>.”</a:t>
            </a:r>
            <a:endParaRPr lang="en-US" sz="3200" i="1" dirty="0"/>
          </a:p>
        </p:txBody>
      </p:sp>
      <p:pic>
        <p:nvPicPr>
          <p:cNvPr id="1028" name="Picture 4" descr="http://media4lifeministries.files.wordpress.com/2012/01/scrollparchgold1_1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5470">
            <a:off x="439036" y="307608"/>
            <a:ext cx="3660156" cy="287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1262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revelation\Spue of of my mouth.jpg"/>
          <p:cNvPicPr>
            <a:picLocks noChangeAspect="1" noChangeArrowheads="1"/>
          </p:cNvPicPr>
          <p:nvPr/>
        </p:nvPicPr>
        <p:blipFill>
          <a:blip r:embed="rId3" cstate="print"/>
          <a:srcRect/>
          <a:stretch>
            <a:fillRect/>
          </a:stretch>
        </p:blipFill>
        <p:spPr bwMode="auto">
          <a:xfrm>
            <a:off x="-195263" y="0"/>
            <a:ext cx="9339263" cy="6858000"/>
          </a:xfrm>
          <a:prstGeom prst="rect">
            <a:avLst/>
          </a:prstGeom>
          <a:noFill/>
        </p:spPr>
      </p:pic>
      <p:sp>
        <p:nvSpPr>
          <p:cNvPr id="3" name="Title 2"/>
          <p:cNvSpPr>
            <a:spLocks noGrp="1"/>
          </p:cNvSpPr>
          <p:nvPr>
            <p:ph type="title"/>
          </p:nvPr>
        </p:nvSpPr>
        <p:spPr>
          <a:xfrm>
            <a:off x="457200" y="3429000"/>
            <a:ext cx="4572000" cy="3429000"/>
          </a:xfrm>
        </p:spPr>
        <p:txBody>
          <a:bodyPr/>
          <a:lstStyle/>
          <a:p>
            <a:r>
              <a:rPr lang="en-US" b="1" i="1" dirty="0" smtClean="0">
                <a:solidFill>
                  <a:schemeClr val="bg1"/>
                </a:solidFill>
              </a:rPr>
              <a:t>“I will spew thee out of my mouth…”</a:t>
            </a:r>
            <a:endParaRPr lang="en-US" b="1" i="1" dirty="0">
              <a:solidFill>
                <a:schemeClr val="bg1"/>
              </a:solidFill>
            </a:endParaRPr>
          </a:p>
        </p:txBody>
      </p:sp>
    </p:spTree>
    <p:extLst>
      <p:ext uri="{BB962C8B-B14F-4D97-AF65-F5344CB8AC3E}">
        <p14:creationId xmlns:p14="http://schemas.microsoft.com/office/powerpoint/2010/main" val="138005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ackgrounds\earth and space\1024-Landscapes-B008.jpg"/>
          <p:cNvPicPr>
            <a:picLocks noChangeAspect="1" noChangeArrowheads="1"/>
          </p:cNvPicPr>
          <p:nvPr/>
        </p:nvPicPr>
        <p:blipFill>
          <a:blip r:embed="rId3" cstate="print"/>
          <a:srcRect/>
          <a:stretch>
            <a:fillRect/>
          </a:stretch>
        </p:blipFill>
        <p:spPr bwMode="auto">
          <a:xfrm>
            <a:off x="-228600" y="914400"/>
            <a:ext cx="3860800" cy="2895600"/>
          </a:xfrm>
          <a:prstGeom prst="rect">
            <a:avLst/>
          </a:prstGeom>
          <a:ln>
            <a:noFill/>
          </a:ln>
          <a:effectLst>
            <a:softEdge rad="112500"/>
          </a:effectLst>
        </p:spPr>
      </p:pic>
      <p:sp>
        <p:nvSpPr>
          <p:cNvPr id="4" name="Content Placeholder 3"/>
          <p:cNvSpPr>
            <a:spLocks noGrp="1"/>
          </p:cNvSpPr>
          <p:nvPr>
            <p:ph idx="1"/>
          </p:nvPr>
        </p:nvSpPr>
        <p:spPr>
          <a:xfrm>
            <a:off x="3429000" y="0"/>
            <a:ext cx="5715000" cy="6553200"/>
          </a:xfrm>
        </p:spPr>
        <p:txBody>
          <a:bodyPr>
            <a:noAutofit/>
          </a:bodyPr>
          <a:lstStyle/>
          <a:p>
            <a:r>
              <a:rPr lang="en-US" sz="3600" dirty="0" smtClean="0"/>
              <a:t>Wealthy and prosperous </a:t>
            </a:r>
          </a:p>
          <a:p>
            <a:r>
              <a:rPr lang="en-US" sz="3600" dirty="0" smtClean="0"/>
              <a:t>Center of trade</a:t>
            </a:r>
          </a:p>
          <a:p>
            <a:r>
              <a:rPr lang="en-US" sz="3600" dirty="0" smtClean="0"/>
              <a:t>Financial banking center</a:t>
            </a:r>
          </a:p>
          <a:p>
            <a:r>
              <a:rPr lang="en-US" sz="3600" dirty="0" smtClean="0"/>
              <a:t>Clothing manufacturing center</a:t>
            </a:r>
          </a:p>
          <a:p>
            <a:r>
              <a:rPr lang="en-US" sz="3600" dirty="0" smtClean="0"/>
              <a:t>Location of a medical school renown for making eye salve</a:t>
            </a:r>
          </a:p>
          <a:p>
            <a:r>
              <a:rPr lang="en-US" sz="3600" dirty="0" smtClean="0"/>
              <a:t>Public bath houses</a:t>
            </a:r>
          </a:p>
          <a:p>
            <a:r>
              <a:rPr lang="en-US" sz="3600" dirty="0" smtClean="0"/>
              <a:t>Huge Stadium</a:t>
            </a:r>
          </a:p>
          <a:p>
            <a:r>
              <a:rPr lang="en-US" sz="3600" dirty="0" smtClean="0"/>
              <a:t>Shopping center</a:t>
            </a:r>
            <a:endParaRPr lang="en-US" sz="3600" dirty="0"/>
          </a:p>
        </p:txBody>
      </p:sp>
      <p:pic>
        <p:nvPicPr>
          <p:cNvPr id="8195" name="Picture 3" descr="C:\Users\Ptr. Daniel White\Desktop\Bible pictures\Churches\scan0001.jpg"/>
          <p:cNvPicPr>
            <a:picLocks noChangeAspect="1" noChangeArrowheads="1"/>
          </p:cNvPicPr>
          <p:nvPr/>
        </p:nvPicPr>
        <p:blipFill>
          <a:blip r:embed="rId4" cstate="print">
            <a:lum bright="-30000"/>
          </a:blip>
          <a:srcRect/>
          <a:stretch>
            <a:fillRect/>
          </a:stretch>
        </p:blipFill>
        <p:spPr bwMode="auto">
          <a:xfrm>
            <a:off x="381000" y="980735"/>
            <a:ext cx="2695450" cy="2750216"/>
          </a:xfrm>
          <a:prstGeom prst="ellipse">
            <a:avLst/>
          </a:prstGeom>
          <a:ln>
            <a:noFill/>
          </a:ln>
          <a:effectLst>
            <a:softEdge rad="112500"/>
          </a:effectLst>
        </p:spPr>
      </p:pic>
      <p:pic>
        <p:nvPicPr>
          <p:cNvPr id="5" name="Picture 3" descr="C:\Users\Ptr. Daniel White\Desktop\Bible pictures\Churches\scan0001.jpg"/>
          <p:cNvPicPr>
            <a:picLocks noChangeAspect="1" noChangeArrowheads="1"/>
          </p:cNvPicPr>
          <p:nvPr/>
        </p:nvPicPr>
        <p:blipFill>
          <a:blip r:embed="rId4" cstate="print">
            <a:lum bright="-30000"/>
          </a:blip>
          <a:srcRect/>
          <a:stretch>
            <a:fillRect/>
          </a:stretch>
        </p:blipFill>
        <p:spPr bwMode="auto">
          <a:xfrm>
            <a:off x="496461" y="4038598"/>
            <a:ext cx="2464528" cy="25146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919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ppt_w</p:attrName>
                                        </p:attrNameLst>
                                      </p:cBhvr>
                                      <p:tavLst>
                                        <p:tav tm="0">
                                          <p:val>
                                            <p:fltVal val="0"/>
                                          </p:val>
                                        </p:tav>
                                        <p:tav tm="100000">
                                          <p:val>
                                            <p:strVal val="#ppt_w"/>
                                          </p:val>
                                        </p:tav>
                                      </p:tavLst>
                                    </p:anim>
                                    <p:anim calcmode="lin" valueType="num">
                                      <p:cBhvr>
                                        <p:cTn id="8" dur="1000" fill="hold"/>
                                        <p:tgtEl>
                                          <p:spTgt spid="8195"/>
                                        </p:tgtEl>
                                        <p:attrNameLst>
                                          <p:attrName>ppt_h</p:attrName>
                                        </p:attrNameLst>
                                      </p:cBhvr>
                                      <p:tavLst>
                                        <p:tav tm="0">
                                          <p:val>
                                            <p:fltVal val="0"/>
                                          </p:val>
                                        </p:tav>
                                        <p:tav tm="100000">
                                          <p:val>
                                            <p:strVal val="#ppt_h"/>
                                          </p:val>
                                        </p:tav>
                                      </p:tavLst>
                                    </p:anim>
                                    <p:animEffect transition="in" filter="fade">
                                      <p:cBhvr>
                                        <p:cTn id="9" dur="1000"/>
                                        <p:tgtEl>
                                          <p:spTgt spid="8195"/>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to="" calcmode="lin" valueType="num">
                                      <p:cBhvr>
                                        <p:cTn id="14" dur="1" fill="hold"/>
                                        <p:tgtEl>
                                          <p:spTgt spid="4">
                                            <p:txEl>
                                              <p:pRg st="0" end="0"/>
                                            </p:txEl>
                                          </p:spTgt>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to="" calcmode="lin" valueType="num">
                                      <p:cBhvr>
                                        <p:cTn id="19" dur="1" fill="hold"/>
                                        <p:tgtEl>
                                          <p:spTgt spid="4">
                                            <p:txEl>
                                              <p:pRg st="1" end="1"/>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to="" calcmode="lin" valueType="num">
                                      <p:cBhvr>
                                        <p:cTn id="24" dur="1" fill="hold"/>
                                        <p:tgtEl>
                                          <p:spTgt spid="4">
                                            <p:txEl>
                                              <p:pRg st="2" end="2"/>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to="" calcmode="lin" valueType="num">
                                      <p:cBhvr>
                                        <p:cTn id="29" dur="1" fill="hold"/>
                                        <p:tgtEl>
                                          <p:spTgt spid="4">
                                            <p:txEl>
                                              <p:pRg st="3" end="3"/>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to="" calcmode="lin" valueType="num">
                                      <p:cBhvr>
                                        <p:cTn id="34" dur="1" fill="hold"/>
                                        <p:tgtEl>
                                          <p:spTgt spid="4">
                                            <p:txEl>
                                              <p:pRg st="4" end="4"/>
                                            </p:txEl>
                                          </p:spTgt>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to="" calcmode="lin" valueType="num">
                                      <p:cBhvr>
                                        <p:cTn id="39" dur="1" fill="hold"/>
                                        <p:tgtEl>
                                          <p:spTgt spid="4">
                                            <p:txEl>
                                              <p:pRg st="5" end="5"/>
                                            </p:txEl>
                                          </p:spTgt>
                                        </p:tgtEl>
                                        <p:attrNameLst>
                                          <p:attrName/>
                                        </p:attrNameLst>
                                      </p:cBhvr>
                                    </p:anim>
                                  </p:childTnLst>
                                </p:cTn>
                              </p:par>
                            </p:childTnLst>
                          </p:cTn>
                        </p:par>
                      </p:childTnLst>
                    </p:cTn>
                  </p:par>
                  <p:par>
                    <p:cTn id="40" fill="hold">
                      <p:stCondLst>
                        <p:cond delay="indefinite"/>
                      </p:stCondLst>
                      <p:childTnLst>
                        <p:par>
                          <p:cTn id="41" fill="hold">
                            <p:stCondLst>
                              <p:cond delay="0"/>
                            </p:stCondLst>
                            <p:childTnLst>
                              <p:par>
                                <p:cTn id="42" presetID="24" presetClass="entr" presetSubtype="0" fill="hold" grpId="0"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to="" calcmode="lin" valueType="num">
                                      <p:cBhvr>
                                        <p:cTn id="44" dur="1" fill="hold"/>
                                        <p:tgtEl>
                                          <p:spTgt spid="4">
                                            <p:txEl>
                                              <p:pRg st="6" end="6"/>
                                            </p:txEl>
                                          </p:spTgt>
                                        </p:tgtEl>
                                        <p:attrNameLst>
                                          <p:attrName/>
                                        </p:attrNameLst>
                                      </p:cBhvr>
                                    </p:anim>
                                  </p:childTnLst>
                                </p:cTn>
                              </p:par>
                            </p:childTnLst>
                          </p:cTn>
                        </p:par>
                      </p:childTnLst>
                    </p:cTn>
                  </p:par>
                  <p:par>
                    <p:cTn id="45" fill="hold">
                      <p:stCondLst>
                        <p:cond delay="indefinite"/>
                      </p:stCondLst>
                      <p:childTnLst>
                        <p:par>
                          <p:cTn id="46" fill="hold">
                            <p:stCondLst>
                              <p:cond delay="0"/>
                            </p:stCondLst>
                            <p:childTnLst>
                              <p:par>
                                <p:cTn id="47" presetID="24" presetClass="entr" presetSubtype="0"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to="" calcmode="lin" valueType="num">
                                      <p:cBhvr>
                                        <p:cTn id="49" dur="1" fill="hold"/>
                                        <p:tgtEl>
                                          <p:spTgt spid="4">
                                            <p:txEl>
                                              <p:pRg st="7" end="7"/>
                                            </p:txEl>
                                          </p:spTgt>
                                        </p:tgtEl>
                                        <p:attrNameLst>
                                          <p:attrName/>
                                        </p:attrNameLst>
                                      </p:cBhvr>
                                    </p:anim>
                                  </p:childTnLst>
                                </p:cTn>
                              </p:par>
                            </p:childTnLst>
                          </p:cTn>
                        </p:par>
                      </p:childTnLst>
                    </p:cTn>
                  </p:par>
                  <p:par>
                    <p:cTn id="50" fill="hold">
                      <p:stCondLst>
                        <p:cond delay="indefinite"/>
                      </p:stCondLst>
                      <p:childTnLst>
                        <p:par>
                          <p:cTn id="51" fill="hold">
                            <p:stCondLst>
                              <p:cond delay="0"/>
                            </p:stCondLst>
                            <p:childTnLst>
                              <p:par>
                                <p:cTn id="52" presetID="53" presetClass="exit" presetSubtype="0" fill="hold" nodeType="clickEffect">
                                  <p:stCondLst>
                                    <p:cond delay="0"/>
                                  </p:stCondLst>
                                  <p:childTnLst>
                                    <p:anim calcmode="lin" valueType="num">
                                      <p:cBhvr>
                                        <p:cTn id="53" dur="1000"/>
                                        <p:tgtEl>
                                          <p:spTgt spid="8195"/>
                                        </p:tgtEl>
                                        <p:attrNameLst>
                                          <p:attrName>ppt_w</p:attrName>
                                        </p:attrNameLst>
                                      </p:cBhvr>
                                      <p:tavLst>
                                        <p:tav tm="0">
                                          <p:val>
                                            <p:strVal val="ppt_w"/>
                                          </p:val>
                                        </p:tav>
                                        <p:tav tm="100000">
                                          <p:val>
                                            <p:fltVal val="0"/>
                                          </p:val>
                                        </p:tav>
                                      </p:tavLst>
                                    </p:anim>
                                    <p:anim calcmode="lin" valueType="num">
                                      <p:cBhvr>
                                        <p:cTn id="54" dur="1000"/>
                                        <p:tgtEl>
                                          <p:spTgt spid="8195"/>
                                        </p:tgtEl>
                                        <p:attrNameLst>
                                          <p:attrName>ppt_h</p:attrName>
                                        </p:attrNameLst>
                                      </p:cBhvr>
                                      <p:tavLst>
                                        <p:tav tm="0">
                                          <p:val>
                                            <p:strVal val="ppt_h"/>
                                          </p:val>
                                        </p:tav>
                                        <p:tav tm="100000">
                                          <p:val>
                                            <p:fltVal val="0"/>
                                          </p:val>
                                        </p:tav>
                                      </p:tavLst>
                                    </p:anim>
                                    <p:animEffect transition="out" filter="fade">
                                      <p:cBhvr>
                                        <p:cTn id="55" dur="1000"/>
                                        <p:tgtEl>
                                          <p:spTgt spid="8195"/>
                                        </p:tgtEl>
                                      </p:cBhvr>
                                    </p:animEffect>
                                    <p:set>
                                      <p:cBhvr>
                                        <p:cTn id="56" dur="1" fill="hold">
                                          <p:stCondLst>
                                            <p:cond delay="999"/>
                                          </p:stCondLst>
                                        </p:cTn>
                                        <p:tgtEl>
                                          <p:spTgt spid="819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1000" fill="hold"/>
                                        <p:tgtEl>
                                          <p:spTgt spid="5"/>
                                        </p:tgtEl>
                                        <p:attrNameLst>
                                          <p:attrName>ppt_w</p:attrName>
                                        </p:attrNameLst>
                                      </p:cBhvr>
                                      <p:tavLst>
                                        <p:tav tm="0">
                                          <p:val>
                                            <p:fltVal val="0"/>
                                          </p:val>
                                        </p:tav>
                                        <p:tav tm="100000">
                                          <p:val>
                                            <p:strVal val="#ppt_w"/>
                                          </p:val>
                                        </p:tav>
                                      </p:tavLst>
                                    </p:anim>
                                    <p:anim calcmode="lin" valueType="num">
                                      <p:cBhvr>
                                        <p:cTn id="62" dur="1000" fill="hold"/>
                                        <p:tgtEl>
                                          <p:spTgt spid="5"/>
                                        </p:tgtEl>
                                        <p:attrNameLst>
                                          <p:attrName>ppt_h</p:attrName>
                                        </p:attrNameLst>
                                      </p:cBhvr>
                                      <p:tavLst>
                                        <p:tav tm="0">
                                          <p:val>
                                            <p:fltVal val="0"/>
                                          </p:val>
                                        </p:tav>
                                        <p:tav tm="100000">
                                          <p:val>
                                            <p:strVal val="#ppt_h"/>
                                          </p:val>
                                        </p:tav>
                                      </p:tavLst>
                                    </p:anim>
                                    <p:animEffect transition="in" filter="fade">
                                      <p:cBhvr>
                                        <p:cTn id="6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Churches\scan0001.jpg"/>
          <p:cNvPicPr>
            <a:picLocks noChangeAspect="1" noChangeArrowheads="1"/>
          </p:cNvPicPr>
          <p:nvPr/>
        </p:nvPicPr>
        <p:blipFill>
          <a:blip r:embed="rId3" cstate="print">
            <a:lum bright="-20000"/>
          </a:blip>
          <a:srcRect/>
          <a:stretch>
            <a:fillRect/>
          </a:stretch>
        </p:blipFill>
        <p:spPr bwMode="auto">
          <a:xfrm>
            <a:off x="152400" y="533400"/>
            <a:ext cx="3429000" cy="3733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itle 2"/>
          <p:cNvSpPr>
            <a:spLocks noGrp="1"/>
          </p:cNvSpPr>
          <p:nvPr>
            <p:ph type="title"/>
          </p:nvPr>
        </p:nvSpPr>
        <p:spPr>
          <a:xfrm>
            <a:off x="3657600" y="274638"/>
            <a:ext cx="5029200" cy="6278562"/>
          </a:xfrm>
        </p:spPr>
        <p:txBody>
          <a:bodyPr>
            <a:normAutofit/>
          </a:bodyPr>
          <a:lstStyle/>
          <a:p>
            <a:r>
              <a:rPr lang="en-US" i="1" dirty="0" smtClean="0"/>
              <a:t>“The church did not maintain its standard of separation. The world came into the church destroying its testimony and ministry.” </a:t>
            </a:r>
            <a:br>
              <a:rPr lang="en-US" i="1" dirty="0" smtClean="0"/>
            </a:br>
            <a:r>
              <a:rPr lang="en-US" i="1" dirty="0" smtClean="0"/>
              <a:t>(I John 2:15-17)</a:t>
            </a:r>
            <a:endParaRPr lang="en-US" i="1" dirty="0"/>
          </a:p>
        </p:txBody>
      </p:sp>
      <p:pic>
        <p:nvPicPr>
          <p:cNvPr id="9218" name="Picture 2" descr="C:\Users\Ptr. Daniel White\Desktop\Bible pictures\Satan-Devil and demons\Satan&amp;Demons\Satan as roaring lion (1).JPG"/>
          <p:cNvPicPr>
            <a:picLocks noChangeAspect="1" noChangeArrowheads="1"/>
          </p:cNvPicPr>
          <p:nvPr/>
        </p:nvPicPr>
        <p:blipFill>
          <a:blip r:embed="rId4" cstate="print"/>
          <a:srcRect/>
          <a:stretch>
            <a:fillRect/>
          </a:stretch>
        </p:blipFill>
        <p:spPr bwMode="auto">
          <a:xfrm>
            <a:off x="152400" y="533400"/>
            <a:ext cx="3505200" cy="3733800"/>
          </a:xfrm>
          <a:prstGeom prst="ellipse">
            <a:avLst/>
          </a:prstGeom>
          <a:ln>
            <a:noFill/>
          </a:ln>
          <a:effectLst>
            <a:softEdge rad="112500"/>
          </a:effectLst>
        </p:spPr>
      </p:pic>
    </p:spTree>
    <p:extLst>
      <p:ext uri="{BB962C8B-B14F-4D97-AF65-F5344CB8AC3E}">
        <p14:creationId xmlns:p14="http://schemas.microsoft.com/office/powerpoint/2010/main" val="237373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US" sz="5400" dirty="0" smtClean="0"/>
              <a:t>Attitude</a:t>
            </a:r>
            <a:endParaRPr lang="en-US" sz="5400" dirty="0"/>
          </a:p>
        </p:txBody>
      </p:sp>
      <p:sp>
        <p:nvSpPr>
          <p:cNvPr id="3" name="Content Placeholder 2"/>
          <p:cNvSpPr>
            <a:spLocks noGrp="1"/>
          </p:cNvSpPr>
          <p:nvPr>
            <p:ph idx="1"/>
          </p:nvPr>
        </p:nvSpPr>
        <p:spPr>
          <a:xfrm>
            <a:off x="381000" y="1752600"/>
            <a:ext cx="8229600" cy="4525963"/>
          </a:xfrm>
        </p:spPr>
        <p:txBody>
          <a:bodyPr>
            <a:noAutofit/>
          </a:bodyPr>
          <a:lstStyle/>
          <a:p>
            <a:r>
              <a:rPr lang="en-US" sz="4400" dirty="0" smtClean="0"/>
              <a:t>Indifferent</a:t>
            </a:r>
          </a:p>
          <a:p>
            <a:r>
              <a:rPr lang="en-US" sz="4400" dirty="0" smtClean="0"/>
              <a:t>Complacent</a:t>
            </a:r>
          </a:p>
          <a:p>
            <a:r>
              <a:rPr lang="en-US" sz="4400" dirty="0" smtClean="0"/>
              <a:t>Lethargic</a:t>
            </a:r>
          </a:p>
          <a:p>
            <a:r>
              <a:rPr lang="en-US" sz="4400" dirty="0" smtClean="0"/>
              <a:t>Self-satisfied</a:t>
            </a:r>
          </a:p>
          <a:p>
            <a:r>
              <a:rPr lang="en-US" sz="4400" dirty="0" smtClean="0"/>
              <a:t>Neutral</a:t>
            </a:r>
          </a:p>
          <a:p>
            <a:r>
              <a:rPr lang="en-US" sz="4400" dirty="0" smtClean="0"/>
              <a:t>Apathetic</a:t>
            </a:r>
          </a:p>
          <a:p>
            <a:pPr>
              <a:buNone/>
            </a:pPr>
            <a:endParaRPr lang="en-US" sz="4400" dirty="0"/>
          </a:p>
        </p:txBody>
      </p:sp>
      <p:pic>
        <p:nvPicPr>
          <p:cNvPr id="3074" name="Picture 2"/>
          <p:cNvPicPr>
            <a:picLocks noChangeAspect="1" noChangeArrowheads="1"/>
          </p:cNvPicPr>
          <p:nvPr/>
        </p:nvPicPr>
        <p:blipFill>
          <a:blip r:embed="rId3" cstate="print"/>
          <a:srcRect/>
          <a:stretch>
            <a:fillRect/>
          </a:stretch>
        </p:blipFill>
        <p:spPr bwMode="auto">
          <a:xfrm>
            <a:off x="4191000" y="1219200"/>
            <a:ext cx="4457700" cy="5391150"/>
          </a:xfrm>
          <a:prstGeom prst="rect">
            <a:avLst/>
          </a:prstGeom>
          <a:noFill/>
          <a:ln w="9525">
            <a:noFill/>
            <a:miter lim="800000"/>
            <a:headEnd/>
            <a:tailEnd/>
          </a:ln>
        </p:spPr>
      </p:pic>
    </p:spTree>
    <p:extLst>
      <p:ext uri="{BB962C8B-B14F-4D97-AF65-F5344CB8AC3E}">
        <p14:creationId xmlns:p14="http://schemas.microsoft.com/office/powerpoint/2010/main" val="29790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b="1" i="1" dirty="0" smtClean="0"/>
              <a:t>Lukewarm</a:t>
            </a:r>
            <a:br>
              <a:rPr lang="en-US" sz="4800" b="1" i="1" dirty="0" smtClean="0"/>
            </a:br>
            <a:r>
              <a:rPr lang="en-US" sz="4000" i="1" dirty="0" smtClean="0"/>
              <a:t>“Half Hearted </a:t>
            </a:r>
            <a:r>
              <a:rPr lang="en-US" sz="4000" i="1" dirty="0"/>
              <a:t>C</a:t>
            </a:r>
            <a:r>
              <a:rPr lang="en-US" sz="4000" i="1" dirty="0" smtClean="0"/>
              <a:t>ommitment”</a:t>
            </a:r>
            <a:endParaRPr lang="en-US" sz="4000" i="1" dirty="0"/>
          </a:p>
        </p:txBody>
      </p:sp>
      <p:sp>
        <p:nvSpPr>
          <p:cNvPr id="3" name="Content Placeholder 2"/>
          <p:cNvSpPr>
            <a:spLocks noGrp="1"/>
          </p:cNvSpPr>
          <p:nvPr>
            <p:ph idx="1"/>
          </p:nvPr>
        </p:nvSpPr>
        <p:spPr>
          <a:xfrm>
            <a:off x="0" y="1600200"/>
            <a:ext cx="9144000" cy="5257800"/>
          </a:xfrm>
        </p:spPr>
        <p:txBody>
          <a:bodyPr>
            <a:normAutofit fontScale="92500" lnSpcReduction="10000"/>
          </a:bodyPr>
          <a:lstStyle/>
          <a:p>
            <a:pPr>
              <a:buFont typeface="Arial" charset="0"/>
              <a:buChar char="•"/>
            </a:pPr>
            <a:r>
              <a:rPr lang="en-US" dirty="0" smtClean="0"/>
              <a:t>To Christ – </a:t>
            </a:r>
            <a:r>
              <a:rPr lang="en-US" i="1" dirty="0" smtClean="0"/>
              <a:t>Luke 9:23</a:t>
            </a:r>
          </a:p>
          <a:p>
            <a:pPr>
              <a:buFont typeface="Arial" charset="0"/>
              <a:buChar char="•"/>
            </a:pPr>
            <a:r>
              <a:rPr lang="en-US" dirty="0" smtClean="0"/>
              <a:t>Proclaiming Christ – </a:t>
            </a:r>
            <a:r>
              <a:rPr lang="en-US" i="1" dirty="0" smtClean="0"/>
              <a:t>Matthew 28:19-20</a:t>
            </a:r>
          </a:p>
          <a:p>
            <a:pPr>
              <a:buFont typeface="Arial" charset="0"/>
              <a:buChar char="•"/>
            </a:pPr>
            <a:r>
              <a:rPr lang="en-US" dirty="0" smtClean="0"/>
              <a:t>Teaching the Word – </a:t>
            </a:r>
            <a:r>
              <a:rPr lang="en-US" i="1" dirty="0" smtClean="0"/>
              <a:t>II Timothy 4:1-4</a:t>
            </a:r>
          </a:p>
          <a:p>
            <a:pPr>
              <a:buFont typeface="Arial" charset="0"/>
              <a:buChar char="•"/>
            </a:pPr>
            <a:r>
              <a:rPr lang="en-US" dirty="0" smtClean="0"/>
              <a:t>Missions and evangelism – </a:t>
            </a:r>
            <a:r>
              <a:rPr lang="en-US" i="1" dirty="0" smtClean="0"/>
              <a:t>Acts 1:8</a:t>
            </a:r>
          </a:p>
          <a:p>
            <a:pPr>
              <a:buFont typeface="Arial" charset="0"/>
              <a:buChar char="•"/>
            </a:pPr>
            <a:r>
              <a:rPr lang="en-US" dirty="0" smtClean="0"/>
              <a:t>Self-denial and sacrifice – </a:t>
            </a:r>
            <a:r>
              <a:rPr lang="en-US" i="1" dirty="0" smtClean="0"/>
              <a:t>Matthew 19:21</a:t>
            </a:r>
          </a:p>
          <a:p>
            <a:pPr>
              <a:buFont typeface="Arial" charset="0"/>
              <a:buChar char="•"/>
            </a:pPr>
            <a:r>
              <a:rPr lang="en-US" dirty="0" smtClean="0"/>
              <a:t>To church – </a:t>
            </a:r>
            <a:r>
              <a:rPr lang="en-US" i="1" dirty="0" smtClean="0"/>
              <a:t>Hebrews 10:25</a:t>
            </a:r>
          </a:p>
          <a:p>
            <a:pPr>
              <a:buFont typeface="Arial" charset="0"/>
              <a:buChar char="•"/>
            </a:pPr>
            <a:r>
              <a:rPr lang="en-US" dirty="0" smtClean="0"/>
              <a:t>Supporting the church – </a:t>
            </a:r>
            <a:r>
              <a:rPr lang="en-US" i="1" dirty="0" smtClean="0"/>
              <a:t>II Corinthians 9:7</a:t>
            </a:r>
          </a:p>
          <a:p>
            <a:pPr>
              <a:buFont typeface="Arial" charset="0"/>
              <a:buChar char="•"/>
            </a:pPr>
            <a:r>
              <a:rPr lang="en-US" dirty="0" smtClean="0"/>
              <a:t>Searching Scriptures – </a:t>
            </a:r>
            <a:r>
              <a:rPr lang="en-US" i="1" dirty="0" smtClean="0"/>
              <a:t>John 5:39</a:t>
            </a:r>
          </a:p>
          <a:p>
            <a:pPr>
              <a:buFont typeface="Arial" charset="0"/>
              <a:buChar char="•"/>
            </a:pPr>
            <a:r>
              <a:rPr lang="en-US" dirty="0" smtClean="0"/>
              <a:t>Prayer – </a:t>
            </a:r>
            <a:r>
              <a:rPr lang="en-US" i="1" dirty="0" smtClean="0"/>
              <a:t>Luke 18:1-12</a:t>
            </a:r>
          </a:p>
          <a:p>
            <a:pPr>
              <a:buFont typeface="Arial" charset="0"/>
              <a:buChar char="•"/>
            </a:pPr>
            <a:r>
              <a:rPr lang="en-US" dirty="0" smtClean="0"/>
              <a:t>Spiritual growth – </a:t>
            </a:r>
            <a:r>
              <a:rPr lang="en-US" i="1" dirty="0" smtClean="0"/>
              <a:t>I Peter 2:1-2</a:t>
            </a:r>
          </a:p>
          <a:p>
            <a:pPr>
              <a:buFont typeface="Arial" charset="0"/>
              <a:buChar char="•"/>
            </a:pPr>
            <a:endParaRPr lang="en-US" dirty="0" smtClean="0"/>
          </a:p>
          <a:p>
            <a:pPr>
              <a:buFont typeface="Arial" charset="0"/>
              <a:buChar char="•"/>
            </a:pPr>
            <a:endParaRPr lang="en-US" dirty="0" smtClean="0"/>
          </a:p>
          <a:p>
            <a:pPr>
              <a:buFont typeface="Arial" charset="0"/>
              <a:buChar char="•"/>
            </a:pPr>
            <a:endParaRPr lang="en-US" dirty="0" smtClean="0"/>
          </a:p>
          <a:p>
            <a:endParaRPr lang="en-US" dirty="0"/>
          </a:p>
        </p:txBody>
      </p:sp>
      <p:pic>
        <p:nvPicPr>
          <p:cNvPr id="10242" name="Picture 2"/>
          <p:cNvPicPr>
            <a:picLocks noChangeAspect="1" noChangeArrowheads="1"/>
          </p:cNvPicPr>
          <p:nvPr/>
        </p:nvPicPr>
        <p:blipFill>
          <a:blip r:embed="rId3" cstate="print"/>
          <a:srcRect/>
          <a:stretch>
            <a:fillRect/>
          </a:stretch>
        </p:blipFill>
        <p:spPr bwMode="auto">
          <a:xfrm>
            <a:off x="6853962" y="3429000"/>
            <a:ext cx="2290038" cy="3429000"/>
          </a:xfrm>
          <a:prstGeom prst="rect">
            <a:avLst/>
          </a:prstGeom>
          <a:ln>
            <a:noFill/>
          </a:ln>
          <a:effectLst>
            <a:softEdge rad="112500"/>
          </a:effectLst>
        </p:spPr>
      </p:pic>
    </p:spTree>
    <p:extLst>
      <p:ext uri="{BB962C8B-B14F-4D97-AF65-F5344CB8AC3E}">
        <p14:creationId xmlns:p14="http://schemas.microsoft.com/office/powerpoint/2010/main" val="174835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i="1" dirty="0" smtClean="0"/>
              <a:t>Lukewarm</a:t>
            </a:r>
            <a:r>
              <a:rPr lang="en-US" dirty="0" smtClean="0"/>
              <a:t/>
            </a:r>
            <a:br>
              <a:rPr lang="en-US" dirty="0" smtClean="0"/>
            </a:br>
            <a:r>
              <a:rPr lang="en-US" i="1" dirty="0" smtClean="0"/>
              <a:t>“Deception”</a:t>
            </a:r>
            <a:endParaRPr lang="en-US" i="1" dirty="0"/>
          </a:p>
        </p:txBody>
      </p:sp>
      <p:sp>
        <p:nvSpPr>
          <p:cNvPr id="3" name="Content Placeholder 2"/>
          <p:cNvSpPr>
            <a:spLocks noGrp="1"/>
          </p:cNvSpPr>
          <p:nvPr>
            <p:ph idx="1"/>
          </p:nvPr>
        </p:nvSpPr>
        <p:spPr>
          <a:xfrm>
            <a:off x="152400" y="1600200"/>
            <a:ext cx="8839200" cy="5257800"/>
          </a:xfrm>
        </p:spPr>
        <p:txBody>
          <a:bodyPr/>
          <a:lstStyle/>
          <a:p>
            <a:r>
              <a:rPr lang="en-US" dirty="0" smtClean="0"/>
              <a:t>We have need of nothing – </a:t>
            </a:r>
            <a:r>
              <a:rPr lang="en-US" i="1" dirty="0" smtClean="0"/>
              <a:t>Galatians 6:3;                II Corinthians 10:12</a:t>
            </a:r>
          </a:p>
          <a:p>
            <a:r>
              <a:rPr lang="en-US" b="1" i="1" dirty="0" smtClean="0">
                <a:solidFill>
                  <a:srgbClr val="FFC000"/>
                </a:solidFill>
              </a:rPr>
              <a:t>They did not realize their true spiritual condition before God:</a:t>
            </a:r>
          </a:p>
          <a:p>
            <a:endParaRPr lang="en-US" i="1" dirty="0"/>
          </a:p>
        </p:txBody>
      </p:sp>
      <p:pic>
        <p:nvPicPr>
          <p:cNvPr id="11266" name="Picture 2"/>
          <p:cNvPicPr>
            <a:picLocks noChangeAspect="1" noChangeArrowheads="1"/>
          </p:cNvPicPr>
          <p:nvPr/>
        </p:nvPicPr>
        <p:blipFill>
          <a:blip r:embed="rId3" cstate="print"/>
          <a:srcRect/>
          <a:stretch>
            <a:fillRect/>
          </a:stretch>
        </p:blipFill>
        <p:spPr bwMode="auto">
          <a:xfrm>
            <a:off x="3352800" y="3352800"/>
            <a:ext cx="2728913" cy="3317761"/>
          </a:xfrm>
          <a:prstGeom prst="rect">
            <a:avLst/>
          </a:prstGeom>
          <a:noFill/>
          <a:ln w="9525">
            <a:noFill/>
            <a:miter lim="800000"/>
            <a:headEnd/>
            <a:tailEnd/>
          </a:ln>
        </p:spPr>
      </p:pic>
    </p:spTree>
    <p:extLst>
      <p:ext uri="{BB962C8B-B14F-4D97-AF65-F5344CB8AC3E}">
        <p14:creationId xmlns:p14="http://schemas.microsoft.com/office/powerpoint/2010/main" val="246617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139hzkajk0a3r37794bthki2.wpengine.netdna-cdn.com/wp-content/uploads/2013/07/Samson-The-Fall-of-a-Hero.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833" b="14413"/>
          <a:stretch/>
        </p:blipFill>
        <p:spPr bwMode="auto">
          <a:xfrm>
            <a:off x="0" y="7937"/>
            <a:ext cx="9220200" cy="293476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MTEhQSEhQVFBQUFBcUEhUUFBQUFRUVFRQWFhQUFBQYHCggGBolHBQUITEhJSkrLi4uFx8zODMsNygtLisBCgoKDA0NDw0MDiscFBkrKysrKysrKysrKysrKysrKysrKysrKysrKysrKysrKysrKysrKysrKysrKysrKysrK//AABEIAJABAAMBIgACEQEDEQH/xAAbAAACAwEBAQAAAAAAAAAAAAACAwEEBQAGB//EAEEQAAEEAAMFBAQJDAMBAAAAAAEAAgMRBBIhBTFBUWETcZGhBiOBsRQiMkJScnOywSRTYoKSorPC0eHw8TM0Q2T/xAAUAQEAAAAAAAAAAAAAAAAAAAAA/8QAFBEBAAAAAAAAAAAAAAAAAAAAAP/aAAwDAQACEQMRAD8A+KUupRaK0EKV1KaQSFKFSEBAKSp4KAEE0iAChoRAIIBTmnRQwIw1AQU0pSpHICyFAQUTZtO9dlKAD3rgpyKCKQcR3f1QldaOJADhpz96gKXISg4NQuKOua5oQCxSiyrgEAUgIRvSg9BBQlEdVBCAVCkhQg4hdSmlwCDgmIQFzWoCq1CkblLWoJu9AiY3Vc1tJgrxQS1qY1qD2LiSgZSLLyS8/kmtNoJrRC5lhMJS3IK+TgoFpoab0XZPYUBR+S5w5f6S5B/pEBRGvtQCW1x196hsgC6jqR/dEI61PttAGQ9EZZuKnMF2fp3IJpQ6kp0hQiTmgbSgKGv4KSgAhJc1PckuCBZC4IyEJCDihIXUuKDlKgIgglcAiaFBYgIFEUIclk2gaHpocgihvRMa6IaOa93Vrw3w0KDhvR0ruH2e1zZXteSyOIyAloa6wQA17b67xyVNrkAEpgVN8lurqtjaGCEUeHeHF3bMe4gispY/LQ56EFBVzJZkRPOidsLZzJ5AxznN1GcgjRpIuhW/VAkFC53VP2lhjBNLC7fFI6P9l1A+FH2pezsCZ5Mg068rO89ECt6Fx0olWdp4ZjJHRx5x2ZLH53NJL2khxblA+LpoN6TFF8UvdeQEN0qyTwHgfBALpQRp7UGbkbVj1MgDWtdHJfxSX52Os7nCgWHdqLG/RBtTBiGeWJpJEbywE7zlNXogV19ihztE6PC+rMryWsvKKGrnfRbfirGzsA2d3ZxuLZCPiNkotkd9AOHyXHhdgoM8FQofYNEURoQdCCN4I4FbWw9lNxLsmYtNGtBq4NcQBystQY7XplqkHrTyRiPNby46M+SG2KLs3HceCCsXKEBGqJBBQlTagoBUBduUZkEBGAhARBAbUwJQTWlBBCUDqnlVX6FBsbOiDop3cWRhw/bo+Sz3arV9GMa1j/WaxvaY5R+g7Qn2aH2KvtPZj4JXRP1y6tcNz2H5Lx3hBa2JJ6vFD/5n+9qzHHRMYKBokWKI5jkeiVIEA4KEulaB1PgCT7l7H0hjEmAw0oFdnM5hrWmyxggd1xrzWyPi9tJ9CB/i+mj3leiwj8+zJx9DspB+q6j5OQeXkFDerGx2ns8Q9ri0sEZbXHO/Jv8AbfsVdxVjZ7qgxlcWReUoQaPpv8admIAoYiFkn6zRkf5gKnsJpbLCWnVzyQBya5o9/uVraHrdnRyfOw8xjP1JWhw/eaq2EIGIiYaqNrGnTjYc73oEbXr4TiBymlo/rm1enwhfs1srdexxTmy90sbezceltI9qz9sCsTiPt5PvlbHohjmRmWORodFKzs5WneW60W/pCyQgw49W2N9ad/BWdpytknkkAoPdmAPUC/O0W2NluwkvZk5mOGeF/B8Z3EdeaqgINHbVjBYUc5Zncr0ZqVlYckU5ujmkOb0cCCD4hae2h+SYX7SX7rFQwo1B6hBY9La+FSOHz8rz3uaCfNDsPF9nIx43te13sB18rTPTA/lAI/NR/dQYJoGHa41riHt3a12TDv5IKnpFhOyxM0fBsjsv1SczfIhMe38nhPOSbyEauelzC58Ux/8AWFpJ5uZ8R3uCpur4PD1kmseyNBRJXEppYocxAtRa5wQoJtcCoUIJUhcuQEEwFLCKkB2lzMRBSEA4GXK5erwdYqIYZxAlYCcK48R86B3TTT+y8fKxaGz8Vu1IINgg0QRuIPegjUWDoQaIOhBGhB6pb1v+kbBKyPFtoF57PEAbhM0WHdzh7l5p6C6w5cPKfpvjjHc3M938q3PRCbNFND+chkbXXKT/ACrAkc3sWNdmBzOfoAQQQG662CKPir3oriWsnZRJGYXYrQ6HyKDLDtL6K3s7WHFfUj/iBVJRlc5v0XOb4Ej8E3BvqOcc2s++g2fRadpjmheLbI1ubWqEbs1hZmyXl+IDzvc/N4uugq+Hlc0HKazAtd1B3hWNkD1zO8e9BO1R+Uz/AG0n3ykNeWmxoVb2m318/wBtJ98qtNCQGk7n5i39V2U3y1QemwLvh0Bwzq7RgMmFO6nVbovquA8R3Ly2Hfon4HFGF7ZGmi0hw9htP9I2huMmyimudnA5ZwHEeJKCzt4j4Jha/OS/djWXDwWjtt14TDaH/kl3/Vj3LNhduQWvSr/mHD1Uf3UhjgMM3QaYlxPd2TU30sd6/ujjH7qrH/rD7d38JqDT2w8S4WN/zoZXRu+rI0Ob5tPis3/wh+0mvwjWrsePtMPiWcTEJAD9KJ1+YKypRUUX2k3uiQLcNVOVcN6aWoKk7EoBW3R2oEaCqAoc1WXNSXIBULrUgoCUAqLRAIJtSEJXAoHmIlpdWgNE8LN0O/Q+CqtNFXoyTE8cnMd5Ob+KpOGqD0GysQ10c0TiRniNcg5nxmHv3hYjDabhnFtnoR4oGxEc+SB+NZ8nlkFdeJrxS8FYdY/whS2DeNf8KMYer13FBO0oiZHOrRxzAjcb1IQ4SE5ZANSWjTudZpM7IH36IAzf0FhAloVvZJqVpOgsandvVYjVv6X9aXSx6ka6EjwNIL+2onMxE4cKuV7hxDmucS1zSNCDzCa+MSYWPIQZIXSB0fzjE8tcHtHGnZgQOYVJmEoDXi0EVuDxYI/olyRi9L08jfCkBRjdeg42pxU5llfIfnHdyAFAeAQTMOVriSc+a74ZSPfYTsLHddXZf3S6/JBde0zYYRN1khkdIG8XxyNAdkHEtLRY5OWbBoRelEXei6RwyB3EgkVwo8/xU4mIZgA4kkkHNzABvrofJAjaOIMkjpDvcf7BPZ/12/bu/hNVaVlVRsEAjTXVXGj1A+2P8IIL3ovIBiGA7nExnueC38Qs/HxlkcbDvZLO0947Mfgowcpa6xvGo7xuWl6X5SWyMNtkllf7csV/vZkGPEU8lUoXJ2YlAeZSSgpC9Bx1S3RpjShLkCF2VPigUStQKAU2hJXBBJKlgTI2pxj4IJgmy3WtiiDqCFwiBN69x4e1c2Kt6awAoIDE9zNy5rUx1HRAMZFnru8U10e/vVcMpP7UIK/HqkxuokHjfmFZLhxKSXDegUW6A3u4e21zzqSDdknzKhxCkEIHmcWO+MnpkFFLc6yTv1KS9dmpBYmeMuXiHAjqC2nd2oauhnDas18ezXLKR71WzJeYkoDe/wBW1t7gbHUlNxE4Lg4cM1mtaIFXz4pBbW9MjbaBEj93QAeCsxzN7MtN3mztIqvk5S0/1Uvh0VauaB0DtVb2niQ+ONtEFheTyOfLVfsqixyc480FOIJx0UuASpHoGByhwSQV3alAxvNDKUBegJQXWlC8BSAiLRuQVHBEwKHDVS1A5gVmMKrG9WI3oGiNAU7guaQgU1xRtKhl3VKxHDrqgqOzWuDL4q+QEmSO+CCnJopAsX4K3IzRUJZK0CAHx0utdnCQXIGkqC5LJRRstATLK18LAAN2qo4dtG1pxuQQ6Bp3hLkw/L/StImtBQZ825Zko1W7LhuqxcQ2nEIFZlJKbgwM3xtyc2IuOgoFBVEbikPaQaK2jDXRJfhAbN2gysy4lTINSgQSoCmlCDQd0QO0TA3VA9ArMopP7NA5BzAmBJi3ppcgaHJ0TgT1VcFEARRCDSaEZCCA2rBQIpQ5qbXRCR0QJfEeapYiAexaJtZ+IGtC7QUvg59iNmH/ALoyL38EbNNwQDHh73K0MMOCiE9FaZuQVZxWgCLD5rF6J8reu9R2PJBbCINrVKhiP+cE6XcgqzzgHVY8+Isk7rWliwCCsUsJdQ5oLeFaHFbUOG0pV8Dgg0czxJWpE1BWdCNxSnR1wV6VvFLkcK1QeexWFLnWBQ4qPgBrktsBDM0AIMZ+GAbW9Z5C18Sw7xpXmqRbpqPJ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5" name="Picture 7" descr="http://blog.eteacherbiblical.com/wp-content/uploads/2009/05/clip-image005.jpg"/>
          <p:cNvPicPr>
            <a:picLocks noChangeAspect="1" noChangeArrowheads="1"/>
          </p:cNvPicPr>
          <p:nvPr/>
        </p:nvPicPr>
        <p:blipFill>
          <a:blip r:embed="rId4">
            <a:graysc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68568" y="2946266"/>
            <a:ext cx="3075432" cy="3928472"/>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http://2.bp.blogspot.com/-e1WDXbtpSVo/Tj34sc4DzsI/AAAAAAAABIU/OivN4M6iGig/s1600/110_06_0078_BiblePaintings.jpg"/>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48611" y="2942705"/>
            <a:ext cx="6117179" cy="417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911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i="1" dirty="0" smtClean="0"/>
              <a:t>(Judges 14:5-6) </a:t>
            </a:r>
            <a:br>
              <a:rPr lang="en-US" i="1" dirty="0" smtClean="0"/>
            </a:br>
            <a:r>
              <a:rPr lang="en-US" i="1" dirty="0" smtClean="0"/>
              <a:t>“Then went Samson down, and his father and his mother, to </a:t>
            </a:r>
            <a:r>
              <a:rPr lang="en-US" i="1" dirty="0" err="1" smtClean="0"/>
              <a:t>Timnath</a:t>
            </a:r>
            <a:r>
              <a:rPr lang="en-US" i="1" dirty="0" smtClean="0"/>
              <a:t>, and came to the vineyards of </a:t>
            </a:r>
            <a:r>
              <a:rPr lang="en-US" i="1" dirty="0" err="1" smtClean="0"/>
              <a:t>Timnath</a:t>
            </a:r>
            <a:r>
              <a:rPr lang="en-US" i="1" dirty="0" smtClean="0"/>
              <a:t>: and, behold, a young lion roared against him. And the Spirit of the LORD came mightily upon him, and he rent him as he would have rent a kid, and he had nothing in his hand: but he told not his father or his mother what he had done.”</a:t>
            </a:r>
            <a:endParaRPr lang="en-US" i="1" dirty="0"/>
          </a:p>
        </p:txBody>
      </p:sp>
    </p:spTree>
    <p:extLst>
      <p:ext uri="{BB962C8B-B14F-4D97-AF65-F5344CB8AC3E}">
        <p14:creationId xmlns:p14="http://schemas.microsoft.com/office/powerpoint/2010/main" val="4243786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farm8.staticflickr.com/7170/6687229631_45f9c7dd5d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4720"/>
            <a:ext cx="9144000" cy="696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4496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583362"/>
          </a:xfrm>
        </p:spPr>
        <p:txBody>
          <a:bodyPr>
            <a:normAutofit fontScale="90000"/>
          </a:bodyPr>
          <a:lstStyle/>
          <a:p>
            <a:r>
              <a:rPr lang="en-US" i="1" dirty="0" smtClean="0"/>
              <a:t>(Judges 15:4-5) </a:t>
            </a:r>
            <a:br>
              <a:rPr lang="en-US" i="1" dirty="0" smtClean="0"/>
            </a:br>
            <a:r>
              <a:rPr lang="en-US" i="1" dirty="0" smtClean="0"/>
              <a:t>“And Samson went and caught three hundred foxes, and took firebrands, and turned tail to tail, and put a firebrand in the midst between two tails. And when he had set the brands on fire, he let them go into the standing corn of the Philistines, and burnt up both the shocks, and also the standing corn, with the vineyards and olives.”</a:t>
            </a:r>
            <a:endParaRPr lang="en-US" i="1" dirty="0"/>
          </a:p>
        </p:txBody>
      </p:sp>
    </p:spTree>
    <p:extLst>
      <p:ext uri="{BB962C8B-B14F-4D97-AF65-F5344CB8AC3E}">
        <p14:creationId xmlns:p14="http://schemas.microsoft.com/office/powerpoint/2010/main" val="2991471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2:1-7</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Church at Ephesus</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8618821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2.bp.blogspot.com/-C-iGPS4qFAw/UYi0aCGQ7fI/AAAAAAAAAKg/6WvWwXaZvfU/s1600/ENSR000Z.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92992" y="0"/>
            <a:ext cx="9364054" cy="702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603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6845180"/>
          </a:xfrm>
        </p:spPr>
        <p:txBody>
          <a:bodyPr/>
          <a:lstStyle/>
          <a:p>
            <a:r>
              <a:rPr lang="en-US" i="1" dirty="0" smtClean="0"/>
              <a:t>(Judges 15:15) </a:t>
            </a:r>
            <a:br>
              <a:rPr lang="en-US" i="1" dirty="0" smtClean="0"/>
            </a:br>
            <a:r>
              <a:rPr lang="en-US" i="1" dirty="0" smtClean="0"/>
              <a:t>“And he found a new jawbone of an ass, and put forth his hand, and took it, and slew a thousand men therewith.”</a:t>
            </a:r>
            <a:endParaRPr lang="en-US" i="1" dirty="0"/>
          </a:p>
        </p:txBody>
      </p:sp>
    </p:spTree>
    <p:extLst>
      <p:ext uri="{BB962C8B-B14F-4D97-AF65-F5344CB8AC3E}">
        <p14:creationId xmlns:p14="http://schemas.microsoft.com/office/powerpoint/2010/main" val="9969009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346" r="6250"/>
          <a:stretch/>
        </p:blipFill>
        <p:spPr bwMode="auto">
          <a:xfrm>
            <a:off x="-228600" y="-5269"/>
            <a:ext cx="9448800" cy="685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0371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lstStyle/>
          <a:p>
            <a:r>
              <a:rPr lang="en-US" i="1" dirty="0" smtClean="0"/>
              <a:t>(Judges 16:3) </a:t>
            </a:r>
            <a:br>
              <a:rPr lang="en-US" i="1" dirty="0" smtClean="0"/>
            </a:br>
            <a:r>
              <a:rPr lang="en-US" i="1" dirty="0" smtClean="0"/>
              <a:t>“And Samson lay till midnight, and arose at midnight, and took the doors of the gate of the city, and the two posts, and went away with them, bar and all, and put them upon his shoulders, and carried them up to the top of an hill that is before Hebron.” (38 miles uphill)</a:t>
            </a:r>
            <a:endParaRPr lang="en-US" i="1" dirty="0"/>
          </a:p>
        </p:txBody>
      </p:sp>
    </p:spTree>
    <p:extLst>
      <p:ext uri="{BB962C8B-B14F-4D97-AF65-F5344CB8AC3E}">
        <p14:creationId xmlns:p14="http://schemas.microsoft.com/office/powerpoint/2010/main" val="627809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discountedamerica.com/bible/samson/samson-gate.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93"/>
          <a:stretch/>
        </p:blipFill>
        <p:spPr bwMode="auto">
          <a:xfrm>
            <a:off x="1600200" y="-18516"/>
            <a:ext cx="6172200" cy="693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6233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i="1" dirty="0" smtClean="0"/>
              <a:t> (Judges 16:20)</a:t>
            </a:r>
            <a:br>
              <a:rPr lang="en-US" i="1" dirty="0" smtClean="0"/>
            </a:br>
            <a:r>
              <a:rPr lang="en-US" i="1" dirty="0" smtClean="0"/>
              <a:t>“And she said, The Philistines be upon thee, Samson. And he awoke out of his sleep, and said, I will go out as at other times before, and shake myself. And he </a:t>
            </a:r>
            <a:r>
              <a:rPr lang="en-US" i="1" dirty="0" err="1" smtClean="0"/>
              <a:t>wist</a:t>
            </a:r>
            <a:r>
              <a:rPr lang="en-US" i="1" dirty="0" smtClean="0"/>
              <a:t> not that the LORD was departed from him.”</a:t>
            </a:r>
            <a:endParaRPr lang="en-US" i="1" dirty="0"/>
          </a:p>
        </p:txBody>
      </p:sp>
    </p:spTree>
    <p:extLst>
      <p:ext uri="{BB962C8B-B14F-4D97-AF65-F5344CB8AC3E}">
        <p14:creationId xmlns:p14="http://schemas.microsoft.com/office/powerpoint/2010/main" val="13197971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web-cdn.magnoliasoft.net/bridgeman/supersize/lal2696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838"/>
            <a:ext cx="7375733" cy="688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5201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staedelmuseum.de/sites/default/files/styles/col-8/public/staedel_altemeister_rembrandt_dieblendungsimsons_1636.jpg?itok=dX0p0c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1" y="-76200"/>
            <a:ext cx="9120499" cy="706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3089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n2.all-art.org/baroque/images/rembrandt/Untit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4" y="533400"/>
            <a:ext cx="9158144"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78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castyournet.files.wordpress.com/2014/02/samsongrindinggr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27974" cy="711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9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2.wp.com/www.agodman.com/blog/wp-content/uploads/2012/05/first-love-for-the-lord1.jpg?resize=450%2C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620000" cy="423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83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ndywrasman.files.wordpress.com/2015/01/sam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
            <a:ext cx="9585493" cy="6838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9600" y="457200"/>
            <a:ext cx="4724400" cy="4524315"/>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(Judges 16:28) </a:t>
            </a:r>
          </a:p>
          <a:p>
            <a:pPr algn="ctr"/>
            <a:r>
              <a:rPr lang="en-US" sz="3600" b="1" i="1" dirty="0" smtClean="0">
                <a:solidFill>
                  <a:schemeClr val="bg1"/>
                </a:solidFill>
                <a:effectLst>
                  <a:glow rad="101600">
                    <a:schemeClr val="tx1">
                      <a:alpha val="60000"/>
                    </a:schemeClr>
                  </a:glow>
                </a:effectLst>
              </a:rPr>
              <a:t>“And Samson called unto the LORD, and said, O Lord GOD, remember me, I pray thee, and strengthen me, I pray thee, only this once.”</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426381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i="1" dirty="0" smtClean="0"/>
              <a:t>Lukewarm</a:t>
            </a:r>
            <a:r>
              <a:rPr lang="en-US" dirty="0" smtClean="0"/>
              <a:t/>
            </a:r>
            <a:br>
              <a:rPr lang="en-US" dirty="0" smtClean="0"/>
            </a:br>
            <a:r>
              <a:rPr lang="en-US" i="1" dirty="0" smtClean="0"/>
              <a:t>“True Spiritual Condition”</a:t>
            </a:r>
            <a:endParaRPr lang="en-US" i="1" dirty="0"/>
          </a:p>
        </p:txBody>
      </p:sp>
      <p:sp>
        <p:nvSpPr>
          <p:cNvPr id="3" name="Content Placeholder 2"/>
          <p:cNvSpPr>
            <a:spLocks noGrp="1"/>
          </p:cNvSpPr>
          <p:nvPr>
            <p:ph idx="1"/>
          </p:nvPr>
        </p:nvSpPr>
        <p:spPr>
          <a:xfrm>
            <a:off x="0" y="1752600"/>
            <a:ext cx="5029200" cy="5105400"/>
          </a:xfrm>
        </p:spPr>
        <p:txBody>
          <a:bodyPr>
            <a:normAutofit/>
          </a:bodyPr>
          <a:lstStyle/>
          <a:p>
            <a:r>
              <a:rPr lang="en-US" sz="3600" dirty="0" smtClean="0">
                <a:solidFill>
                  <a:srgbClr val="FFC000"/>
                </a:solidFill>
              </a:rPr>
              <a:t>Wretched</a:t>
            </a:r>
            <a:r>
              <a:rPr lang="en-US" sz="3600" dirty="0" smtClean="0"/>
              <a:t> – </a:t>
            </a:r>
            <a:r>
              <a:rPr lang="en-US" sz="3600" i="1" dirty="0" smtClean="0"/>
              <a:t>Romans 7:   14-24</a:t>
            </a:r>
          </a:p>
          <a:p>
            <a:r>
              <a:rPr lang="en-US" sz="3600" dirty="0" smtClean="0">
                <a:solidFill>
                  <a:srgbClr val="FFC000"/>
                </a:solidFill>
              </a:rPr>
              <a:t>Miserable</a:t>
            </a:r>
            <a:r>
              <a:rPr lang="en-US" sz="3600" dirty="0" smtClean="0"/>
              <a:t> </a:t>
            </a:r>
            <a:r>
              <a:rPr lang="en-US" sz="3600" i="1" dirty="0" smtClean="0"/>
              <a:t>– Isaiah 64:6</a:t>
            </a:r>
          </a:p>
          <a:p>
            <a:r>
              <a:rPr lang="en-US" sz="3600" dirty="0" smtClean="0">
                <a:solidFill>
                  <a:srgbClr val="FFC000"/>
                </a:solidFill>
              </a:rPr>
              <a:t>Poor</a:t>
            </a:r>
            <a:r>
              <a:rPr lang="en-US" sz="3600" i="1" dirty="0" smtClean="0"/>
              <a:t> – Spiritual poverty</a:t>
            </a:r>
          </a:p>
          <a:p>
            <a:r>
              <a:rPr lang="en-US" sz="3600" dirty="0" smtClean="0">
                <a:solidFill>
                  <a:srgbClr val="FFC000"/>
                </a:solidFill>
              </a:rPr>
              <a:t>Blind</a:t>
            </a:r>
            <a:r>
              <a:rPr lang="en-US" sz="3600" dirty="0" smtClean="0"/>
              <a:t> </a:t>
            </a:r>
            <a:r>
              <a:rPr lang="en-US" sz="3600" i="1" dirty="0" smtClean="0"/>
              <a:t>– II Corinthians 4:4</a:t>
            </a:r>
          </a:p>
          <a:p>
            <a:r>
              <a:rPr lang="en-US" sz="3600" dirty="0" smtClean="0">
                <a:solidFill>
                  <a:srgbClr val="FFC000"/>
                </a:solidFill>
              </a:rPr>
              <a:t>Naked</a:t>
            </a:r>
            <a:r>
              <a:rPr lang="en-US" sz="3600" dirty="0" smtClean="0"/>
              <a:t> </a:t>
            </a:r>
            <a:r>
              <a:rPr lang="en-US" sz="3600" i="1" dirty="0" smtClean="0"/>
              <a:t>– Matthew 22:11-13; Revelation 16:15</a:t>
            </a:r>
          </a:p>
        </p:txBody>
      </p:sp>
      <p:pic>
        <p:nvPicPr>
          <p:cNvPr id="12295" name="Picture 7" descr="C:\Users\Ptr. Daniel White\Desktop\Bible pictures\Prophecy pictures\prophecy pictures\revelation\1 Dad's Pix (6).bmp"/>
          <p:cNvPicPr>
            <a:picLocks noChangeAspect="1" noChangeArrowheads="1"/>
          </p:cNvPicPr>
          <p:nvPr/>
        </p:nvPicPr>
        <p:blipFill>
          <a:blip r:embed="rId3" cstate="print"/>
          <a:srcRect/>
          <a:stretch>
            <a:fillRect/>
          </a:stretch>
        </p:blipFill>
        <p:spPr bwMode="auto">
          <a:xfrm>
            <a:off x="5486400" y="2209800"/>
            <a:ext cx="3038475" cy="4000500"/>
          </a:xfrm>
          <a:prstGeom prst="rect">
            <a:avLst/>
          </a:prstGeom>
          <a:noFill/>
        </p:spPr>
      </p:pic>
      <p:pic>
        <p:nvPicPr>
          <p:cNvPr id="12291" name="Picture 3"/>
          <p:cNvPicPr>
            <a:picLocks noChangeAspect="1" noChangeArrowheads="1"/>
          </p:cNvPicPr>
          <p:nvPr/>
        </p:nvPicPr>
        <p:blipFill>
          <a:blip r:embed="rId4" cstate="print"/>
          <a:srcRect/>
          <a:stretch>
            <a:fillRect/>
          </a:stretch>
        </p:blipFill>
        <p:spPr bwMode="auto">
          <a:xfrm>
            <a:off x="5257800" y="2209800"/>
            <a:ext cx="3352800" cy="4038600"/>
          </a:xfrm>
          <a:prstGeom prst="rect">
            <a:avLst/>
          </a:prstGeom>
          <a:noFill/>
          <a:ln w="9525">
            <a:noFill/>
            <a:miter lim="800000"/>
            <a:headEnd/>
            <a:tailEnd/>
          </a:ln>
        </p:spPr>
      </p:pic>
      <p:pic>
        <p:nvPicPr>
          <p:cNvPr id="12293" name="Picture 5" descr="C:\Users\Ptr. Daniel White\Desktop\Bible pictures\Persecution and suffering, poverity\poverty.jpg"/>
          <p:cNvPicPr>
            <a:picLocks noChangeAspect="1" noChangeArrowheads="1"/>
          </p:cNvPicPr>
          <p:nvPr/>
        </p:nvPicPr>
        <p:blipFill>
          <a:blip r:embed="rId5" cstate="print"/>
          <a:srcRect/>
          <a:stretch>
            <a:fillRect/>
          </a:stretch>
        </p:blipFill>
        <p:spPr bwMode="auto">
          <a:xfrm>
            <a:off x="5105400" y="2209800"/>
            <a:ext cx="4038600" cy="4114800"/>
          </a:xfrm>
          <a:prstGeom prst="rect">
            <a:avLst/>
          </a:prstGeom>
          <a:noFill/>
        </p:spPr>
      </p:pic>
      <p:pic>
        <p:nvPicPr>
          <p:cNvPr id="12294" name="Picture 6"/>
          <p:cNvPicPr>
            <a:picLocks noChangeAspect="1" noChangeArrowheads="1"/>
          </p:cNvPicPr>
          <p:nvPr/>
        </p:nvPicPr>
        <p:blipFill>
          <a:blip r:embed="rId6" cstate="print"/>
          <a:srcRect/>
          <a:stretch>
            <a:fillRect/>
          </a:stretch>
        </p:blipFill>
        <p:spPr bwMode="auto">
          <a:xfrm>
            <a:off x="5105400" y="1828800"/>
            <a:ext cx="4038600" cy="5029200"/>
          </a:xfrm>
          <a:prstGeom prst="rect">
            <a:avLst/>
          </a:prstGeom>
          <a:noFill/>
          <a:ln w="9525">
            <a:noFill/>
            <a:miter lim="800000"/>
            <a:headEnd/>
            <a:tailEnd/>
          </a:ln>
        </p:spPr>
      </p:pic>
      <p:pic>
        <p:nvPicPr>
          <p:cNvPr id="1027" name="Picture 3" descr="c:\Users\Ptr. Daniel White\Desktop\Bible pictures\Bible pictures Old Testament\Adam, Eve, Creation\Adam &amp; Eve hiding 1153-16-Vol 1.jpg"/>
          <p:cNvPicPr>
            <a:picLocks noChangeAspect="1" noChangeArrowheads="1"/>
          </p:cNvPicPr>
          <p:nvPr/>
        </p:nvPicPr>
        <p:blipFill>
          <a:blip r:embed="rId7" cstate="print">
            <a:duotone>
              <a:prstClr val="black"/>
              <a:schemeClr val="accent3">
                <a:tint val="45000"/>
                <a:satMod val="400000"/>
              </a:schemeClr>
            </a:duotone>
            <a:lum bright="-10000"/>
          </a:blip>
          <a:srcRect/>
          <a:stretch>
            <a:fillRect/>
          </a:stretch>
        </p:blipFill>
        <p:spPr bwMode="auto">
          <a:xfrm>
            <a:off x="5025179" y="1828801"/>
            <a:ext cx="4118821" cy="5029200"/>
          </a:xfrm>
          <a:prstGeom prst="rect">
            <a:avLst/>
          </a:prstGeom>
          <a:noFill/>
        </p:spPr>
      </p:pic>
    </p:spTree>
    <p:extLst>
      <p:ext uri="{BB962C8B-B14F-4D97-AF65-F5344CB8AC3E}">
        <p14:creationId xmlns:p14="http://schemas.microsoft.com/office/powerpoint/2010/main" val="10065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295"/>
                                        </p:tgtEl>
                                        <p:attrNameLst>
                                          <p:attrName>style.visibility</p:attrName>
                                        </p:attrNameLst>
                                      </p:cBhvr>
                                      <p:to>
                                        <p:strVal val="visible"/>
                                      </p:to>
                                    </p:set>
                                    <p:anim to="" calcmode="lin" valueType="num">
                                      <p:cBhvr>
                                        <p:cTn id="12" dur="1" fill="hold"/>
                                        <p:tgtEl>
                                          <p:spTgt spid="1229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 to="" calcmode="lin" valueType="num">
                                      <p:cBhvr>
                                        <p:cTn id="22" dur="1" fill="hold"/>
                                        <p:tgtEl>
                                          <p:spTgt spid="12291"/>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2293"/>
                                        </p:tgtEl>
                                        <p:attrNameLst>
                                          <p:attrName>style.visibility</p:attrName>
                                        </p:attrNameLst>
                                      </p:cBhvr>
                                      <p:to>
                                        <p:strVal val="visible"/>
                                      </p:to>
                                    </p:set>
                                    <p:anim to="" calcmode="lin" valueType="num">
                                      <p:cBhvr>
                                        <p:cTn id="32" dur="1" fill="hold"/>
                                        <p:tgtEl>
                                          <p:spTgt spid="12293"/>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2294"/>
                                        </p:tgtEl>
                                        <p:attrNameLst>
                                          <p:attrName>style.visibility</p:attrName>
                                        </p:attrNameLst>
                                      </p:cBhvr>
                                      <p:to>
                                        <p:strVal val="visible"/>
                                      </p:to>
                                    </p:set>
                                    <p:anim to="" calcmode="lin" valueType="num">
                                      <p:cBhvr>
                                        <p:cTn id="42" dur="1" fill="hold"/>
                                        <p:tgtEl>
                                          <p:spTgt spid="12294"/>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7"/>
                                        </p:tgtEl>
                                        <p:attrNameLst>
                                          <p:attrName>style.visibility</p:attrName>
                                        </p:attrNameLst>
                                      </p:cBhvr>
                                      <p:to>
                                        <p:strVal val="visible"/>
                                      </p:to>
                                    </p:set>
                                    <p:animEffect transition="in" filter="fade">
                                      <p:cBhvr>
                                        <p:cTn id="5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beyondthecarseat.com/wp-content/uploads/2013/12/Boy-spitting-water-MG-6359.jpg"/>
          <p:cNvPicPr>
            <a:picLocks noChangeAspect="1" noChangeArrowheads="1"/>
          </p:cNvPicPr>
          <p:nvPr/>
        </p:nvPicPr>
        <p:blipFill>
          <a:blip r:embed="rId3" cstate="print"/>
          <a:srcRect/>
          <a:stretch>
            <a:fillRect/>
          </a:stretch>
        </p:blipFill>
        <p:spPr bwMode="auto">
          <a:xfrm>
            <a:off x="533400" y="457200"/>
            <a:ext cx="8001000" cy="5334001"/>
          </a:xfrm>
          <a:prstGeom prst="rect">
            <a:avLst/>
          </a:prstGeom>
          <a:noFill/>
        </p:spPr>
      </p:pic>
      <p:sp>
        <p:nvSpPr>
          <p:cNvPr id="3" name="Rectangle 2"/>
          <p:cNvSpPr/>
          <p:nvPr/>
        </p:nvSpPr>
        <p:spPr>
          <a:xfrm>
            <a:off x="3429000" y="3962400"/>
            <a:ext cx="5410200" cy="2308324"/>
          </a:xfrm>
          <a:prstGeom prst="rect">
            <a:avLst/>
          </a:prstGeom>
        </p:spPr>
        <p:txBody>
          <a:bodyPr wrap="square">
            <a:spAutoFit/>
          </a:bodyPr>
          <a:lstStyle/>
          <a:p>
            <a:pPr algn="ctr"/>
            <a:r>
              <a:rPr lang="en-US" sz="3600" i="1" dirty="0" smtClean="0"/>
              <a:t> “…because thou art lukewarm, and neither cold nor hot, I will </a:t>
            </a:r>
            <a:r>
              <a:rPr lang="en-US" sz="3600" i="1" dirty="0" err="1" smtClean="0"/>
              <a:t>spue</a:t>
            </a:r>
            <a:r>
              <a:rPr lang="en-US" sz="3600" i="1" dirty="0" smtClean="0"/>
              <a:t> thee out of my mouth.”</a:t>
            </a:r>
            <a:endParaRPr lang="en-US" sz="3600" i="1" dirty="0"/>
          </a:p>
        </p:txBody>
      </p:sp>
    </p:spTree>
    <p:extLst>
      <p:ext uri="{BB962C8B-B14F-4D97-AF65-F5344CB8AC3E}">
        <p14:creationId xmlns:p14="http://schemas.microsoft.com/office/powerpoint/2010/main" val="28361273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novajerusalem1.jpg"/>
          <p:cNvPicPr>
            <a:picLocks noChangeAspect="1" noChangeArrowheads="1"/>
          </p:cNvPicPr>
          <p:nvPr/>
        </p:nvPicPr>
        <p:blipFill>
          <a:blip r:embed="rId3" cstate="print"/>
          <a:srcRect b="15094"/>
          <a:stretch>
            <a:fillRect/>
          </a:stretch>
        </p:blipFill>
        <p:spPr bwMode="auto">
          <a:xfrm>
            <a:off x="0" y="0"/>
            <a:ext cx="9144000" cy="6858000"/>
          </a:xfrm>
          <a:prstGeom prst="rect">
            <a:avLst/>
          </a:prstGeom>
          <a:noFill/>
        </p:spPr>
      </p:pic>
      <p:sp>
        <p:nvSpPr>
          <p:cNvPr id="2" name="Rectangle 1"/>
          <p:cNvSpPr/>
          <p:nvPr/>
        </p:nvSpPr>
        <p:spPr>
          <a:xfrm>
            <a:off x="3048000" y="1905000"/>
            <a:ext cx="5638800" cy="1938992"/>
          </a:xfrm>
          <a:prstGeom prst="rect">
            <a:avLst/>
          </a:prstGeom>
        </p:spPr>
        <p:txBody>
          <a:bodyPr wrap="square">
            <a:spAutoFit/>
          </a:bodyPr>
          <a:lstStyle/>
          <a:p>
            <a:pPr algn="ctr"/>
            <a:r>
              <a:rPr lang="en-US" sz="6000" b="1" i="1" dirty="0" smtClean="0">
                <a:solidFill>
                  <a:schemeClr val="bg1"/>
                </a:solidFill>
              </a:rPr>
              <a:t>“I  counsel thee…”</a:t>
            </a:r>
            <a:endParaRPr lang="en-US" sz="6000" dirty="0">
              <a:solidFill>
                <a:schemeClr val="bg1"/>
              </a:solidFill>
            </a:endParaRPr>
          </a:p>
        </p:txBody>
      </p:sp>
      <p:pic>
        <p:nvPicPr>
          <p:cNvPr id="2050" name="Picture 2" descr="C:\Users\Ptr. Daniel White\Desktop\Bible pictures\Jesus\homeless_yet_ruler_of_earth_and_sea_Jesus.jpg"/>
          <p:cNvPicPr>
            <a:picLocks noChangeAspect="1" noChangeArrowheads="1"/>
          </p:cNvPicPr>
          <p:nvPr/>
        </p:nvPicPr>
        <p:blipFill>
          <a:blip r:embed="rId4" cstate="print"/>
          <a:srcRect l="11797" t="16163" r="33641" b="18453"/>
          <a:stretch>
            <a:fillRect/>
          </a:stretch>
        </p:blipFill>
        <p:spPr bwMode="auto">
          <a:xfrm>
            <a:off x="304800" y="2133600"/>
            <a:ext cx="2819400" cy="4038600"/>
          </a:xfrm>
          <a:prstGeom prst="ellipse">
            <a:avLst/>
          </a:prstGeom>
          <a:ln>
            <a:noFill/>
          </a:ln>
          <a:effectLst>
            <a:softEdge rad="112500"/>
          </a:effectLst>
        </p:spPr>
      </p:pic>
      <p:pic>
        <p:nvPicPr>
          <p:cNvPr id="2052" name="Picture 4" descr="C:\Users\Ptr. Daniel White\Desktop\Bible pictures\Churches\scan0007 (3).jpg"/>
          <p:cNvPicPr>
            <a:picLocks noChangeAspect="1" noChangeArrowheads="1"/>
          </p:cNvPicPr>
          <p:nvPr/>
        </p:nvPicPr>
        <p:blipFill>
          <a:blip r:embed="rId5" cstate="print"/>
          <a:srcRect/>
          <a:stretch>
            <a:fillRect/>
          </a:stretch>
        </p:blipFill>
        <p:spPr bwMode="auto">
          <a:xfrm>
            <a:off x="6172200" y="3615324"/>
            <a:ext cx="2473510" cy="3242676"/>
          </a:xfrm>
          <a:prstGeom prst="ellipse">
            <a:avLst/>
          </a:prstGeom>
          <a:ln>
            <a:noFill/>
          </a:ln>
          <a:effectLst>
            <a:softEdge rad="112500"/>
          </a:effectLst>
        </p:spPr>
      </p:pic>
    </p:spTree>
    <p:extLst>
      <p:ext uri="{BB962C8B-B14F-4D97-AF65-F5344CB8AC3E}">
        <p14:creationId xmlns:p14="http://schemas.microsoft.com/office/powerpoint/2010/main" val="36189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pPr algn="ctr">
              <a:buNone/>
            </a:pPr>
            <a:r>
              <a:rPr lang="en-US" sz="4000" i="1" dirty="0" smtClean="0"/>
              <a:t>“Buy of me Gold tried in the fire, that     thou mayest be rich…”</a:t>
            </a:r>
            <a:endParaRPr lang="en-US" sz="4000" i="1" dirty="0"/>
          </a:p>
        </p:txBody>
      </p:sp>
      <p:pic>
        <p:nvPicPr>
          <p:cNvPr id="14338" name="Picture 2" descr="C:\Users\Ptr. Daniel White\Desktop\Bible pictures\hell\fire.jpg"/>
          <p:cNvPicPr>
            <a:picLocks noChangeAspect="1" noChangeArrowheads="1"/>
          </p:cNvPicPr>
          <p:nvPr/>
        </p:nvPicPr>
        <p:blipFill>
          <a:blip r:embed="rId3" cstate="print"/>
          <a:srcRect/>
          <a:stretch>
            <a:fillRect/>
          </a:stretch>
        </p:blipFill>
        <p:spPr bwMode="auto">
          <a:xfrm>
            <a:off x="2133600" y="2819400"/>
            <a:ext cx="5038725" cy="4038600"/>
          </a:xfrm>
          <a:prstGeom prst="rect">
            <a:avLst/>
          </a:prstGeom>
          <a:noFill/>
        </p:spPr>
      </p:pic>
      <p:pic>
        <p:nvPicPr>
          <p:cNvPr id="14339" name="Picture 3" descr="C:\Users\Ptr. Daniel White\Desktop\Bible pictures\riches materal pos. plesures, worldly\1 Dad's Pix (14).bmp"/>
          <p:cNvPicPr>
            <a:picLocks noChangeAspect="1" noChangeArrowheads="1"/>
          </p:cNvPicPr>
          <p:nvPr/>
        </p:nvPicPr>
        <p:blipFill>
          <a:blip r:embed="rId4" cstate="print"/>
          <a:srcRect/>
          <a:stretch>
            <a:fillRect/>
          </a:stretch>
        </p:blipFill>
        <p:spPr bwMode="auto">
          <a:xfrm>
            <a:off x="2819400" y="3352800"/>
            <a:ext cx="3841341" cy="3133725"/>
          </a:xfrm>
          <a:prstGeom prst="rect">
            <a:avLst/>
          </a:prstGeom>
          <a:ln>
            <a:noFill/>
          </a:ln>
          <a:effectLst>
            <a:softEdge rad="112500"/>
          </a:effectLst>
        </p:spPr>
      </p:pic>
    </p:spTree>
    <p:extLst>
      <p:ext uri="{BB962C8B-B14F-4D97-AF65-F5344CB8AC3E}">
        <p14:creationId xmlns:p14="http://schemas.microsoft.com/office/powerpoint/2010/main" val="312857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 calcmode="lin" valueType="num">
                                      <p:cBhvr>
                                        <p:cTn id="12" dur="2000" fill="hold"/>
                                        <p:tgtEl>
                                          <p:spTgt spid="14339"/>
                                        </p:tgtEl>
                                        <p:attrNameLst>
                                          <p:attrName>ppt_w</p:attrName>
                                        </p:attrNameLst>
                                      </p:cBhvr>
                                      <p:tavLst>
                                        <p:tav tm="0">
                                          <p:val>
                                            <p:fltVal val="0"/>
                                          </p:val>
                                        </p:tav>
                                        <p:tav tm="100000">
                                          <p:val>
                                            <p:strVal val="#ppt_w"/>
                                          </p:val>
                                        </p:tav>
                                      </p:tavLst>
                                    </p:anim>
                                    <p:anim calcmode="lin" valueType="num">
                                      <p:cBhvr>
                                        <p:cTn id="13" dur="2000" fill="hold"/>
                                        <p:tgtEl>
                                          <p:spTgt spid="14339"/>
                                        </p:tgtEl>
                                        <p:attrNameLst>
                                          <p:attrName>ppt_h</p:attrName>
                                        </p:attrNameLst>
                                      </p:cBhvr>
                                      <p:tavLst>
                                        <p:tav tm="0">
                                          <p:val>
                                            <p:fltVal val="0"/>
                                          </p:val>
                                        </p:tav>
                                        <p:tav tm="100000">
                                          <p:val>
                                            <p:strVal val="#ppt_h"/>
                                          </p:val>
                                        </p:tav>
                                      </p:tavLst>
                                    </p:anim>
                                    <p:animEffect transition="in" filter="fade">
                                      <p:cBhvr>
                                        <p:cTn id="14"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riches materal pos. plesures, worldly\1 Dad's Pix (14).bmp"/>
          <p:cNvPicPr>
            <a:picLocks noChangeAspect="1" noChangeArrowheads="1"/>
          </p:cNvPicPr>
          <p:nvPr/>
        </p:nvPicPr>
        <p:blipFill>
          <a:blip r:embed="rId3" cstate="print"/>
          <a:srcRect/>
          <a:stretch>
            <a:fillRect/>
          </a:stretch>
        </p:blipFill>
        <p:spPr bwMode="auto">
          <a:xfrm>
            <a:off x="228600" y="228600"/>
            <a:ext cx="3841341" cy="3133725"/>
          </a:xfrm>
          <a:prstGeom prst="rect">
            <a:avLst/>
          </a:prstGeom>
          <a:ln>
            <a:noFill/>
          </a:ln>
          <a:effectLst>
            <a:softEdge rad="112500"/>
          </a:effectLst>
        </p:spPr>
      </p:pic>
      <p:sp>
        <p:nvSpPr>
          <p:cNvPr id="6" name="Title 5"/>
          <p:cNvSpPr>
            <a:spLocks noGrp="1"/>
          </p:cNvSpPr>
          <p:nvPr>
            <p:ph type="title"/>
          </p:nvPr>
        </p:nvSpPr>
        <p:spPr>
          <a:xfrm>
            <a:off x="152400" y="3581400"/>
            <a:ext cx="3962400" cy="3276600"/>
          </a:xfrm>
        </p:spPr>
        <p:txBody>
          <a:bodyPr>
            <a:normAutofit/>
          </a:bodyPr>
          <a:lstStyle/>
          <a:p>
            <a:r>
              <a:rPr lang="en-US" sz="3600" i="1" dirty="0" smtClean="0">
                <a:solidFill>
                  <a:srgbClr val="FFC000"/>
                </a:solidFill>
              </a:rPr>
              <a:t>I Timothy 6:17-19; Hebrews 11:26; Matthew 19:21; Ephesians 1:3-2:10</a:t>
            </a:r>
            <a:br>
              <a:rPr lang="en-US" sz="3600" i="1" dirty="0" smtClean="0">
                <a:solidFill>
                  <a:srgbClr val="FFC000"/>
                </a:solidFill>
              </a:rPr>
            </a:br>
            <a:endParaRPr lang="en-US" sz="3600" dirty="0"/>
          </a:p>
        </p:txBody>
      </p:sp>
      <p:sp>
        <p:nvSpPr>
          <p:cNvPr id="5" name="Content Placeholder 4"/>
          <p:cNvSpPr>
            <a:spLocks noGrp="1"/>
          </p:cNvSpPr>
          <p:nvPr>
            <p:ph idx="1"/>
          </p:nvPr>
        </p:nvSpPr>
        <p:spPr>
          <a:xfrm>
            <a:off x="4191000" y="152400"/>
            <a:ext cx="4953000" cy="6477000"/>
          </a:xfrm>
        </p:spPr>
        <p:txBody>
          <a:bodyPr>
            <a:noAutofit/>
          </a:bodyPr>
          <a:lstStyle/>
          <a:p>
            <a:r>
              <a:rPr lang="en-US" sz="4000" dirty="0" smtClean="0"/>
              <a:t>Center of banking</a:t>
            </a:r>
          </a:p>
          <a:p>
            <a:r>
              <a:rPr lang="en-US" sz="4000" dirty="0" smtClean="0"/>
              <a:t>Manufacturing center</a:t>
            </a:r>
          </a:p>
          <a:p>
            <a:r>
              <a:rPr lang="en-US" sz="4000" dirty="0" smtClean="0"/>
              <a:t>Extremely wealthy</a:t>
            </a:r>
          </a:p>
          <a:p>
            <a:r>
              <a:rPr lang="en-US" sz="4000" dirty="0" smtClean="0"/>
              <a:t>They had worldly wealth (gold)</a:t>
            </a:r>
          </a:p>
          <a:p>
            <a:r>
              <a:rPr lang="en-US" sz="4000" dirty="0" smtClean="0"/>
              <a:t>They needed spiritual wealth (gold) – </a:t>
            </a:r>
            <a:r>
              <a:rPr lang="en-US" sz="4000" i="1" dirty="0" smtClean="0">
                <a:solidFill>
                  <a:srgbClr val="FFC000"/>
                </a:solidFill>
              </a:rPr>
              <a:t>“True spiritual riches…” </a:t>
            </a:r>
          </a:p>
          <a:p>
            <a:endParaRPr lang="en-US" sz="4000" dirty="0"/>
          </a:p>
        </p:txBody>
      </p:sp>
    </p:spTree>
    <p:extLst>
      <p:ext uri="{BB962C8B-B14F-4D97-AF65-F5344CB8AC3E}">
        <p14:creationId xmlns:p14="http://schemas.microsoft.com/office/powerpoint/2010/main" val="280901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766" y="1371600"/>
            <a:ext cx="4572000" cy="4524315"/>
          </a:xfrm>
          <a:prstGeom prst="rect">
            <a:avLst/>
          </a:prstGeom>
        </p:spPr>
        <p:txBody>
          <a:bodyPr>
            <a:spAutoFit/>
          </a:bodyPr>
          <a:lstStyle/>
          <a:p>
            <a:pPr algn="ctr"/>
            <a:r>
              <a:rPr lang="en-US" sz="3600" i="1" dirty="0"/>
              <a:t>(Matthew 19:21) </a:t>
            </a:r>
            <a:endParaRPr lang="en-US" sz="3600" i="1" dirty="0" smtClean="0"/>
          </a:p>
          <a:p>
            <a:pPr algn="ctr"/>
            <a:r>
              <a:rPr lang="en-US" sz="3600" i="1" dirty="0" smtClean="0"/>
              <a:t>“Jesus </a:t>
            </a:r>
            <a:r>
              <a:rPr lang="en-US" sz="3600" i="1" dirty="0"/>
              <a:t>said unto him, If thou wilt be perfect, go and sell that thou hast, and give to the poor, and thou shalt have treasure in heaven: and come and follow me</a:t>
            </a:r>
            <a:r>
              <a:rPr lang="en-US" sz="3600" i="1" dirty="0" smtClean="0"/>
              <a:t>.” </a:t>
            </a:r>
            <a:endParaRPr lang="en-US" sz="3600" i="1" dirty="0"/>
          </a:p>
        </p:txBody>
      </p:sp>
      <p:pic>
        <p:nvPicPr>
          <p:cNvPr id="1026" name="Picture 2" descr="http://walkworthy.org/wp-content/uploads/2012/02/rich-young-ruler-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00200"/>
            <a:ext cx="380469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ytimg.com/vi/ygZKUxuOmO0/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4" y="762000"/>
            <a:ext cx="9111241" cy="512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870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fontScale="90000"/>
          </a:bodyPr>
          <a:lstStyle/>
          <a:p>
            <a:r>
              <a:rPr lang="en-US" i="1" dirty="0" smtClean="0"/>
              <a:t>“…and white raiment, that thou mayest be clothed, and that the shame of they nakedness do not appear…”</a:t>
            </a:r>
            <a:endParaRPr lang="en-US" i="1" dirty="0"/>
          </a:p>
        </p:txBody>
      </p:sp>
      <p:pic>
        <p:nvPicPr>
          <p:cNvPr id="15363" name="Picture 3" descr="C:\Users\Ptr. Daniel White\Desktop\Bible pictures\Prophecy pictures\prophecy pictures\revelation\1 Dad's Pix (23).bmp"/>
          <p:cNvPicPr>
            <a:picLocks noChangeAspect="1" noChangeArrowheads="1"/>
          </p:cNvPicPr>
          <p:nvPr/>
        </p:nvPicPr>
        <p:blipFill>
          <a:blip r:embed="rId3" cstate="print"/>
          <a:srcRect/>
          <a:stretch>
            <a:fillRect/>
          </a:stretch>
        </p:blipFill>
        <p:spPr bwMode="auto">
          <a:xfrm>
            <a:off x="2895600" y="2590800"/>
            <a:ext cx="3079658" cy="3886200"/>
          </a:xfrm>
          <a:prstGeom prst="rect">
            <a:avLst/>
          </a:prstGeom>
          <a:ln>
            <a:noFill/>
          </a:ln>
          <a:effectLst>
            <a:softEdge rad="112500"/>
          </a:effectLst>
        </p:spPr>
      </p:pic>
    </p:spTree>
    <p:extLst>
      <p:ext uri="{BB962C8B-B14F-4D97-AF65-F5344CB8AC3E}">
        <p14:creationId xmlns:p14="http://schemas.microsoft.com/office/powerpoint/2010/main" val="268173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to="" calcmode="lin" valueType="num">
                                      <p:cBhvr>
                                        <p:cTn id="7" dur="1" fill="hold"/>
                                        <p:tgtEl>
                                          <p:spTgt spid="1536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oan17.files.wordpress.com/2012/03/425783_250164778398052_100002135962461_589256_569029517_n.jpg"/>
          <p:cNvPicPr>
            <a:picLocks noChangeAspect="1" noChangeArrowheads="1"/>
          </p:cNvPicPr>
          <p:nvPr/>
        </p:nvPicPr>
        <p:blipFill>
          <a:blip r:embed="rId3" cstate="print"/>
          <a:srcRect r="552" b="5525"/>
          <a:stretch>
            <a:fillRect/>
          </a:stretch>
        </p:blipFill>
        <p:spPr bwMode="auto">
          <a:xfrm>
            <a:off x="0" y="0"/>
            <a:ext cx="9144000" cy="6858000"/>
          </a:xfrm>
          <a:prstGeom prst="rect">
            <a:avLst/>
          </a:prstGeom>
          <a:noFill/>
        </p:spPr>
      </p:pic>
      <p:sp>
        <p:nvSpPr>
          <p:cNvPr id="2" name="Rectangle 1"/>
          <p:cNvSpPr/>
          <p:nvPr/>
        </p:nvSpPr>
        <p:spPr>
          <a:xfrm>
            <a:off x="4038600" y="428178"/>
            <a:ext cx="4572000" cy="6001643"/>
          </a:xfrm>
          <a:prstGeom prst="rect">
            <a:avLst/>
          </a:prstGeom>
        </p:spPr>
        <p:txBody>
          <a:bodyPr>
            <a:spAutoFit/>
          </a:bodyPr>
          <a:lstStyle/>
          <a:p>
            <a:pPr algn="ctr"/>
            <a:r>
              <a:rPr lang="en-US" sz="3200" b="1" i="1" dirty="0" smtClean="0">
                <a:solidFill>
                  <a:schemeClr val="bg1"/>
                </a:solidFill>
                <a:effectLst>
                  <a:glow rad="101600">
                    <a:schemeClr val="tx1">
                      <a:alpha val="60000"/>
                    </a:schemeClr>
                  </a:glow>
                </a:effectLst>
              </a:rPr>
              <a:t>“Let </a:t>
            </a:r>
            <a:r>
              <a:rPr lang="en-US" sz="3200" b="1" i="1" dirty="0">
                <a:solidFill>
                  <a:schemeClr val="bg1"/>
                </a:solidFill>
                <a:effectLst>
                  <a:glow rad="101600">
                    <a:schemeClr val="tx1">
                      <a:alpha val="60000"/>
                    </a:schemeClr>
                  </a:glow>
                </a:effectLst>
              </a:rPr>
              <a:t>us be glad and rejoice, and give </a:t>
            </a:r>
            <a:r>
              <a:rPr lang="en-US" sz="3200" b="1" i="1" dirty="0" err="1">
                <a:solidFill>
                  <a:schemeClr val="bg1"/>
                </a:solidFill>
                <a:effectLst>
                  <a:glow rad="101600">
                    <a:schemeClr val="tx1">
                      <a:alpha val="60000"/>
                    </a:schemeClr>
                  </a:glow>
                </a:effectLst>
              </a:rPr>
              <a:t>honour</a:t>
            </a:r>
            <a:r>
              <a:rPr lang="en-US" sz="3200" b="1" i="1" dirty="0">
                <a:solidFill>
                  <a:schemeClr val="bg1"/>
                </a:solidFill>
                <a:effectLst>
                  <a:glow rad="101600">
                    <a:schemeClr val="tx1">
                      <a:alpha val="60000"/>
                    </a:schemeClr>
                  </a:glow>
                </a:effectLst>
              </a:rPr>
              <a:t> to him: for the marriage of the Lamb is come, and his wife hath made herself ready. And to her was granted that she should be arrayed in fine linen, clean and white: for the fine linen is the righteousness of </a:t>
            </a:r>
            <a:r>
              <a:rPr lang="en-US" sz="3200" b="1" i="1" dirty="0" smtClean="0">
                <a:solidFill>
                  <a:schemeClr val="bg1"/>
                </a:solidFill>
                <a:effectLst>
                  <a:glow rad="101600">
                    <a:schemeClr val="tx1">
                      <a:alpha val="60000"/>
                    </a:schemeClr>
                  </a:glow>
                </a:effectLst>
              </a:rPr>
              <a:t>saints.” (</a:t>
            </a:r>
            <a:r>
              <a:rPr lang="en-US" sz="3200" b="1" i="1" dirty="0">
                <a:solidFill>
                  <a:schemeClr val="bg1"/>
                </a:solidFill>
                <a:effectLst>
                  <a:glow rad="101600">
                    <a:schemeClr val="tx1">
                      <a:alpha val="60000"/>
                    </a:schemeClr>
                  </a:glow>
                </a:effectLst>
              </a:rPr>
              <a:t>Revelation 19:7-8) </a:t>
            </a:r>
          </a:p>
        </p:txBody>
      </p:sp>
    </p:spTree>
    <p:extLst>
      <p:ext uri="{BB962C8B-B14F-4D97-AF65-F5344CB8AC3E}">
        <p14:creationId xmlns:p14="http://schemas.microsoft.com/office/powerpoint/2010/main" val="89745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828800" y="1676400"/>
            <a:ext cx="6324600" cy="1323439"/>
          </a:xfrm>
          <a:prstGeom prst="rect">
            <a:avLst/>
          </a:prstGeom>
        </p:spPr>
        <p:txBody>
          <a:bodyPr wrap="square">
            <a:spAutoFit/>
          </a:bodyPr>
          <a:lstStyle/>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2:8-11</a:t>
            </a:r>
            <a:endParaRPr lang="en-US" sz="4000" b="1" i="1" dirty="0">
              <a:solidFill>
                <a:schemeClr val="bg1"/>
              </a:solidFill>
              <a:effectLst>
                <a:glow rad="101600">
                  <a:srgbClr val="FFC000">
                    <a:alpha val="60000"/>
                  </a:srgbClr>
                </a:glow>
              </a:effectLst>
              <a:latin typeface="Times New Roman" pitchFamily="18" charset="0"/>
              <a:cs typeface="Times New Roman" pitchFamily="18" charset="0"/>
            </a:endParaRPr>
          </a:p>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Smyrna”</a:t>
            </a:r>
            <a:endParaRPr lang="en-US" sz="4000" dirty="0">
              <a:effectLst>
                <a:glow rad="101600">
                  <a:srgbClr val="FFC000">
                    <a:alpha val="60000"/>
                  </a:srgbClr>
                </a:glow>
              </a:effectLst>
            </a:endParaRPr>
          </a:p>
        </p:txBody>
      </p:sp>
    </p:spTree>
    <p:extLst>
      <p:ext uri="{BB962C8B-B14F-4D97-AF65-F5344CB8AC3E}">
        <p14:creationId xmlns:p14="http://schemas.microsoft.com/office/powerpoint/2010/main" val="11234231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onewayjesus.weebly.com/uploads/2/8/8/7/2887265/284105674.jpg?2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26164"/>
            <a:ext cx="5690454" cy="37936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i="1" dirty="0" smtClean="0"/>
              <a:t>“…anoint thine eyes with eyesalve, that thou mayest see…”</a:t>
            </a:r>
            <a:endParaRPr lang="en-US" i="1" dirty="0"/>
          </a:p>
        </p:txBody>
      </p:sp>
      <p:pic>
        <p:nvPicPr>
          <p:cNvPr id="16387" name="Picture 3" descr="C:\Users\Ptr. Daniel White\Desktop\Bible pictures\Prophecy pictures\prophecy pictures\revelation\Heals the Blind.jpg"/>
          <p:cNvPicPr>
            <a:picLocks noChangeAspect="1" noChangeArrowheads="1"/>
          </p:cNvPicPr>
          <p:nvPr/>
        </p:nvPicPr>
        <p:blipFill>
          <a:blip r:embed="rId4" cstate="print"/>
          <a:srcRect/>
          <a:stretch>
            <a:fillRect/>
          </a:stretch>
        </p:blipFill>
        <p:spPr bwMode="auto">
          <a:xfrm>
            <a:off x="1371600" y="1795289"/>
            <a:ext cx="6400800" cy="4655386"/>
          </a:xfrm>
          <a:prstGeom prst="rect">
            <a:avLst/>
          </a:prstGeom>
          <a:ln>
            <a:noFill/>
          </a:ln>
          <a:effectLst>
            <a:softEdge rad="112500"/>
          </a:effectLst>
        </p:spPr>
      </p:pic>
      <p:pic>
        <p:nvPicPr>
          <p:cNvPr id="2052" name="Picture 4" descr="http://holybible.ucoz.org/bible3.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4108027"/>
            <a:ext cx="1172348" cy="131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1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to="" calcmode="lin" valueType="num">
                                      <p:cBhvr>
                                        <p:cTn id="7" dur="1" fill="hold"/>
                                        <p:tgtEl>
                                          <p:spTgt spid="1638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9296400" cy="1782762"/>
          </a:xfrm>
        </p:spPr>
        <p:txBody>
          <a:bodyPr>
            <a:normAutofit fontScale="90000"/>
          </a:bodyPr>
          <a:lstStyle/>
          <a:p>
            <a:r>
              <a:rPr lang="en-US" i="1" dirty="0" smtClean="0"/>
              <a:t>“As many as I love, I rebuke and chasten: </a:t>
            </a:r>
            <a:br>
              <a:rPr lang="en-US" i="1" dirty="0" smtClean="0"/>
            </a:br>
            <a:r>
              <a:rPr lang="en-US" i="1" dirty="0" smtClean="0"/>
              <a:t>be zealous therefore, and repent.”</a:t>
            </a:r>
            <a:endParaRPr lang="en-US" i="1" dirty="0"/>
          </a:p>
        </p:txBody>
      </p:sp>
      <p:pic>
        <p:nvPicPr>
          <p:cNvPr id="4098" name="Picture 2" descr="C:\Users\Ptr. Daniel White\Desktop\Bible pictures\Praying\1 Dad's Pix (125).jpg"/>
          <p:cNvPicPr>
            <a:picLocks noChangeAspect="1" noChangeArrowheads="1"/>
          </p:cNvPicPr>
          <p:nvPr/>
        </p:nvPicPr>
        <p:blipFill>
          <a:blip r:embed="rId3" cstate="print"/>
          <a:srcRect/>
          <a:stretch>
            <a:fillRect/>
          </a:stretch>
        </p:blipFill>
        <p:spPr bwMode="auto">
          <a:xfrm>
            <a:off x="3124200" y="2057400"/>
            <a:ext cx="3060700" cy="4591050"/>
          </a:xfrm>
          <a:prstGeom prst="rect">
            <a:avLst/>
          </a:prstGeom>
          <a:noFill/>
        </p:spPr>
      </p:pic>
    </p:spTree>
    <p:extLst>
      <p:ext uri="{BB962C8B-B14F-4D97-AF65-F5344CB8AC3E}">
        <p14:creationId xmlns:p14="http://schemas.microsoft.com/office/powerpoint/2010/main" val="2135847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http://s.wallpaperhere.com/wallpapers/800x600/20110703/Knocking-the-door-of-soul.jpg"/>
          <p:cNvPicPr>
            <a:picLocks noChangeAspect="1" noChangeArrowheads="1"/>
          </p:cNvPicPr>
          <p:nvPr/>
        </p:nvPicPr>
        <p:blipFill>
          <a:blip r:embed="rId3" cstate="print"/>
          <a:srcRect/>
          <a:stretch>
            <a:fillRect/>
          </a:stretch>
        </p:blipFill>
        <p:spPr bwMode="auto">
          <a:xfrm>
            <a:off x="-152399" y="-111189"/>
            <a:ext cx="9296400" cy="6969190"/>
          </a:xfrm>
          <a:prstGeom prst="rect">
            <a:avLst/>
          </a:prstGeom>
          <a:noFill/>
        </p:spPr>
      </p:pic>
      <p:sp>
        <p:nvSpPr>
          <p:cNvPr id="3" name="Rectangle 2"/>
          <p:cNvSpPr/>
          <p:nvPr/>
        </p:nvSpPr>
        <p:spPr>
          <a:xfrm>
            <a:off x="0" y="1371600"/>
            <a:ext cx="3810000" cy="1938992"/>
          </a:xfrm>
          <a:prstGeom prst="rect">
            <a:avLst/>
          </a:prstGeom>
        </p:spPr>
        <p:txBody>
          <a:bodyPr wrap="square">
            <a:spAutoFit/>
          </a:bodyPr>
          <a:lstStyle/>
          <a:p>
            <a:pPr algn="ctr"/>
            <a:r>
              <a:rPr lang="en-US" sz="4000" i="1" dirty="0" smtClean="0">
                <a:effectLst>
                  <a:glow rad="101600">
                    <a:schemeClr val="bg1">
                      <a:alpha val="60000"/>
                    </a:schemeClr>
                  </a:glow>
                </a:effectLst>
              </a:rPr>
              <a:t>“Behold, I stand at the door, and knock…”</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81353996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forums.familyfriendpoems.com/files/Caboverdish/2011619152552_lady_talking_with_god.jpg"/>
          <p:cNvPicPr>
            <a:picLocks noChangeAspect="1" noChangeArrowheads="1"/>
          </p:cNvPicPr>
          <p:nvPr/>
        </p:nvPicPr>
        <p:blipFill>
          <a:blip r:embed="rId2" cstate="print"/>
          <a:srcRect/>
          <a:stretch>
            <a:fillRect/>
          </a:stretch>
        </p:blipFill>
        <p:spPr bwMode="auto">
          <a:xfrm>
            <a:off x="1066800" y="0"/>
            <a:ext cx="7086600" cy="4524375"/>
          </a:xfrm>
          <a:prstGeom prst="rect">
            <a:avLst/>
          </a:prstGeom>
          <a:noFill/>
        </p:spPr>
      </p:pic>
      <p:sp>
        <p:nvSpPr>
          <p:cNvPr id="3" name="Rectangle 2"/>
          <p:cNvSpPr/>
          <p:nvPr/>
        </p:nvSpPr>
        <p:spPr>
          <a:xfrm>
            <a:off x="0" y="4724400"/>
            <a:ext cx="9144000" cy="1938992"/>
          </a:xfrm>
          <a:prstGeom prst="rect">
            <a:avLst/>
          </a:prstGeom>
        </p:spPr>
        <p:txBody>
          <a:bodyPr wrap="square">
            <a:spAutoFit/>
          </a:bodyPr>
          <a:lstStyle/>
          <a:p>
            <a:pPr algn="ctr"/>
            <a:r>
              <a:rPr lang="en-US" sz="4000" i="1" dirty="0" smtClean="0"/>
              <a:t>“…if any man hear my voice, and open the door, I will come in to him, and will sup with him, and he with me.”</a:t>
            </a:r>
            <a:endParaRPr lang="en-US" sz="4000" i="1" dirty="0"/>
          </a:p>
        </p:txBody>
      </p:sp>
    </p:spTree>
    <p:extLst>
      <p:ext uri="{BB962C8B-B14F-4D97-AF65-F5344CB8AC3E}">
        <p14:creationId xmlns:p14="http://schemas.microsoft.com/office/powerpoint/2010/main" val="24146304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724400"/>
            <a:ext cx="9144000" cy="2133600"/>
          </a:xfrm>
        </p:spPr>
        <p:txBody>
          <a:bodyPr>
            <a:normAutofit/>
          </a:bodyPr>
          <a:lstStyle/>
          <a:p>
            <a:r>
              <a:rPr lang="en-US" sz="3600" i="1" dirty="0" smtClean="0">
                <a:effectLst>
                  <a:glow rad="101600">
                    <a:schemeClr val="bg1">
                      <a:alpha val="60000"/>
                    </a:schemeClr>
                  </a:glow>
                </a:effectLst>
              </a:rPr>
              <a:t>“To him that </a:t>
            </a:r>
            <a:r>
              <a:rPr lang="en-US" sz="3600" i="1" dirty="0" err="1" smtClean="0">
                <a:effectLst>
                  <a:glow rad="101600">
                    <a:schemeClr val="bg1">
                      <a:alpha val="60000"/>
                    </a:schemeClr>
                  </a:glow>
                </a:effectLst>
              </a:rPr>
              <a:t>overcometh</a:t>
            </a:r>
            <a:r>
              <a:rPr lang="en-US" sz="3600" i="1" dirty="0" smtClean="0">
                <a:effectLst>
                  <a:glow rad="101600">
                    <a:schemeClr val="bg1">
                      <a:alpha val="60000"/>
                    </a:schemeClr>
                  </a:glow>
                </a:effectLst>
              </a:rPr>
              <a:t> will I grant to sit with me in my throne, even as I also overcame, and am set down with my Father in his throne.”</a:t>
            </a:r>
            <a:endParaRPr lang="en-US" sz="3600" i="1" dirty="0">
              <a:effectLst>
                <a:glow rad="101600">
                  <a:schemeClr val="bg1">
                    <a:alpha val="60000"/>
                  </a:schemeClr>
                </a:glow>
              </a:effectLst>
            </a:endParaRPr>
          </a:p>
        </p:txBody>
      </p:sp>
      <p:pic>
        <p:nvPicPr>
          <p:cNvPr id="3074" name="Picture 2" descr="https://godshotspot.files.wordpress.com/2014/06/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580"/>
            <a:ext cx="6553200" cy="486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4347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533400"/>
            <a:ext cx="8077200" cy="2123658"/>
          </a:xfrm>
          <a:prstGeom prst="rect">
            <a:avLst/>
          </a:prstGeom>
        </p:spPr>
        <p:txBody>
          <a:bodyPr wrap="square">
            <a:spAutoFit/>
          </a:bodyPr>
          <a:lstStyle/>
          <a:p>
            <a:pPr algn="ctr"/>
            <a:r>
              <a:rPr lang="en-US" sz="4400" i="1" dirty="0" smtClean="0"/>
              <a:t>“He that hath an ear, let him hear what the Spirit saith unto the churches.”</a:t>
            </a:r>
            <a:endParaRPr lang="en-US" sz="4400" i="1" dirty="0"/>
          </a:p>
        </p:txBody>
      </p:sp>
      <p:pic>
        <p:nvPicPr>
          <p:cNvPr id="56322" name="Picture 2" descr="http://www.thevoiceforlove.com/community/wp-content/themes/dpd/scripts/timthumb.php?src=http://www.thevoiceforlove.com/community/wp-content/uploads/2013/02/hearing-god.jpg&amp;w=630&amp;h=240&amp;zc=1"/>
          <p:cNvPicPr>
            <a:picLocks noChangeAspect="1" noChangeArrowheads="1"/>
          </p:cNvPicPr>
          <p:nvPr/>
        </p:nvPicPr>
        <p:blipFill>
          <a:blip r:embed="rId3" cstate="print"/>
          <a:srcRect/>
          <a:stretch>
            <a:fillRect/>
          </a:stretch>
        </p:blipFill>
        <p:spPr bwMode="auto">
          <a:xfrm>
            <a:off x="838200" y="3276600"/>
            <a:ext cx="7600947" cy="2895600"/>
          </a:xfrm>
          <a:prstGeom prst="rect">
            <a:avLst/>
          </a:prstGeom>
          <a:noFill/>
        </p:spPr>
      </p:pic>
    </p:spTree>
    <p:extLst>
      <p:ext uri="{BB962C8B-B14F-4D97-AF65-F5344CB8AC3E}">
        <p14:creationId xmlns:p14="http://schemas.microsoft.com/office/powerpoint/2010/main" val="214799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iblebc.org/wp-content/uploads/2014/08/the-persecuted-chu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458075" cy="558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397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066800" y="1752600"/>
            <a:ext cx="7162800" cy="1323439"/>
          </a:xfrm>
          <a:prstGeom prst="rect">
            <a:avLst/>
          </a:prstGeom>
        </p:spPr>
        <p:txBody>
          <a:bodyPr wrap="square">
            <a:spAutoFit/>
          </a:bodyPr>
          <a:lstStyle/>
          <a:p>
            <a:pPr algn="ctr"/>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2:12-17</a:t>
            </a:r>
          </a:p>
          <a:p>
            <a:pPr algn="ctr"/>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Pergamos”</a:t>
            </a:r>
            <a:endParaRPr lang="en-US" sz="4000" dirty="0"/>
          </a:p>
        </p:txBody>
      </p:sp>
    </p:spTree>
    <p:extLst>
      <p:ext uri="{BB962C8B-B14F-4D97-AF65-F5344CB8AC3E}">
        <p14:creationId xmlns:p14="http://schemas.microsoft.com/office/powerpoint/2010/main" val="2825113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1422</Words>
  <Application>Microsoft Office PowerPoint</Application>
  <PresentationFormat>On-screen Show (4:3)</PresentationFormat>
  <Paragraphs>166</Paragraphs>
  <Slides>75</Slides>
  <Notes>36</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Presentation</vt:lpstr>
      <vt:lpstr>Revelation 1:1-19 The Vision of the  Glorified Christ</vt:lpstr>
      <vt:lpstr>PowerPoint Presentation</vt:lpstr>
      <vt:lpstr>PowerPoint Presentation</vt:lpstr>
      <vt:lpstr>Revelation 2:1-7 The Church at Ephesus</vt:lpstr>
      <vt:lpstr>PowerPoint Presentation</vt:lpstr>
      <vt:lpstr>PowerPoint Presentation</vt:lpstr>
      <vt:lpstr>PowerPoint Presentation</vt:lpstr>
      <vt:lpstr>PowerPoint Presentation</vt:lpstr>
      <vt:lpstr>PowerPoint Presentation</vt:lpstr>
      <vt:lpstr>PowerPoint Presentation</vt:lpstr>
      <vt:lpstr>  The Church that  Became Pagan</vt:lpstr>
      <vt:lpstr>PowerPoint Presentation</vt:lpstr>
      <vt:lpstr>The Spiritually Dead Church</vt:lpstr>
      <vt:lpstr>PowerPoint Presentation</vt:lpstr>
      <vt:lpstr>PowerPoint Presentation</vt:lpstr>
      <vt:lpstr>Revelation 3:14-22 “The Church at Laodicea” </vt:lpstr>
      <vt:lpstr>PowerPoint Presentation</vt:lpstr>
      <vt:lpstr>PowerPoint Presentation</vt:lpstr>
      <vt:lpstr>PowerPoint Presentation</vt:lpstr>
      <vt:lpstr>PowerPoint Presentation</vt:lpstr>
      <vt:lpstr>PowerPoint Presentation</vt:lpstr>
      <vt:lpstr>Amen</vt:lpstr>
      <vt:lpstr>“Jesus saith unto him, I am the way, the truth, and the life: no man cometh unto the Father, but by me.”</vt:lpstr>
      <vt:lpstr>Faithful and True Witness</vt:lpstr>
      <vt:lpstr>The Beginning of the  Creation of God</vt:lpstr>
      <vt:lpstr>PowerPoint Presentation</vt:lpstr>
      <vt:lpstr>“Professing themselves to be wise, they became fools…”</vt:lpstr>
      <vt:lpstr>PowerPoint Presentation</vt:lpstr>
      <vt:lpstr>Rom. 1:21-24  “Because that, when they knew God, they glorified him not as God, neither were thankful; but became vain in their imaginations, and their foolish heart was darkened. Professing themselves to be wise, they became fools, And changed the glory of the uncorruptible God into an image made like to corruptible man, and to birds, and fourfooted beasts, and creeping things. Wherefore God also gave them up to uncleanness through the lusts of their own hearts, to dishonour their own bodies between themselves.”</vt:lpstr>
      <vt:lpstr> Psalm 53:1  “The fool hath said in his heart, There is no God. Corrupt are they, and have done abominable iniquity: there is none that doeth good.”</vt:lpstr>
      <vt:lpstr>PowerPoint Presentation</vt:lpstr>
      <vt:lpstr>PowerPoint Presentation</vt:lpstr>
      <vt:lpstr>He waved his hand toward the window as he pointed out the scene beyond, while in the other hand he held an open Bible, which he was always studying. "What are you reading now?" I asked as I seated myself beside his bedside. "Hebrews!" he answered - "still Hebrews. 'The Royal Book' I call it. Isn't it grand?" Then, placing his finger on certain passages, he commented on them. I made some allusions to the strong opinions expressed by many persons on the history of the Creation, its grandeur, and then their treatment of the earlier chapters of the Book of Genesis. </vt:lpstr>
      <vt:lpstr>He seemed greatly distressed, his fingers twitched nervously, and a look of agony came over his face as he said:   "I was a young man with unformed ideas. I threw out queries, suggestions, wondering all the time over everything, and to my astonishment, the ideas took like wildfire. People made a religion of them." </vt:lpstr>
      <vt:lpstr>Then he paused, and after a few more sentences on "the holiness of God" and the "grandeur of this book," looking at the Bible which he was holding tenderly all the time, he suddenly said: "I have a summer house in the garden which holds about thirty people. It is over there," pointing through the open window. "I want you very much to speak there. I know you read the Bible in the villages. To-morrow afternoon I should like the servants on the place, some tenants and a few of the neighbors; to gather there. Will you speak to them?" </vt:lpstr>
      <vt:lpstr>"What shall I speak about?" I asked. "Christ Jesus!" he replied in a clear, emphatic voice, adding in a lower tone, "and his salvation. Is not that the best theme? And then I want you to sing some hymns with them. You lead on your small instrument, do you not?" The wonderful look of brightness and animation on his face as he said this I shall never forget, for he added: "If you take the meeting at three o'clock this window will be open, and you will know that I am joining in with the singing." How I wished I could have made a picture of the fine old man and his beautiful surroundings on that memorable day! </vt:lpstr>
      <vt:lpstr>“I know thy works…”</vt:lpstr>
      <vt:lpstr>“I would thou wert  cold or hot…”</vt:lpstr>
      <vt:lpstr>“I will spew thee out of my mouth…”</vt:lpstr>
      <vt:lpstr>PowerPoint Presentation</vt:lpstr>
      <vt:lpstr>“The church did not maintain its standard of separation. The world came into the church destroying its testimony and ministry.”  (I John 2:15-17)</vt:lpstr>
      <vt:lpstr>Attitude</vt:lpstr>
      <vt:lpstr>Lukewarm “Half Hearted Commitment”</vt:lpstr>
      <vt:lpstr>Lukewarm “Deception”</vt:lpstr>
      <vt:lpstr>PowerPoint Presentation</vt:lpstr>
      <vt:lpstr>(Judges 14:5-6)  “Then went Samson down, and his father and his mother, to Timnath, and came to the vineyards of Timnath: and, behold, a young lion roared against him. And the Spirit of the LORD came mightily upon him, and he rent him as he would have rent a kid, and he had nothing in his hand: but he told not his father or his mother what he had done.”</vt:lpstr>
      <vt:lpstr>PowerPoint Presentation</vt:lpstr>
      <vt:lpstr>(Judges 15:4-5)  “And Samson went and caught three hundred foxes, and took firebrands, and turned tail to tail, and put a firebrand in the midst between two tails. And when he had set the brands on fire, he let them go into the standing corn of the Philistines, and burnt up both the shocks, and also the standing corn, with the vineyards and olives.”</vt:lpstr>
      <vt:lpstr>PowerPoint Presentation</vt:lpstr>
      <vt:lpstr>(Judges 15:15)  “And he found a new jawbone of an ass, and put forth his hand, and took it, and slew a thousand men therewith.”</vt:lpstr>
      <vt:lpstr>PowerPoint Presentation</vt:lpstr>
      <vt:lpstr>(Judges 16:3)  “And Samson lay till midnight, and arose at midnight, and took the doors of the gate of the city, and the two posts, and went away with them, bar and all, and put them upon his shoulders, and carried them up to the top of an hill that is before Hebron.” (38 miles uphill)</vt:lpstr>
      <vt:lpstr>PowerPoint Presentation</vt:lpstr>
      <vt:lpstr> (Judges 16:20) “And she said, The Philistines be upon thee, Samson. And he awoke out of his sleep, and said, I will go out as at other times before, and shake myself. And he wist not that the LORD was departed from him.”</vt:lpstr>
      <vt:lpstr>PowerPoint Presentation</vt:lpstr>
      <vt:lpstr>PowerPoint Presentation</vt:lpstr>
      <vt:lpstr>PowerPoint Presentation</vt:lpstr>
      <vt:lpstr>PowerPoint Presentation</vt:lpstr>
      <vt:lpstr>PowerPoint Presentation</vt:lpstr>
      <vt:lpstr>Lukewarm “True Spiritual Condition”</vt:lpstr>
      <vt:lpstr>PowerPoint Presentation</vt:lpstr>
      <vt:lpstr>PowerPoint Presentation</vt:lpstr>
      <vt:lpstr>PowerPoint Presentation</vt:lpstr>
      <vt:lpstr>I Timothy 6:17-19; Hebrews 11:26; Matthew 19:21; Ephesians 1:3-2:10 </vt:lpstr>
      <vt:lpstr>PowerPoint Presentation</vt:lpstr>
      <vt:lpstr>PowerPoint Presentation</vt:lpstr>
      <vt:lpstr>“…and white raiment, that thou mayest be clothed, and that the shame of they nakedness do not appear…”</vt:lpstr>
      <vt:lpstr>PowerPoint Presentation</vt:lpstr>
      <vt:lpstr>“…anoint thine eyes with eyesalve, that thou mayest see…”</vt:lpstr>
      <vt:lpstr>“As many as I love, I rebuke and chasten:  be zealous therefore, and repent.”</vt:lpstr>
      <vt:lpstr>PowerPoint Presentation</vt:lpstr>
      <vt:lpstr>PowerPoint Presentation</vt:lpstr>
      <vt:lpstr>“To him that overcometh will I grant to sit with me in my throne, even as I also overcame, and am set down with my Father in his throne.”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22</cp:revision>
  <dcterms:created xsi:type="dcterms:W3CDTF">2015-01-12T15:58:15Z</dcterms:created>
  <dcterms:modified xsi:type="dcterms:W3CDTF">2015-02-19T12:44:30Z</dcterms:modified>
</cp:coreProperties>
</file>