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04" r:id="rId2"/>
    <p:sldId id="305" r:id="rId3"/>
    <p:sldId id="292" r:id="rId4"/>
    <p:sldId id="293" r:id="rId5"/>
    <p:sldId id="294" r:id="rId6"/>
    <p:sldId id="295" r:id="rId7"/>
    <p:sldId id="296" r:id="rId8"/>
    <p:sldId id="306" r:id="rId9"/>
    <p:sldId id="256" r:id="rId10"/>
    <p:sldId id="258" r:id="rId11"/>
    <p:sldId id="260" r:id="rId12"/>
    <p:sldId id="288" r:id="rId13"/>
    <p:sldId id="259" r:id="rId14"/>
    <p:sldId id="287" r:id="rId15"/>
    <p:sldId id="257" r:id="rId16"/>
    <p:sldId id="261" r:id="rId17"/>
    <p:sldId id="262" r:id="rId18"/>
    <p:sldId id="263" r:id="rId19"/>
    <p:sldId id="264" r:id="rId20"/>
    <p:sldId id="265" r:id="rId21"/>
    <p:sldId id="297" r:id="rId22"/>
    <p:sldId id="266" r:id="rId23"/>
    <p:sldId id="298" r:id="rId24"/>
    <p:sldId id="282" r:id="rId25"/>
    <p:sldId id="267" r:id="rId26"/>
    <p:sldId id="268" r:id="rId27"/>
    <p:sldId id="278" r:id="rId28"/>
    <p:sldId id="279" r:id="rId29"/>
    <p:sldId id="307" r:id="rId30"/>
    <p:sldId id="269" r:id="rId31"/>
    <p:sldId id="308" r:id="rId32"/>
    <p:sldId id="270" r:id="rId33"/>
    <p:sldId id="271" r:id="rId34"/>
    <p:sldId id="290" r:id="rId35"/>
    <p:sldId id="272" r:id="rId36"/>
    <p:sldId id="274" r:id="rId37"/>
    <p:sldId id="275" r:id="rId38"/>
    <p:sldId id="273" r:id="rId39"/>
    <p:sldId id="284" r:id="rId40"/>
    <p:sldId id="276" r:id="rId41"/>
    <p:sldId id="277" r:id="rId42"/>
    <p:sldId id="280" r:id="rId43"/>
    <p:sldId id="299" r:id="rId44"/>
    <p:sldId id="300" r:id="rId45"/>
    <p:sldId id="301" r:id="rId46"/>
    <p:sldId id="302" r:id="rId47"/>
    <p:sldId id="281" r:id="rId48"/>
    <p:sldId id="283" r:id="rId49"/>
    <p:sldId id="303" r:id="rId50"/>
    <p:sldId id="285" r:id="rId51"/>
    <p:sldId id="291" r:id="rId52"/>
    <p:sldId id="28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05920-0530-4FDE-BDEB-C659238BFCA3}" type="datetimeFigureOut">
              <a:rPr lang="en-US" smtClean="0"/>
              <a:pPr/>
              <a:t>2/22/2014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603FE4-8267-4A0D-9795-98CC3039776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27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10</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32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33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34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35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36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37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38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39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40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41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11</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42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47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48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50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51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52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C603FE4-8267-4A0D-9795-98CC30397766}" type="slidenum">
              <a:rPr lang="en-US" smtClean="0"/>
              <a:pPr/>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603FE4-8267-4A0D-9795-98CC30397766}"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0C90CB-5BD1-414C-83B9-7D48AE863CF9}" type="datetimeFigureOut">
              <a:rPr lang="en-US" smtClean="0"/>
              <a:pPr/>
              <a:t>2/22/2014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F2DCE3-D4C6-4177-84AC-29F9513F1DD7}"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C90CB-5BD1-414C-83B9-7D48AE863CF9}" type="datetimeFigureOut">
              <a:rPr lang="en-US" smtClean="0"/>
              <a:pPr/>
              <a:t>2/22/2014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2DCE3-D4C6-4177-84AC-29F9513F1DD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gif"/><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ministry127.com/contributors/cary-schmidt"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gif"/></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juniaproject.com/wp-content/uploads/2013/10/culture-war.jpg"/>
          <p:cNvPicPr>
            <a:picLocks noChangeAspect="1" noChangeArrowheads="1"/>
          </p:cNvPicPr>
          <p:nvPr/>
        </p:nvPicPr>
        <p:blipFill>
          <a:blip r:embed="rId2" cstate="print"/>
          <a:srcRect/>
          <a:stretch>
            <a:fillRect/>
          </a:stretch>
        </p:blipFill>
        <p:spPr bwMode="auto">
          <a:xfrm>
            <a:off x="2667000" y="152400"/>
            <a:ext cx="3629245" cy="2438400"/>
          </a:xfrm>
          <a:prstGeom prst="rect">
            <a:avLst/>
          </a:prstGeom>
          <a:noFill/>
        </p:spPr>
      </p:pic>
      <p:pic>
        <p:nvPicPr>
          <p:cNvPr id="98308" name="Picture 4" descr="http://graphics8.nytimes.com/images/2012/02/08/opinion/08campaign-stops-image/08campaign-stops-image-blog480.jpg"/>
          <p:cNvPicPr>
            <a:picLocks noChangeAspect="1" noChangeArrowheads="1"/>
          </p:cNvPicPr>
          <p:nvPr/>
        </p:nvPicPr>
        <p:blipFill>
          <a:blip r:embed="rId3" cstate="print"/>
          <a:srcRect/>
          <a:stretch>
            <a:fillRect/>
          </a:stretch>
        </p:blipFill>
        <p:spPr bwMode="auto">
          <a:xfrm rot="21254014">
            <a:off x="119550" y="3538966"/>
            <a:ext cx="3835357" cy="2572885"/>
          </a:xfrm>
          <a:prstGeom prst="rect">
            <a:avLst/>
          </a:prstGeom>
          <a:noFill/>
        </p:spPr>
      </p:pic>
      <p:pic>
        <p:nvPicPr>
          <p:cNvPr id="98310" name="Picture 6" descr="http://www.american.com/archive/2008/june-06-08/let2019s-declare-a-truce-in-the-culture-war/FeaturedImage"/>
          <p:cNvPicPr>
            <a:picLocks noChangeAspect="1" noChangeArrowheads="1"/>
          </p:cNvPicPr>
          <p:nvPr/>
        </p:nvPicPr>
        <p:blipFill>
          <a:blip r:embed="rId4" cstate="print"/>
          <a:srcRect/>
          <a:stretch>
            <a:fillRect/>
          </a:stretch>
        </p:blipFill>
        <p:spPr bwMode="auto">
          <a:xfrm rot="821350">
            <a:off x="4638353" y="3817322"/>
            <a:ext cx="4248150" cy="2686051"/>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228600"/>
            <a:ext cx="4953000" cy="2895600"/>
          </a:xfrm>
        </p:spPr>
        <p:txBody>
          <a:bodyPr>
            <a:normAutofit fontScale="90000"/>
          </a:bodyPr>
          <a:lstStyle/>
          <a:p>
            <a:r>
              <a:rPr lang="en-US" i="1" dirty="0" smtClean="0">
                <a:effectLst>
                  <a:glow rad="101600">
                    <a:schemeClr val="bg1">
                      <a:alpha val="60000"/>
                    </a:schemeClr>
                  </a:glow>
                </a:effectLst>
              </a:rPr>
              <a:t>“Set ye up a standard in the land, blow the trumpet among the nations.” (Jer. 51:27) </a:t>
            </a:r>
            <a:endParaRPr lang="en-US" i="1" dirty="0">
              <a:effectLst>
                <a:glow rad="101600">
                  <a:schemeClr val="bg1">
                    <a:alpha val="60000"/>
                  </a:schemeClr>
                </a:glow>
              </a:effectLst>
            </a:endParaRPr>
          </a:p>
        </p:txBody>
      </p:sp>
      <p:pic>
        <p:nvPicPr>
          <p:cNvPr id="3" name="Picture 2"/>
          <p:cNvPicPr>
            <a:picLocks noChangeAspect="1" noChangeArrowheads="1"/>
          </p:cNvPicPr>
          <p:nvPr/>
        </p:nvPicPr>
        <p:blipFill>
          <a:blip r:embed="rId3" cstate="print"/>
          <a:srcRect/>
          <a:stretch>
            <a:fillRect/>
          </a:stretch>
        </p:blipFill>
        <p:spPr bwMode="auto">
          <a:xfrm>
            <a:off x="304800" y="685800"/>
            <a:ext cx="3390900"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4" cstate="print"/>
          <a:srcRect/>
          <a:stretch>
            <a:fillRect/>
          </a:stretch>
        </p:blipFill>
        <p:spPr bwMode="auto">
          <a:xfrm>
            <a:off x="5181600" y="3276600"/>
            <a:ext cx="2600325"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0"/>
            <a:ext cx="97536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9" name="Picture 3"/>
          <p:cNvPicPr>
            <a:picLocks noChangeAspect="1" noChangeArrowheads="1"/>
          </p:cNvPicPr>
          <p:nvPr/>
        </p:nvPicPr>
        <p:blipFill>
          <a:blip r:embed="rId3" cstate="print"/>
          <a:srcRect/>
          <a:stretch>
            <a:fillRect/>
          </a:stretch>
        </p:blipFill>
        <p:spPr bwMode="auto">
          <a:xfrm>
            <a:off x="2057400" y="228600"/>
            <a:ext cx="5260278" cy="6470142"/>
          </a:xfrm>
          <a:prstGeom prst="rect">
            <a:avLst/>
          </a:prstGeom>
          <a:solidFill>
            <a:schemeClr val="bg1"/>
          </a:solid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2590800" y="762000"/>
            <a:ext cx="4043478" cy="51054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5181600" cy="6476464"/>
          </a:xfrm>
          <a:prstGeom prst="rect">
            <a:avLst/>
          </a:prstGeom>
        </p:spPr>
        <p:txBody>
          <a:bodyPr wrap="square">
            <a:spAutoFit/>
          </a:bodyPr>
          <a:lstStyle/>
          <a:p>
            <a:pPr algn="ctr"/>
            <a:r>
              <a:rPr lang="en-US" sz="4000" i="1" dirty="0" smtClean="0">
                <a:effectLst>
                  <a:glow rad="101600">
                    <a:schemeClr val="bg1">
                      <a:alpha val="60000"/>
                    </a:schemeClr>
                  </a:glow>
                </a:effectLst>
              </a:rPr>
              <a:t>“So shall they fear the name of the LORD from the west, and his glory from the rising of the sun. When the enemy shall come in like a flood, the Spirit of the LORD shall lift up a standard against him.”  (Isaiah  59:19)</a:t>
            </a:r>
            <a:endParaRPr lang="en-US" sz="4000"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5257800" y="990600"/>
            <a:ext cx="3709529"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438400"/>
          </a:xfrm>
        </p:spPr>
        <p:txBody>
          <a:bodyPr>
            <a:normAutofit/>
          </a:bodyPr>
          <a:lstStyle/>
          <a:p>
            <a:r>
              <a:rPr lang="en-US" dirty="0">
                <a:effectLst>
                  <a:glow rad="101600">
                    <a:schemeClr val="bg1">
                      <a:alpha val="60000"/>
                    </a:schemeClr>
                  </a:glow>
                </a:effectLst>
              </a:rPr>
              <a:t>God’s Word </a:t>
            </a:r>
            <a:r>
              <a:rPr lang="en-US" dirty="0" smtClean="0">
                <a:effectLst>
                  <a:glow rad="101600">
                    <a:schemeClr val="bg1">
                      <a:alpha val="60000"/>
                    </a:schemeClr>
                  </a:glow>
                </a:effectLst>
              </a:rPr>
              <a:t>Commands </a:t>
            </a:r>
            <a:r>
              <a:rPr lang="en-US" dirty="0">
                <a:effectLst>
                  <a:glow rad="101600">
                    <a:schemeClr val="bg1">
                      <a:alpha val="60000"/>
                    </a:schemeClr>
                  </a:glow>
                </a:effectLst>
              </a:rPr>
              <a:t>T</a:t>
            </a:r>
            <a:r>
              <a:rPr lang="en-US" dirty="0" smtClean="0">
                <a:effectLst>
                  <a:glow rad="101600">
                    <a:schemeClr val="bg1">
                      <a:alpha val="60000"/>
                    </a:schemeClr>
                  </a:glow>
                </a:effectLst>
              </a:rPr>
              <a:t>he Believer  </a:t>
            </a:r>
            <a:r>
              <a:rPr lang="en-US" i="1" dirty="0" smtClean="0">
                <a:solidFill>
                  <a:srgbClr val="FFFF00"/>
                </a:solidFill>
                <a:effectLst>
                  <a:glow rad="101600">
                    <a:schemeClr val="bg1">
                      <a:alpha val="60000"/>
                    </a:schemeClr>
                  </a:glow>
                </a:effectLst>
              </a:rPr>
              <a:t>“Approve </a:t>
            </a:r>
            <a:r>
              <a:rPr lang="en-US" i="1" dirty="0">
                <a:solidFill>
                  <a:srgbClr val="FFFF00"/>
                </a:solidFill>
                <a:effectLst>
                  <a:glow rad="101600">
                    <a:schemeClr val="bg1">
                      <a:alpha val="60000"/>
                    </a:schemeClr>
                  </a:glow>
                </a:effectLst>
              </a:rPr>
              <a:t>things that are </a:t>
            </a:r>
            <a:r>
              <a:rPr lang="en-US" i="1" dirty="0" smtClean="0">
                <a:solidFill>
                  <a:srgbClr val="FFFF00"/>
                </a:solidFill>
                <a:effectLst>
                  <a:glow rad="101600">
                    <a:schemeClr val="bg1">
                      <a:alpha val="60000"/>
                    </a:schemeClr>
                  </a:glow>
                </a:effectLst>
              </a:rPr>
              <a:t>excellent.</a:t>
            </a:r>
            <a:r>
              <a:rPr lang="en-US" dirty="0" smtClean="0">
                <a:solidFill>
                  <a:srgbClr val="FFFF00"/>
                </a:solidFill>
                <a:effectLst>
                  <a:glow rad="101600">
                    <a:schemeClr val="bg1">
                      <a:alpha val="60000"/>
                    </a:schemeClr>
                  </a:glow>
                </a:effectLst>
              </a:rPr>
              <a:t>”  </a:t>
            </a:r>
            <a:br>
              <a:rPr lang="en-US" dirty="0" smtClean="0">
                <a:solidFill>
                  <a:srgbClr val="FFFF00"/>
                </a:solidFill>
                <a:effectLst>
                  <a:glow rad="101600">
                    <a:schemeClr val="bg1">
                      <a:alpha val="60000"/>
                    </a:schemeClr>
                  </a:glow>
                </a:effectLst>
              </a:rPr>
            </a:br>
            <a:r>
              <a:rPr lang="en-US" i="1" dirty="0" smtClean="0">
                <a:solidFill>
                  <a:srgbClr val="FFFF00"/>
                </a:solidFill>
                <a:effectLst>
                  <a:glow rad="101600">
                    <a:schemeClr val="bg1">
                      <a:alpha val="60000"/>
                    </a:schemeClr>
                  </a:glow>
                </a:effectLst>
              </a:rPr>
              <a:t> (Philippians 1:10)</a:t>
            </a:r>
            <a:endParaRPr lang="en-US" i="1" dirty="0">
              <a:solidFill>
                <a:srgbClr val="FFFF00"/>
              </a:solidFill>
              <a:effectLst>
                <a:glow rad="101600">
                  <a:schemeClr val="bg1">
                    <a:alpha val="60000"/>
                  </a:schemeClr>
                </a:glow>
              </a:effectLst>
            </a:endParaRPr>
          </a:p>
        </p:txBody>
      </p:sp>
      <p:pic>
        <p:nvPicPr>
          <p:cNvPr id="3074" name="Picture 2"/>
          <p:cNvPicPr>
            <a:picLocks noGrp="1" noChangeAspect="1" noChangeArrowheads="1"/>
          </p:cNvPicPr>
          <p:nvPr>
            <p:ph idx="1"/>
          </p:nvPr>
        </p:nvPicPr>
        <p:blipFill>
          <a:blip r:embed="rId3" cstate="print"/>
          <a:srcRect/>
          <a:stretch>
            <a:fillRect/>
          </a:stretch>
        </p:blipFill>
        <p:spPr bwMode="auto">
          <a:xfrm>
            <a:off x="762000" y="2819400"/>
            <a:ext cx="2514600" cy="3810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759200" y="2819400"/>
            <a:ext cx="4978400" cy="3810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1000" fill="hold"/>
                                        <p:tgtEl>
                                          <p:spTgt spid="3075"/>
                                        </p:tgtEl>
                                        <p:attrNameLst>
                                          <p:attrName>ppt_w</p:attrName>
                                        </p:attrNameLst>
                                      </p:cBhvr>
                                      <p:tavLst>
                                        <p:tav tm="0">
                                          <p:val>
                                            <p:strVal val="#ppt_w*0.70"/>
                                          </p:val>
                                        </p:tav>
                                        <p:tav tm="100000">
                                          <p:val>
                                            <p:strVal val="#ppt_w"/>
                                          </p:val>
                                        </p:tav>
                                      </p:tavLst>
                                    </p:anim>
                                    <p:anim calcmode="lin" valueType="num">
                                      <p:cBhvr>
                                        <p:cTn id="15" dur="1000" fill="hold"/>
                                        <p:tgtEl>
                                          <p:spTgt spid="3075"/>
                                        </p:tgtEl>
                                        <p:attrNameLst>
                                          <p:attrName>ppt_h</p:attrName>
                                        </p:attrNameLst>
                                      </p:cBhvr>
                                      <p:tavLst>
                                        <p:tav tm="0">
                                          <p:val>
                                            <p:strVal val="#ppt_h"/>
                                          </p:val>
                                        </p:tav>
                                        <p:tav tm="100000">
                                          <p:val>
                                            <p:strVal val="#ppt_h"/>
                                          </p:val>
                                        </p:tav>
                                      </p:tavLst>
                                    </p:anim>
                                    <p:animEffect transition="in" filter="fade">
                                      <p:cBhvr>
                                        <p:cTn id="16"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228600"/>
            <a:ext cx="9906000" cy="800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228599"/>
            <a:ext cx="8991600" cy="1754326"/>
          </a:xfrm>
          <a:prstGeom prst="rect">
            <a:avLst/>
          </a:prstGeom>
        </p:spPr>
        <p:txBody>
          <a:bodyPr wrap="square">
            <a:spAutoFit/>
          </a:bodyPr>
          <a:lstStyle/>
          <a:p>
            <a:pPr algn="ctr"/>
            <a:r>
              <a:rPr lang="en-US" sz="3600" i="1" dirty="0" smtClean="0">
                <a:effectLst>
                  <a:glow rad="101600">
                    <a:schemeClr val="bg1">
                      <a:alpha val="60000"/>
                    </a:schemeClr>
                  </a:glow>
                </a:effectLst>
              </a:rPr>
              <a:t>Because of how music affects our minds and bodies it must come under scrutiny of Scripture</a:t>
            </a:r>
          </a:p>
          <a:p>
            <a:pPr algn="ctr"/>
            <a:r>
              <a:rPr lang="en-US" sz="3600" i="1" dirty="0" smtClean="0">
                <a:effectLst>
                  <a:glow rad="101600">
                    <a:schemeClr val="bg1">
                      <a:alpha val="60000"/>
                    </a:schemeClr>
                  </a:glow>
                </a:effectLst>
              </a:rPr>
              <a:t>(I Peter 2:11)</a:t>
            </a:r>
            <a:endParaRPr lang="en-US" sz="3600" dirty="0">
              <a:effectLst>
                <a:glow rad="101600">
                  <a:schemeClr val="bg1">
                    <a:alpha val="60000"/>
                  </a:schemeClr>
                </a:glow>
              </a:effectLst>
            </a:endParaRPr>
          </a:p>
        </p:txBody>
      </p:sp>
      <p:sp>
        <p:nvSpPr>
          <p:cNvPr id="3" name="Rectangle 2"/>
          <p:cNvSpPr/>
          <p:nvPr/>
        </p:nvSpPr>
        <p:spPr>
          <a:xfrm>
            <a:off x="5257800" y="2438400"/>
            <a:ext cx="3657600" cy="4114800"/>
          </a:xfrm>
          <a:prstGeom prst="rect">
            <a:avLst/>
          </a:prstGeom>
        </p:spPr>
        <p:txBody>
          <a:bodyPr wrap="square">
            <a:spAutoFit/>
          </a:bodyPr>
          <a:lstStyle/>
          <a:p>
            <a:pPr algn="ctr"/>
            <a:r>
              <a:rPr lang="en-US" sz="3600" i="1" dirty="0" smtClean="0">
                <a:effectLst>
                  <a:glow rad="101600">
                    <a:schemeClr val="bg1">
                      <a:alpha val="60000"/>
                    </a:schemeClr>
                  </a:glow>
                </a:effectLst>
              </a:rPr>
              <a:t>Music is intimately connected </a:t>
            </a:r>
          </a:p>
          <a:p>
            <a:pPr algn="ctr"/>
            <a:r>
              <a:rPr lang="en-US" sz="3600" i="1" dirty="0" smtClean="0">
                <a:effectLst>
                  <a:glow rad="101600">
                    <a:schemeClr val="bg1">
                      <a:alpha val="60000"/>
                    </a:schemeClr>
                  </a:glow>
                </a:effectLst>
              </a:rPr>
              <a:t>with worship, and is therefore </a:t>
            </a:r>
          </a:p>
          <a:p>
            <a:pPr algn="ctr"/>
            <a:r>
              <a:rPr lang="en-US" sz="3600" i="1" dirty="0" smtClean="0">
                <a:effectLst>
                  <a:glow rad="101600">
                    <a:schemeClr val="bg1">
                      <a:alpha val="60000"/>
                    </a:schemeClr>
                  </a:glow>
                </a:effectLst>
              </a:rPr>
              <a:t>shapes our view </a:t>
            </a:r>
          </a:p>
          <a:p>
            <a:pPr algn="ctr"/>
            <a:r>
              <a:rPr lang="en-US" sz="3600" i="1" dirty="0" smtClean="0">
                <a:effectLst>
                  <a:glow rad="101600">
                    <a:schemeClr val="bg1">
                      <a:alpha val="60000"/>
                    </a:schemeClr>
                  </a:glow>
                </a:effectLst>
              </a:rPr>
              <a:t>of God</a:t>
            </a:r>
          </a:p>
          <a:p>
            <a:pPr algn="ctr"/>
            <a:r>
              <a:rPr lang="en-US" sz="3600" i="1" dirty="0" smtClean="0">
                <a:effectLst>
                  <a:glow rad="101600">
                    <a:schemeClr val="bg1">
                      <a:alpha val="60000"/>
                    </a:schemeClr>
                  </a:glow>
                </a:effectLst>
              </a:rPr>
              <a:t>(Psalm 99:9)</a:t>
            </a:r>
            <a:endParaRPr lang="en-US" sz="3600" dirty="0">
              <a:effectLst>
                <a:glow rad="101600">
                  <a:schemeClr val="bg1">
                    <a:alpha val="60000"/>
                  </a:schemeClr>
                </a:glow>
              </a:effectLst>
            </a:endParaRPr>
          </a:p>
        </p:txBody>
      </p:sp>
      <p:pic>
        <p:nvPicPr>
          <p:cNvPr id="3074" name="Picture 2"/>
          <p:cNvPicPr>
            <a:picLocks noChangeAspect="1" noChangeArrowheads="1"/>
          </p:cNvPicPr>
          <p:nvPr/>
        </p:nvPicPr>
        <p:blipFill>
          <a:blip r:embed="rId3" cstate="print"/>
          <a:srcRect/>
          <a:stretch>
            <a:fillRect/>
          </a:stretch>
        </p:blipFill>
        <p:spPr bwMode="auto">
          <a:xfrm>
            <a:off x="0" y="1934626"/>
            <a:ext cx="4914900" cy="4923374"/>
          </a:xfrm>
          <a:prstGeom prst="rect">
            <a:avLst/>
          </a:prstGeom>
          <a:ln>
            <a:noFill/>
          </a:ln>
          <a:effectLst>
            <a:softEdge rad="112500"/>
          </a:effectLst>
        </p:spPr>
      </p:pic>
      <p:pic>
        <p:nvPicPr>
          <p:cNvPr id="1028" name="Picture 4"/>
          <p:cNvPicPr>
            <a:picLocks noChangeAspect="1" noChangeArrowheads="1"/>
          </p:cNvPicPr>
          <p:nvPr/>
        </p:nvPicPr>
        <p:blipFill>
          <a:blip r:embed="rId4" cstate="print"/>
          <a:srcRect/>
          <a:stretch>
            <a:fillRect/>
          </a:stretch>
        </p:blipFill>
        <p:spPr bwMode="auto">
          <a:xfrm>
            <a:off x="0" y="381000"/>
            <a:ext cx="9524103" cy="64770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905000" y="2971800"/>
            <a:ext cx="4972131" cy="3324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10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animEffect transition="in" filter="fade">
                                      <p:cBhvr>
                                        <p:cTn id="23"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381000"/>
            <a:ext cx="102108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idx="1"/>
          </p:nvPr>
        </p:nvSpPr>
        <p:spPr>
          <a:xfrm>
            <a:off x="0" y="533400"/>
            <a:ext cx="9144000" cy="6324600"/>
          </a:xfrm>
        </p:spPr>
        <p:txBody>
          <a:bodyPr>
            <a:normAutofit/>
          </a:bodyPr>
          <a:lstStyle/>
          <a:p>
            <a:pPr algn="ctr">
              <a:buNone/>
            </a:pPr>
            <a:r>
              <a:rPr lang="en-US" sz="4000" i="1" dirty="0" smtClean="0"/>
              <a:t>   “[</a:t>
            </a:r>
            <a:r>
              <a:rPr lang="en-US" sz="4000" i="1" dirty="0"/>
              <a:t>Prove] what is acceptable unto the Lord. </a:t>
            </a:r>
            <a:r>
              <a:rPr lang="en-US" sz="4000" i="1" dirty="0" smtClean="0"/>
              <a:t>And </a:t>
            </a:r>
            <a:r>
              <a:rPr lang="en-US" sz="4000" i="1" dirty="0"/>
              <a:t>have no fellowship with the unfruitful works of darkness, but rather reprove them. . </a:t>
            </a:r>
            <a:r>
              <a:rPr lang="en-US" sz="4000" i="1" dirty="0" smtClean="0"/>
              <a:t>.Wherefore </a:t>
            </a:r>
            <a:r>
              <a:rPr lang="en-US" sz="4000" i="1" dirty="0"/>
              <a:t>be ye not unwise, but understanding what the will of the Lord is. . </a:t>
            </a:r>
            <a:r>
              <a:rPr lang="en-US" sz="4000" i="1" dirty="0" smtClean="0"/>
              <a:t>.Speaking to </a:t>
            </a:r>
            <a:r>
              <a:rPr lang="en-US" sz="4000" i="1" dirty="0"/>
              <a:t>yourselves in psalms and hymns and spiritual songs, singing and making melody in </a:t>
            </a:r>
            <a:r>
              <a:rPr lang="en-US" sz="4000" i="1" dirty="0" smtClean="0"/>
              <a:t>your </a:t>
            </a:r>
            <a:r>
              <a:rPr lang="en-US" sz="4000" i="1" dirty="0"/>
              <a:t>heart to the Lord</a:t>
            </a:r>
            <a:r>
              <a:rPr lang="en-US" sz="4000" i="1" dirty="0" smtClean="0"/>
              <a:t>.</a:t>
            </a:r>
            <a:r>
              <a:rPr lang="en-US" sz="4000" dirty="0" smtClean="0"/>
              <a:t>”</a:t>
            </a:r>
            <a:r>
              <a:rPr lang="en-US" sz="4000" i="1" dirty="0" smtClean="0"/>
              <a:t> (Ephesians 5:10-19) </a:t>
            </a:r>
            <a:endParaRPr lang="en-US" sz="4000"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00800" cy="1219200"/>
          </a:xfrm>
        </p:spPr>
        <p:txBody>
          <a:bodyPr>
            <a:normAutofit/>
          </a:bodyPr>
          <a:lstStyle/>
          <a:p>
            <a:r>
              <a:rPr lang="en-US" sz="4800" b="1" dirty="0">
                <a:effectLst>
                  <a:glow rad="101600">
                    <a:schemeClr val="bg1">
                      <a:alpha val="60000"/>
                    </a:schemeClr>
                  </a:glow>
                </a:effectLst>
              </a:rPr>
              <a:t>MUSIC IS NOT AMORAL</a:t>
            </a:r>
            <a:endParaRPr lang="en-US" sz="4800" dirty="0">
              <a:effectLst>
                <a:glow rad="101600">
                  <a:schemeClr val="bg1">
                    <a:alpha val="60000"/>
                  </a:schemeClr>
                </a:glow>
              </a:effectLst>
            </a:endParaRPr>
          </a:p>
        </p:txBody>
      </p:sp>
      <p:sp>
        <p:nvSpPr>
          <p:cNvPr id="3" name="Content Placeholder 2"/>
          <p:cNvSpPr>
            <a:spLocks noGrp="1"/>
          </p:cNvSpPr>
          <p:nvPr>
            <p:ph idx="1"/>
          </p:nvPr>
        </p:nvSpPr>
        <p:spPr>
          <a:xfrm>
            <a:off x="152400" y="1295400"/>
            <a:ext cx="8991600" cy="5562600"/>
          </a:xfrm>
        </p:spPr>
        <p:txBody>
          <a:bodyPr>
            <a:normAutofit/>
          </a:bodyPr>
          <a:lstStyle/>
          <a:p>
            <a:r>
              <a:rPr lang="en-US" sz="3600" dirty="0" smtClean="0">
                <a:effectLst>
                  <a:glow rad="101600">
                    <a:schemeClr val="bg1">
                      <a:alpha val="60000"/>
                    </a:schemeClr>
                  </a:glow>
                </a:effectLst>
              </a:rPr>
              <a:t>Music is a form of communication.</a:t>
            </a:r>
          </a:p>
          <a:p>
            <a:r>
              <a:rPr lang="en-US" sz="3600" dirty="0" smtClean="0">
                <a:effectLst>
                  <a:glow rad="101600">
                    <a:schemeClr val="bg1">
                      <a:alpha val="60000"/>
                    </a:schemeClr>
                  </a:glow>
                </a:effectLst>
              </a:rPr>
              <a:t>Whenever </a:t>
            </a:r>
            <a:r>
              <a:rPr lang="en-US" sz="3600" dirty="0">
                <a:effectLst>
                  <a:glow rad="101600">
                    <a:schemeClr val="bg1">
                      <a:alpha val="60000"/>
                    </a:schemeClr>
                  </a:glow>
                </a:effectLst>
              </a:rPr>
              <a:t>two notes are put together, they become communication and are subject to God’s Judgment  </a:t>
            </a:r>
            <a:r>
              <a:rPr lang="en-US" sz="3600" i="1" dirty="0">
                <a:effectLst>
                  <a:glow rad="101600">
                    <a:schemeClr val="bg1">
                      <a:alpha val="60000"/>
                    </a:schemeClr>
                  </a:glow>
                </a:effectLst>
              </a:rPr>
              <a:t>-  Matthew </a:t>
            </a:r>
            <a:r>
              <a:rPr lang="en-US" sz="3600" i="1" dirty="0" smtClean="0">
                <a:effectLst>
                  <a:glow rad="101600">
                    <a:schemeClr val="bg1">
                      <a:alpha val="60000"/>
                    </a:schemeClr>
                  </a:glow>
                </a:effectLst>
              </a:rPr>
              <a:t>12:36</a:t>
            </a:r>
          </a:p>
          <a:p>
            <a:r>
              <a:rPr lang="en-US" sz="3600" dirty="0" smtClean="0">
                <a:effectLst>
                  <a:glow rad="101600">
                    <a:schemeClr val="bg1">
                      <a:alpha val="60000"/>
                    </a:schemeClr>
                  </a:glow>
                </a:effectLst>
              </a:rPr>
              <a:t>God </a:t>
            </a:r>
            <a:r>
              <a:rPr lang="en-US" sz="3600" dirty="0">
                <a:effectLst>
                  <a:glow rad="101600">
                    <a:schemeClr val="bg1">
                      <a:alpha val="60000"/>
                    </a:schemeClr>
                  </a:glow>
                </a:effectLst>
              </a:rPr>
              <a:t>does not judge amoral things, but judges according to whether something is “</a:t>
            </a:r>
            <a:r>
              <a:rPr lang="en-US" sz="3600" i="1" dirty="0">
                <a:effectLst>
                  <a:glow rad="101600">
                    <a:schemeClr val="bg1">
                      <a:alpha val="60000"/>
                    </a:schemeClr>
                  </a:glow>
                </a:effectLst>
              </a:rPr>
              <a:t>good or bad</a:t>
            </a:r>
            <a:r>
              <a:rPr lang="en-US" sz="3600" dirty="0">
                <a:effectLst>
                  <a:glow rad="101600">
                    <a:schemeClr val="bg1">
                      <a:alpha val="60000"/>
                    </a:schemeClr>
                  </a:glow>
                </a:effectLst>
              </a:rPr>
              <a:t>. . .”  -  </a:t>
            </a:r>
            <a:r>
              <a:rPr lang="en-US" sz="3600" i="1" dirty="0">
                <a:effectLst>
                  <a:glow rad="101600">
                    <a:schemeClr val="bg1">
                      <a:alpha val="60000"/>
                    </a:schemeClr>
                  </a:glow>
                </a:effectLst>
              </a:rPr>
              <a:t>II Corinthians 5:10</a:t>
            </a:r>
          </a:p>
          <a:p>
            <a:endParaRPr lang="en-US" sz="3600" dirty="0">
              <a:effectLst>
                <a:glow rad="101600">
                  <a:schemeClr val="bg1">
                    <a:alpha val="60000"/>
                  </a:schemeClr>
                </a:glow>
              </a:effectLst>
            </a:endParaRPr>
          </a:p>
        </p:txBody>
      </p:sp>
      <p:pic>
        <p:nvPicPr>
          <p:cNvPr id="5123" name="Picture 3"/>
          <p:cNvPicPr>
            <a:picLocks noChangeAspect="1" noChangeArrowheads="1"/>
          </p:cNvPicPr>
          <p:nvPr/>
        </p:nvPicPr>
        <p:blipFill>
          <a:blip r:embed="rId3" cstate="print"/>
          <a:srcRect/>
          <a:stretch>
            <a:fillRect/>
          </a:stretch>
        </p:blipFill>
        <p:spPr bwMode="auto">
          <a:xfrm>
            <a:off x="6781800" y="5346847"/>
            <a:ext cx="2362200" cy="1511153"/>
          </a:xfrm>
          <a:prstGeom prst="rect">
            <a:avLst/>
          </a:prstGeom>
          <a:ln>
            <a:noFill/>
          </a:ln>
          <a:effectLst>
            <a:softEdge rad="112500"/>
          </a:effectLst>
        </p:spPr>
      </p:pic>
      <p:pic>
        <p:nvPicPr>
          <p:cNvPr id="5124" name="Picture 4"/>
          <p:cNvPicPr>
            <a:picLocks noChangeAspect="1" noChangeArrowheads="1"/>
          </p:cNvPicPr>
          <p:nvPr/>
        </p:nvPicPr>
        <p:blipFill>
          <a:blip r:embed="rId4" cstate="print"/>
          <a:srcRect/>
          <a:stretch>
            <a:fillRect/>
          </a:stretch>
        </p:blipFill>
        <p:spPr bwMode="auto">
          <a:xfrm>
            <a:off x="7772400" y="1"/>
            <a:ext cx="1371600" cy="1371600"/>
          </a:xfrm>
          <a:prstGeom prst="rect">
            <a:avLst/>
          </a:prstGeom>
          <a:ln>
            <a:noFill/>
          </a:ln>
          <a:effectLst>
            <a:softEdge rad="112500"/>
          </a:effectLst>
        </p:spPr>
      </p:pic>
      <p:pic>
        <p:nvPicPr>
          <p:cNvPr id="8" name="Picture 4"/>
          <p:cNvPicPr>
            <a:picLocks noChangeAspect="1" noChangeArrowheads="1"/>
          </p:cNvPicPr>
          <p:nvPr/>
        </p:nvPicPr>
        <p:blipFill>
          <a:blip r:embed="rId4" cstate="print"/>
          <a:srcRect/>
          <a:stretch>
            <a:fillRect/>
          </a:stretch>
        </p:blipFill>
        <p:spPr bwMode="auto">
          <a:xfrm>
            <a:off x="0" y="0"/>
            <a:ext cx="1371600" cy="1371600"/>
          </a:xfrm>
          <a:prstGeom prst="rect">
            <a:avLst/>
          </a:prstGeom>
          <a:ln>
            <a:noFill/>
          </a:ln>
          <a:effectLst>
            <a:softEdge rad="112500"/>
          </a:effectLst>
        </p:spPr>
      </p:pic>
      <p:pic>
        <p:nvPicPr>
          <p:cNvPr id="9" name="Picture 3"/>
          <p:cNvPicPr>
            <a:picLocks noChangeAspect="1" noChangeArrowheads="1"/>
          </p:cNvPicPr>
          <p:nvPr/>
        </p:nvPicPr>
        <p:blipFill>
          <a:blip r:embed="rId3" cstate="print"/>
          <a:srcRect/>
          <a:stretch>
            <a:fillRect/>
          </a:stretch>
        </p:blipFill>
        <p:spPr bwMode="auto">
          <a:xfrm>
            <a:off x="0" y="5346846"/>
            <a:ext cx="2362200" cy="1511153"/>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4495800" cy="6400800"/>
          </a:xfrm>
        </p:spPr>
        <p:txBody>
          <a:bodyPr>
            <a:normAutofit/>
          </a:bodyPr>
          <a:lstStyle/>
          <a:p>
            <a:r>
              <a:rPr lang="en-US" sz="3600" dirty="0">
                <a:effectLst>
                  <a:glow rad="101600">
                    <a:schemeClr val="bg1">
                      <a:alpha val="60000"/>
                    </a:schemeClr>
                  </a:glow>
                </a:effectLst>
              </a:rPr>
              <a:t>God promises that if we allow the Word of God to dwell within us richly  -   </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Colossians </a:t>
            </a:r>
            <a:r>
              <a:rPr lang="en-US" sz="3600" i="1" dirty="0">
                <a:effectLst>
                  <a:glow rad="101600">
                    <a:schemeClr val="bg1">
                      <a:alpha val="60000"/>
                    </a:schemeClr>
                  </a:glow>
                </a:effectLst>
              </a:rPr>
              <a:t>3:14-16  </a:t>
            </a:r>
            <a:endParaRPr lang="en-US" sz="3600" i="1" dirty="0" smtClean="0">
              <a:effectLst>
                <a:glow rad="101600">
                  <a:schemeClr val="bg1">
                    <a:alpha val="60000"/>
                  </a:schemeClr>
                </a:glow>
              </a:effectLst>
            </a:endParaRPr>
          </a:p>
          <a:p>
            <a:r>
              <a:rPr lang="en-US" sz="3600" dirty="0" smtClean="0">
                <a:effectLst>
                  <a:glow rad="101600">
                    <a:schemeClr val="bg1">
                      <a:alpha val="60000"/>
                    </a:schemeClr>
                  </a:glow>
                </a:effectLst>
              </a:rPr>
              <a:t>Our </a:t>
            </a:r>
            <a:r>
              <a:rPr lang="en-US" sz="3600" dirty="0">
                <a:effectLst>
                  <a:glow rad="101600">
                    <a:schemeClr val="bg1">
                      <a:alpha val="60000"/>
                    </a:schemeClr>
                  </a:glow>
                </a:effectLst>
              </a:rPr>
              <a:t>senses will be exercised to discern between good and evil  -  </a:t>
            </a:r>
            <a:r>
              <a:rPr lang="en-US" sz="3600" i="1" dirty="0">
                <a:effectLst>
                  <a:glow rad="101600">
                    <a:schemeClr val="bg1">
                      <a:alpha val="60000"/>
                    </a:schemeClr>
                  </a:glow>
                </a:effectLst>
              </a:rPr>
              <a:t>Hebrews 5:14</a:t>
            </a:r>
          </a:p>
          <a:p>
            <a:endParaRPr lang="en-US" sz="3600"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srcRect/>
          <a:stretch>
            <a:fillRect/>
          </a:stretch>
        </p:blipFill>
        <p:spPr bwMode="auto">
          <a:xfrm>
            <a:off x="4572000" y="3294608"/>
            <a:ext cx="4429125" cy="3382417"/>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4607599" y="304800"/>
            <a:ext cx="4346116" cy="28956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circle(in)">
                                      <p:cBhvr>
                                        <p:cTn id="1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b="1" i="1" dirty="0">
                <a:effectLst>
                  <a:glow rad="101600">
                    <a:schemeClr val="bg1">
                      <a:alpha val="60000"/>
                    </a:schemeClr>
                  </a:glow>
                </a:effectLst>
              </a:rPr>
              <a:t>PUTTING MUSIC</a:t>
            </a:r>
            <a:br>
              <a:rPr lang="en-US" b="1" i="1" dirty="0">
                <a:effectLst>
                  <a:glow rad="101600">
                    <a:schemeClr val="bg1">
                      <a:alpha val="60000"/>
                    </a:schemeClr>
                  </a:glow>
                </a:effectLst>
              </a:rPr>
            </a:br>
            <a:r>
              <a:rPr lang="en-US" b="1" i="1" dirty="0">
                <a:effectLst>
                  <a:glow rad="101600">
                    <a:schemeClr val="bg1">
                      <a:alpha val="60000"/>
                    </a:schemeClr>
                  </a:glow>
                </a:effectLst>
              </a:rPr>
              <a:t>TO THE TEST OF SCRIPTURE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2362200"/>
            <a:ext cx="5257800" cy="4495800"/>
          </a:xfrm>
        </p:spPr>
        <p:txBody>
          <a:bodyPr>
            <a:normAutofit/>
          </a:bodyPr>
          <a:lstStyle/>
          <a:p>
            <a:r>
              <a:rPr lang="en-US" sz="3600" dirty="0" smtClean="0">
                <a:effectLst>
                  <a:glow rad="101600">
                    <a:schemeClr val="bg1">
                      <a:alpha val="60000"/>
                    </a:schemeClr>
                  </a:glow>
                </a:effectLst>
              </a:rPr>
              <a:t>Does </a:t>
            </a:r>
            <a:r>
              <a:rPr lang="en-US" sz="3600" dirty="0">
                <a:effectLst>
                  <a:glow rad="101600">
                    <a:schemeClr val="bg1">
                      <a:alpha val="60000"/>
                    </a:schemeClr>
                  </a:glow>
                </a:effectLst>
              </a:rPr>
              <a:t>it glorify </a:t>
            </a:r>
            <a:r>
              <a:rPr lang="en-US" sz="3600" dirty="0" smtClean="0">
                <a:effectLst>
                  <a:glow rad="101600">
                    <a:schemeClr val="bg1">
                      <a:alpha val="60000"/>
                    </a:schemeClr>
                  </a:glow>
                </a:effectLst>
              </a:rPr>
              <a:t>God?                    </a:t>
            </a:r>
            <a:r>
              <a:rPr lang="en-US" sz="3600" i="1" dirty="0">
                <a:effectLst>
                  <a:glow rad="101600">
                    <a:schemeClr val="bg1">
                      <a:alpha val="60000"/>
                    </a:schemeClr>
                  </a:glow>
                </a:effectLst>
              </a:rPr>
              <a:t>I Corinthians 10:31</a:t>
            </a:r>
          </a:p>
          <a:p>
            <a:r>
              <a:rPr lang="en-US" sz="3600" dirty="0" smtClean="0">
                <a:effectLst>
                  <a:glow rad="101600">
                    <a:schemeClr val="bg1">
                      <a:alpha val="60000"/>
                    </a:schemeClr>
                  </a:glow>
                </a:effectLst>
              </a:rPr>
              <a:t>Does </a:t>
            </a:r>
            <a:r>
              <a:rPr lang="en-US" sz="3600" dirty="0">
                <a:effectLst>
                  <a:glow rad="101600">
                    <a:schemeClr val="bg1">
                      <a:alpha val="60000"/>
                    </a:schemeClr>
                  </a:glow>
                </a:effectLst>
              </a:rPr>
              <a:t>it provide an atmosphere of spiritual uplift and </a:t>
            </a:r>
            <a:r>
              <a:rPr lang="en-US" sz="3600" dirty="0" smtClean="0">
                <a:effectLst>
                  <a:glow rad="101600">
                    <a:schemeClr val="bg1">
                      <a:alpha val="60000"/>
                    </a:schemeClr>
                  </a:glow>
                </a:effectLst>
              </a:rPr>
              <a:t>inspiration?          </a:t>
            </a:r>
            <a:r>
              <a:rPr lang="en-US" sz="3600" i="1" dirty="0" smtClean="0">
                <a:effectLst>
                  <a:glow rad="101600">
                    <a:schemeClr val="bg1">
                      <a:alpha val="60000"/>
                    </a:schemeClr>
                  </a:glow>
                </a:effectLst>
              </a:rPr>
              <a:t>I </a:t>
            </a:r>
            <a:r>
              <a:rPr lang="en-US" sz="3600" i="1" dirty="0">
                <a:effectLst>
                  <a:glow rad="101600">
                    <a:schemeClr val="bg1">
                      <a:alpha val="60000"/>
                    </a:schemeClr>
                  </a:glow>
                </a:effectLst>
              </a:rPr>
              <a:t>Samuel 16:23</a:t>
            </a:r>
          </a:p>
          <a:p>
            <a:pPr>
              <a:buNone/>
            </a:pPr>
            <a:endParaRPr lang="en-US" sz="3600" dirty="0">
              <a:effectLst>
                <a:glow rad="101600">
                  <a:schemeClr val="bg1">
                    <a:alpha val="60000"/>
                  </a:schemeClr>
                </a:glow>
              </a:effectLst>
            </a:endParaRPr>
          </a:p>
        </p:txBody>
      </p:sp>
      <p:pic>
        <p:nvPicPr>
          <p:cNvPr id="54274" name="Picture 2" descr="http://2.bp.blogspot.com/-luZpSEDP6Bk/Tw950m64IJI/AAAAAAAADZ8/X9fT9HkZhkM/s400/Do_It_All.jpg"/>
          <p:cNvPicPr>
            <a:picLocks noChangeAspect="1" noChangeArrowheads="1"/>
          </p:cNvPicPr>
          <p:nvPr/>
        </p:nvPicPr>
        <p:blipFill>
          <a:blip r:embed="rId3" cstate="print"/>
          <a:srcRect/>
          <a:stretch>
            <a:fillRect/>
          </a:stretch>
        </p:blipFill>
        <p:spPr bwMode="auto">
          <a:xfrm>
            <a:off x="4876800" y="2133600"/>
            <a:ext cx="4107180" cy="4191000"/>
          </a:xfrm>
          <a:prstGeom prst="rect">
            <a:avLst/>
          </a:prstGeom>
          <a:noFill/>
        </p:spPr>
      </p:pic>
      <p:pic>
        <p:nvPicPr>
          <p:cNvPr id="7171" name="Picture 3"/>
          <p:cNvPicPr>
            <a:picLocks noChangeAspect="1" noChangeArrowheads="1"/>
          </p:cNvPicPr>
          <p:nvPr/>
        </p:nvPicPr>
        <p:blipFill>
          <a:blip r:embed="rId4" cstate="print"/>
          <a:srcRect/>
          <a:stretch>
            <a:fillRect/>
          </a:stretch>
        </p:blipFill>
        <p:spPr bwMode="auto">
          <a:xfrm>
            <a:off x="4953000" y="1841372"/>
            <a:ext cx="3962400" cy="501662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4274"/>
                                        </p:tgtEl>
                                        <p:attrNameLst>
                                          <p:attrName>style.visibility</p:attrName>
                                        </p:attrNameLst>
                                      </p:cBhvr>
                                      <p:to>
                                        <p:strVal val="visible"/>
                                      </p:to>
                                    </p:set>
                                    <p:anim to="" calcmode="lin" valueType="num">
                                      <p:cBhvr>
                                        <p:cTn id="12" dur="1" fill="hold"/>
                                        <p:tgtEl>
                                          <p:spTgt spid="5427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171"/>
                                        </p:tgtEl>
                                        <p:attrNameLst>
                                          <p:attrName>style.visibility</p:attrName>
                                        </p:attrNameLst>
                                      </p:cBhvr>
                                      <p:to>
                                        <p:strVal val="visible"/>
                                      </p:to>
                                    </p:set>
                                    <p:anim to="" calcmode="lin" valueType="num">
                                      <p:cBhvr>
                                        <p:cTn id="22" dur="1" fill="hold"/>
                                        <p:tgtEl>
                                          <p:spTgt spid="71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a:effectLst>
                  <a:glow rad="101600">
                    <a:schemeClr val="bg1">
                      <a:alpha val="60000"/>
                    </a:schemeClr>
                  </a:glow>
                </a:effectLst>
              </a:rPr>
              <a:t>Does it contain words that are worthwhile in meaning or are contrary to what is decent and </a:t>
            </a:r>
            <a:r>
              <a:rPr lang="en-US" sz="3600" dirty="0" smtClean="0">
                <a:effectLst>
                  <a:glow rad="101600">
                    <a:schemeClr val="bg1">
                      <a:alpha val="60000"/>
                    </a:schemeClr>
                  </a:glow>
                </a:effectLst>
              </a:rPr>
              <a:t>Scripturally right?  </a:t>
            </a:r>
            <a:r>
              <a:rPr lang="en-US" sz="3600" dirty="0">
                <a:effectLst>
                  <a:glow rad="101600">
                    <a:schemeClr val="bg1">
                      <a:alpha val="60000"/>
                    </a:schemeClr>
                  </a:glow>
                </a:effectLst>
              </a:rPr>
              <a:t>-  </a:t>
            </a:r>
            <a:r>
              <a:rPr lang="en-US" sz="3600" i="1" dirty="0">
                <a:effectLst>
                  <a:glow rad="101600">
                    <a:schemeClr val="bg1">
                      <a:alpha val="60000"/>
                    </a:schemeClr>
                  </a:glow>
                </a:effectLst>
              </a:rPr>
              <a:t>Ephesians </a:t>
            </a:r>
            <a:r>
              <a:rPr lang="en-US" sz="3600" i="1" dirty="0" smtClean="0">
                <a:effectLst>
                  <a:glow rad="101600">
                    <a:schemeClr val="bg1">
                      <a:alpha val="60000"/>
                    </a:schemeClr>
                  </a:glow>
                </a:effectLst>
              </a:rPr>
              <a:t>4:21-24</a:t>
            </a:r>
            <a:r>
              <a:rPr lang="en-US" sz="3600" i="1" dirty="0">
                <a:effectLst>
                  <a:glow rad="101600">
                    <a:schemeClr val="bg1">
                      <a:alpha val="60000"/>
                    </a:schemeClr>
                  </a:glow>
                </a:effectLst>
              </a:rPr>
              <a:t>, 29</a:t>
            </a:r>
          </a:p>
        </p:txBody>
      </p:sp>
      <p:sp>
        <p:nvSpPr>
          <p:cNvPr id="7" name="Rectangle 6"/>
          <p:cNvSpPr/>
          <p:nvPr/>
        </p:nvSpPr>
        <p:spPr>
          <a:xfrm>
            <a:off x="152400" y="1828800"/>
            <a:ext cx="8991600" cy="5016758"/>
          </a:xfrm>
          <a:prstGeom prst="rect">
            <a:avLst/>
          </a:prstGeom>
        </p:spPr>
        <p:txBody>
          <a:bodyPr wrap="square">
            <a:spAutoFit/>
          </a:bodyPr>
          <a:lstStyle/>
          <a:p>
            <a:pPr algn="ctr"/>
            <a:r>
              <a:rPr lang="en-US" sz="3200" i="1" dirty="0" smtClean="0">
                <a:solidFill>
                  <a:srgbClr val="FFFF00"/>
                </a:solidFill>
                <a:effectLst>
                  <a:glow rad="101600">
                    <a:schemeClr val="bg1">
                      <a:alpha val="60000"/>
                    </a:schemeClr>
                  </a:glow>
                </a:effectLst>
              </a:rPr>
              <a:t>“If so be that ye have heard him, and have been taught by him, as the truth is in Jesus: That ye put off concerning the former conversation the old man, which is corrupt according to the deceitful lusts;  And be renewed in the spirit of your mind; And that ye put on the new man, which after God is created in righteousness and true holiness. Let no corrupt communication proceed out of your mouth, but that which is good to the use of edifying, that it may minister grace unto the hearers.”</a:t>
            </a:r>
            <a:endParaRPr lang="en-US" sz="3200" i="1" dirty="0">
              <a:solidFill>
                <a:srgbClr val="FFFF00"/>
              </a:solidFill>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https://www.fenixlighting.com/Portals/0/Images/LD15-Fenix-Flashlight-output.jpg"/>
          <p:cNvPicPr>
            <a:picLocks noChangeAspect="1" noChangeArrowheads="1"/>
          </p:cNvPicPr>
          <p:nvPr/>
        </p:nvPicPr>
        <p:blipFill>
          <a:blip r:embed="rId2" cstate="print"/>
          <a:srcRect/>
          <a:stretch>
            <a:fillRect/>
          </a:stretch>
        </p:blipFill>
        <p:spPr bwMode="auto">
          <a:xfrm rot="16200000">
            <a:off x="4568369" y="3737433"/>
            <a:ext cx="4217987" cy="2381922"/>
          </a:xfrm>
          <a:prstGeom prst="rect">
            <a:avLst/>
          </a:prstGeom>
          <a:ln>
            <a:noFill/>
          </a:ln>
          <a:effectLst>
            <a:softEdge rad="112500"/>
          </a:effectLst>
        </p:spPr>
      </p:pic>
      <p:pic>
        <p:nvPicPr>
          <p:cNvPr id="99330" name="Picture 2" descr="http://www.illustrationsof.com/royalty-free-salt-shaker-clipart-illustration-7389.jpg"/>
          <p:cNvPicPr>
            <a:picLocks noChangeAspect="1" noChangeArrowheads="1"/>
          </p:cNvPicPr>
          <p:nvPr/>
        </p:nvPicPr>
        <p:blipFill>
          <a:blip r:embed="rId3" cstate="print"/>
          <a:srcRect b="2857"/>
          <a:stretch>
            <a:fillRect/>
          </a:stretch>
        </p:blipFill>
        <p:spPr bwMode="auto">
          <a:xfrm>
            <a:off x="762000" y="3505200"/>
            <a:ext cx="3062941" cy="3124200"/>
          </a:xfrm>
          <a:prstGeom prst="rect">
            <a:avLst/>
          </a:prstGeom>
          <a:ln>
            <a:noFill/>
          </a:ln>
          <a:effectLst>
            <a:softEdge rad="112500"/>
          </a:effectLst>
        </p:spPr>
      </p:pic>
      <p:pic>
        <p:nvPicPr>
          <p:cNvPr id="4" name="Picture 7" descr="C:\Users\Dan White\Documents\Fellowship Baptist\Church.jpg"/>
          <p:cNvPicPr>
            <a:picLocks noChangeAspect="1" noChangeArrowheads="1"/>
          </p:cNvPicPr>
          <p:nvPr/>
        </p:nvPicPr>
        <p:blipFill>
          <a:blip r:embed="rId4" cstate="print">
            <a:lum bright="-10000" contrast="20000"/>
          </a:blip>
          <a:srcRect/>
          <a:stretch>
            <a:fillRect/>
          </a:stretch>
        </p:blipFill>
        <p:spPr bwMode="auto">
          <a:xfrm>
            <a:off x="2438400" y="152400"/>
            <a:ext cx="4648200" cy="3079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p:cTn id="7" dur="500" fill="hold"/>
                                        <p:tgtEl>
                                          <p:spTgt spid="99330"/>
                                        </p:tgtEl>
                                        <p:attrNameLst>
                                          <p:attrName>ppt_w</p:attrName>
                                        </p:attrNameLst>
                                      </p:cBhvr>
                                      <p:tavLst>
                                        <p:tav tm="0">
                                          <p:val>
                                            <p:fltVal val="0"/>
                                          </p:val>
                                        </p:tav>
                                        <p:tav tm="100000">
                                          <p:val>
                                            <p:strVal val="#ppt_w"/>
                                          </p:val>
                                        </p:tav>
                                      </p:tavLst>
                                    </p:anim>
                                    <p:anim calcmode="lin" valueType="num">
                                      <p:cBhvr>
                                        <p:cTn id="8" dur="500" fill="hold"/>
                                        <p:tgtEl>
                                          <p:spTgt spid="99330"/>
                                        </p:tgtEl>
                                        <p:attrNameLst>
                                          <p:attrName>ppt_h</p:attrName>
                                        </p:attrNameLst>
                                      </p:cBhvr>
                                      <p:tavLst>
                                        <p:tav tm="0">
                                          <p:val>
                                            <p:fltVal val="0"/>
                                          </p:val>
                                        </p:tav>
                                        <p:tav tm="100000">
                                          <p:val>
                                            <p:strVal val="#ppt_h"/>
                                          </p:val>
                                        </p:tav>
                                      </p:tavLst>
                                    </p:anim>
                                    <p:animEffect transition="in" filter="fade">
                                      <p:cBhvr>
                                        <p:cTn id="9" dur="500"/>
                                        <p:tgtEl>
                                          <p:spTgt spid="993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9332"/>
                                        </p:tgtEl>
                                        <p:attrNameLst>
                                          <p:attrName>style.visibility</p:attrName>
                                        </p:attrNameLst>
                                      </p:cBhvr>
                                      <p:to>
                                        <p:strVal val="visible"/>
                                      </p:to>
                                    </p:set>
                                    <p:anim calcmode="lin" valueType="num">
                                      <p:cBhvr>
                                        <p:cTn id="14" dur="500" fill="hold"/>
                                        <p:tgtEl>
                                          <p:spTgt spid="99332"/>
                                        </p:tgtEl>
                                        <p:attrNameLst>
                                          <p:attrName>ppt_w</p:attrName>
                                        </p:attrNameLst>
                                      </p:cBhvr>
                                      <p:tavLst>
                                        <p:tav tm="0">
                                          <p:val>
                                            <p:fltVal val="0"/>
                                          </p:val>
                                        </p:tav>
                                        <p:tav tm="100000">
                                          <p:val>
                                            <p:strVal val="#ppt_w"/>
                                          </p:val>
                                        </p:tav>
                                      </p:tavLst>
                                    </p:anim>
                                    <p:anim calcmode="lin" valueType="num">
                                      <p:cBhvr>
                                        <p:cTn id="15" dur="500" fill="hold"/>
                                        <p:tgtEl>
                                          <p:spTgt spid="99332"/>
                                        </p:tgtEl>
                                        <p:attrNameLst>
                                          <p:attrName>ppt_h</p:attrName>
                                        </p:attrNameLst>
                                      </p:cBhvr>
                                      <p:tavLst>
                                        <p:tav tm="0">
                                          <p:val>
                                            <p:fltVal val="0"/>
                                          </p:val>
                                        </p:tav>
                                        <p:tav tm="100000">
                                          <p:val>
                                            <p:strVal val="#ppt_h"/>
                                          </p:val>
                                        </p:tav>
                                      </p:tavLst>
                                    </p:anim>
                                    <p:animEffect transition="in" filter="fade">
                                      <p:cBhvr>
                                        <p:cTn id="16"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304800"/>
            <a:ext cx="9829800" cy="800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0" y="0"/>
            <a:ext cx="9144000" cy="6858000"/>
          </a:xfrm>
        </p:spPr>
        <p:txBody>
          <a:bodyPr>
            <a:noAutofit/>
          </a:bodyPr>
          <a:lstStyle/>
          <a:p>
            <a:pPr algn="ctr">
              <a:buNone/>
            </a:pPr>
            <a:r>
              <a:rPr lang="en-US" sz="3300" i="1" dirty="0" smtClean="0">
                <a:effectLst>
                  <a:glow rad="101600">
                    <a:schemeClr val="bg1">
                      <a:alpha val="60000"/>
                    </a:schemeClr>
                  </a:glow>
                </a:effectLst>
              </a:rPr>
              <a:t>    “Either make the tree good, and his fruit good; or else make the tree corrupt, and his fruit corrupt: for the tree is known by his fruit. O generation of vipers, how can ye, being evil, speak good things? for out of the abundance of the heart the mouth </a:t>
            </a:r>
            <a:r>
              <a:rPr lang="en-US" sz="3300" i="1" dirty="0" err="1" smtClean="0">
                <a:effectLst>
                  <a:glow rad="101600">
                    <a:schemeClr val="bg1">
                      <a:alpha val="60000"/>
                    </a:schemeClr>
                  </a:glow>
                </a:effectLst>
              </a:rPr>
              <a:t>speaketh</a:t>
            </a:r>
            <a:r>
              <a:rPr lang="en-US" sz="3300" i="1" dirty="0" smtClean="0">
                <a:effectLst>
                  <a:glow rad="101600">
                    <a:schemeClr val="bg1">
                      <a:alpha val="60000"/>
                    </a:schemeClr>
                  </a:glow>
                </a:effectLst>
              </a:rPr>
              <a:t>. A good man out of the good treasure of the heart </a:t>
            </a:r>
            <a:r>
              <a:rPr lang="en-US" sz="3300" i="1" dirty="0" err="1" smtClean="0">
                <a:effectLst>
                  <a:glow rad="101600">
                    <a:schemeClr val="bg1">
                      <a:alpha val="60000"/>
                    </a:schemeClr>
                  </a:glow>
                </a:effectLst>
              </a:rPr>
              <a:t>bringeth</a:t>
            </a:r>
            <a:r>
              <a:rPr lang="en-US" sz="3300" i="1" dirty="0" smtClean="0">
                <a:effectLst>
                  <a:glow rad="101600">
                    <a:schemeClr val="bg1">
                      <a:alpha val="60000"/>
                    </a:schemeClr>
                  </a:glow>
                </a:effectLst>
              </a:rPr>
              <a:t> forth good things: and an evil man out of the evil treasure </a:t>
            </a:r>
            <a:r>
              <a:rPr lang="en-US" sz="3300" i="1" dirty="0" err="1" smtClean="0">
                <a:effectLst>
                  <a:glow rad="101600">
                    <a:schemeClr val="bg1">
                      <a:alpha val="60000"/>
                    </a:schemeClr>
                  </a:glow>
                </a:effectLst>
              </a:rPr>
              <a:t>bringeth</a:t>
            </a:r>
            <a:r>
              <a:rPr lang="en-US" sz="3300" i="1" dirty="0" smtClean="0">
                <a:effectLst>
                  <a:glow rad="101600">
                    <a:schemeClr val="bg1">
                      <a:alpha val="60000"/>
                    </a:schemeClr>
                  </a:glow>
                </a:effectLst>
              </a:rPr>
              <a:t> forth evil things. But I say unto you, That every idle word that men shall speak, they shall give account thereof in the day of judgment. For by thy words thou </a:t>
            </a:r>
            <a:r>
              <a:rPr lang="en-US" sz="3300" i="1" dirty="0" err="1" smtClean="0">
                <a:effectLst>
                  <a:glow rad="101600">
                    <a:schemeClr val="bg1">
                      <a:alpha val="60000"/>
                    </a:schemeClr>
                  </a:glow>
                </a:effectLst>
              </a:rPr>
              <a:t>shalt</a:t>
            </a:r>
            <a:r>
              <a:rPr lang="en-US" sz="3300" i="1" dirty="0" smtClean="0">
                <a:effectLst>
                  <a:glow rad="101600">
                    <a:schemeClr val="bg1">
                      <a:alpha val="60000"/>
                    </a:schemeClr>
                  </a:glow>
                </a:effectLst>
              </a:rPr>
              <a:t> be justified, and by thy words thou  </a:t>
            </a:r>
            <a:r>
              <a:rPr lang="en-US" sz="3300" i="1" dirty="0" err="1" smtClean="0">
                <a:effectLst>
                  <a:glow rad="101600">
                    <a:schemeClr val="bg1">
                      <a:alpha val="60000"/>
                    </a:schemeClr>
                  </a:glow>
                </a:effectLst>
              </a:rPr>
              <a:t>shalt</a:t>
            </a:r>
            <a:r>
              <a:rPr lang="en-US" sz="3300" i="1" dirty="0" smtClean="0">
                <a:effectLst>
                  <a:glow rad="101600">
                    <a:schemeClr val="bg1">
                      <a:alpha val="60000"/>
                    </a:schemeClr>
                  </a:glow>
                </a:effectLst>
              </a:rPr>
              <a:t> be condemned.”</a:t>
            </a:r>
            <a:endParaRPr lang="en-US" sz="33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4.bp.blogspot.com/-xFiWDjAlvUE/T843hAoHfHI/AAAAAAAAEpk/mKagW-VVtb8/s1600/jsoc.jpg"/>
          <p:cNvPicPr>
            <a:picLocks noChangeAspect="1" noChangeArrowheads="1"/>
          </p:cNvPicPr>
          <p:nvPr/>
        </p:nvPicPr>
        <p:blipFill>
          <a:blip r:embed="rId2" cstate="print"/>
          <a:srcRect/>
          <a:stretch>
            <a:fillRect/>
          </a:stretch>
        </p:blipFill>
        <p:spPr bwMode="auto">
          <a:xfrm>
            <a:off x="-152400" y="990600"/>
            <a:ext cx="9374153" cy="5029200"/>
          </a:xfrm>
          <a:prstGeom prst="rect">
            <a:avLst/>
          </a:prstGeom>
          <a:noFill/>
        </p:spPr>
      </p:pic>
      <p:pic>
        <p:nvPicPr>
          <p:cNvPr id="91140" name="Picture 4" descr="http://ddclaywriter.files.wordpress.com/2013/03/judgment-seat-of-christ.jpg"/>
          <p:cNvPicPr>
            <a:picLocks noChangeAspect="1" noChangeArrowheads="1"/>
          </p:cNvPicPr>
          <p:nvPr/>
        </p:nvPicPr>
        <p:blipFill>
          <a:blip r:embed="rId3" cstate="print"/>
          <a:srcRect/>
          <a:stretch>
            <a:fillRect/>
          </a:stretch>
        </p:blipFill>
        <p:spPr bwMode="auto">
          <a:xfrm>
            <a:off x="2514600" y="3048000"/>
            <a:ext cx="3962400" cy="2979139"/>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fade">
                                      <p:cBhvr>
                                        <p:cTn id="7" dur="20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685800" y="-990600"/>
            <a:ext cx="10439399" cy="830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52400"/>
            <a:ext cx="9144000" cy="2590800"/>
          </a:xfrm>
        </p:spPr>
        <p:txBody>
          <a:bodyPr>
            <a:normAutofit/>
          </a:bodyPr>
          <a:lstStyle/>
          <a:p>
            <a:r>
              <a:rPr lang="en-US" sz="4000" dirty="0">
                <a:effectLst>
                  <a:glow rad="101600">
                    <a:schemeClr val="bg1">
                      <a:alpha val="60000"/>
                    </a:schemeClr>
                  </a:glow>
                </a:effectLst>
              </a:rPr>
              <a:t>Does rhythm, background beat, breathy sliding pitches, or </a:t>
            </a:r>
            <a:r>
              <a:rPr lang="en-US" sz="4000" u="sng" dirty="0">
                <a:effectLst>
                  <a:glow rad="101600">
                    <a:schemeClr val="bg1">
                      <a:alpha val="60000"/>
                    </a:schemeClr>
                  </a:glow>
                </a:effectLst>
              </a:rPr>
              <a:t>syncopation</a:t>
            </a:r>
            <a:r>
              <a:rPr lang="en-US" sz="4000" dirty="0">
                <a:effectLst>
                  <a:glow rad="101600">
                    <a:schemeClr val="bg1">
                      <a:alpha val="60000"/>
                    </a:schemeClr>
                  </a:glow>
                </a:effectLst>
              </a:rPr>
              <a:t> appeal to my lower </a:t>
            </a:r>
            <a:r>
              <a:rPr lang="en-US" sz="4000" dirty="0" smtClean="0">
                <a:effectLst>
                  <a:glow rad="101600">
                    <a:schemeClr val="bg1">
                      <a:alpha val="60000"/>
                    </a:schemeClr>
                  </a:glow>
                </a:effectLst>
              </a:rPr>
              <a:t>impulses </a:t>
            </a:r>
            <a:r>
              <a:rPr lang="en-US" sz="4000" dirty="0">
                <a:effectLst>
                  <a:glow rad="101600">
                    <a:schemeClr val="bg1">
                      <a:alpha val="60000"/>
                    </a:schemeClr>
                  </a:glow>
                </a:effectLst>
              </a:rPr>
              <a:t>and excite my </a:t>
            </a:r>
            <a:r>
              <a:rPr lang="en-US" sz="4000" dirty="0" smtClean="0">
                <a:effectLst>
                  <a:glow rad="101600">
                    <a:schemeClr val="bg1">
                      <a:alpha val="60000"/>
                    </a:schemeClr>
                  </a:glow>
                </a:effectLst>
              </a:rPr>
              <a:t>flesh?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  </a:t>
            </a:r>
            <a:r>
              <a:rPr lang="en-US" sz="4000" i="1" dirty="0" smtClean="0">
                <a:effectLst>
                  <a:glow rad="101600">
                    <a:schemeClr val="bg1">
                      <a:alpha val="60000"/>
                    </a:schemeClr>
                  </a:glow>
                </a:effectLst>
              </a:rPr>
              <a:t>(Romans </a:t>
            </a:r>
            <a:r>
              <a:rPr lang="en-US" sz="4000" i="1" dirty="0">
                <a:effectLst>
                  <a:glow rad="101600">
                    <a:schemeClr val="bg1">
                      <a:alpha val="60000"/>
                    </a:schemeClr>
                  </a:glow>
                </a:effectLst>
              </a:rPr>
              <a:t>12:1-2;  </a:t>
            </a:r>
            <a:r>
              <a:rPr lang="en-US" sz="4000" i="1" dirty="0" smtClean="0">
                <a:effectLst>
                  <a:glow rad="101600">
                    <a:schemeClr val="bg1">
                      <a:alpha val="60000"/>
                    </a:schemeClr>
                  </a:glow>
                </a:effectLst>
              </a:rPr>
              <a:t>13:14)</a:t>
            </a:r>
            <a:endParaRPr lang="en-US" sz="4000" i="1" dirty="0">
              <a:effectLst>
                <a:glow rad="101600">
                  <a:schemeClr val="bg1">
                    <a:alpha val="60000"/>
                  </a:schemeClr>
                </a:glow>
              </a:effectLst>
            </a:endParaRPr>
          </a:p>
        </p:txBody>
      </p:sp>
      <p:pic>
        <p:nvPicPr>
          <p:cNvPr id="9218" name="Picture 2"/>
          <p:cNvPicPr>
            <a:picLocks noChangeAspect="1" noChangeArrowheads="1"/>
          </p:cNvPicPr>
          <p:nvPr/>
        </p:nvPicPr>
        <p:blipFill>
          <a:blip r:embed="rId3" cstate="print"/>
          <a:srcRect/>
          <a:stretch>
            <a:fillRect/>
          </a:stretch>
        </p:blipFill>
        <p:spPr bwMode="auto">
          <a:xfrm>
            <a:off x="1752600" y="2952750"/>
            <a:ext cx="5857875" cy="390525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6507162"/>
          </a:xfrm>
        </p:spPr>
        <p:txBody>
          <a:bodyPr>
            <a:normAutofit/>
          </a:bodyPr>
          <a:lstStyle/>
          <a:p>
            <a:r>
              <a:rPr lang="en-US" sz="5400" dirty="0" smtClean="0"/>
              <a:t>Does the music move your hips or your heart?</a:t>
            </a:r>
            <a:endParaRPr lang="en-US" sz="5400"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pPr>
              <a:buNone/>
            </a:pPr>
            <a:r>
              <a:rPr lang="en-US" i="1" dirty="0" smtClean="0">
                <a:effectLst>
                  <a:glow rad="101600">
                    <a:schemeClr val="bg1">
                      <a:alpha val="60000"/>
                    </a:schemeClr>
                  </a:glow>
                </a:effectLst>
              </a:rPr>
              <a:t>    “For they that are after the flesh do mind the things of the flesh; but they that are after the Spirit the things of the Spirit. For to be carnally minded is death; but to be spiritually minded is life and peace. Because the carnal mind is enmity against God: for it is not subject to the law of God, neither indeed can be.” (Rom. 8:5-7) </a:t>
            </a:r>
          </a:p>
          <a:p>
            <a:pPr>
              <a:buNone/>
            </a:pPr>
            <a:r>
              <a:rPr lang="en-US" i="1" dirty="0" smtClean="0">
                <a:effectLst>
                  <a:glow rad="101600">
                    <a:schemeClr val="bg1">
                      <a:alpha val="60000"/>
                    </a:schemeClr>
                  </a:glow>
                </a:effectLst>
              </a:rPr>
              <a:t>    “For the flesh </a:t>
            </a:r>
            <a:r>
              <a:rPr lang="en-US" i="1" dirty="0" err="1" smtClean="0">
                <a:effectLst>
                  <a:glow rad="101600">
                    <a:schemeClr val="bg1">
                      <a:alpha val="60000"/>
                    </a:schemeClr>
                  </a:glow>
                </a:effectLst>
              </a:rPr>
              <a:t>lusteth</a:t>
            </a:r>
            <a:r>
              <a:rPr lang="en-US" i="1" dirty="0" smtClean="0">
                <a:effectLst>
                  <a:glow rad="101600">
                    <a:schemeClr val="bg1">
                      <a:alpha val="60000"/>
                    </a:schemeClr>
                  </a:glow>
                </a:effectLst>
              </a:rPr>
              <a:t> against the Spirit, and the Spirit against the flesh: and these are contrary the one to the other: so that ye cannot do the things that ye would. Now the works of the flesh are manifest, which are these; Adultery, fornication, uncleanness, lasciviousness.” (Gal. 5:17, 19)</a:t>
            </a:r>
            <a:endParaRPr lang="en-US"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304800" y="-457200"/>
            <a:ext cx="9829799"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152400"/>
            <a:ext cx="8610600" cy="2087562"/>
          </a:xfrm>
        </p:spPr>
        <p:txBody>
          <a:bodyPr>
            <a:noAutofit/>
          </a:bodyPr>
          <a:lstStyle/>
          <a:p>
            <a:r>
              <a:rPr lang="en-US" dirty="0">
                <a:effectLst>
                  <a:glow rad="101600">
                    <a:schemeClr val="bg1">
                      <a:alpha val="60000"/>
                    </a:schemeClr>
                  </a:glow>
                </a:effectLst>
              </a:rPr>
              <a:t>Does the presentation of the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music </a:t>
            </a:r>
            <a:r>
              <a:rPr lang="en-US" dirty="0">
                <a:effectLst>
                  <a:glow rad="101600">
                    <a:schemeClr val="bg1">
                      <a:alpha val="60000"/>
                    </a:schemeClr>
                  </a:glow>
                </a:effectLst>
              </a:rPr>
              <a:t>have a carnal </a:t>
            </a:r>
            <a:r>
              <a:rPr lang="en-US" dirty="0" smtClean="0">
                <a:effectLst>
                  <a:glow rad="101600">
                    <a:schemeClr val="bg1">
                      <a:alpha val="60000"/>
                    </a:schemeClr>
                  </a:glow>
                </a:effectLst>
              </a:rPr>
              <a:t>style?   </a:t>
            </a:r>
            <a:br>
              <a:rPr lang="en-US" dirty="0" smtClean="0">
                <a:effectLst>
                  <a:glow rad="101600">
                    <a:schemeClr val="bg1">
                      <a:alpha val="60000"/>
                    </a:schemeClr>
                  </a:glow>
                </a:effectLst>
              </a:rPr>
            </a:br>
            <a:r>
              <a:rPr lang="en-US" i="1" dirty="0" smtClean="0">
                <a:effectLst>
                  <a:glow rad="101600">
                    <a:schemeClr val="bg1">
                      <a:alpha val="60000"/>
                    </a:schemeClr>
                  </a:glow>
                </a:effectLst>
              </a:rPr>
              <a:t>(I </a:t>
            </a:r>
            <a:r>
              <a:rPr lang="en-US" i="1" dirty="0">
                <a:effectLst>
                  <a:glow rad="101600">
                    <a:schemeClr val="bg1">
                      <a:alpha val="60000"/>
                    </a:schemeClr>
                  </a:glow>
                </a:effectLst>
              </a:rPr>
              <a:t>Corinthians 3:1-3;  </a:t>
            </a:r>
            <a:r>
              <a:rPr lang="en-US" i="1" dirty="0" smtClean="0">
                <a:effectLst>
                  <a:glow rad="101600">
                    <a:schemeClr val="bg1">
                      <a:alpha val="60000"/>
                    </a:schemeClr>
                  </a:glow>
                </a:effectLst>
              </a:rPr>
              <a:t>5:6)</a:t>
            </a:r>
            <a:endParaRPr lang="en-US" i="1" dirty="0">
              <a:effectLst>
                <a:glow rad="101600">
                  <a:schemeClr val="bg1">
                    <a:alpha val="60000"/>
                  </a:schemeClr>
                </a:glow>
              </a:effectLst>
            </a:endParaRPr>
          </a:p>
        </p:txBody>
      </p:sp>
      <p:pic>
        <p:nvPicPr>
          <p:cNvPr id="10242" name="Picture 2"/>
          <p:cNvPicPr>
            <a:picLocks noChangeAspect="1" noChangeArrowheads="1"/>
          </p:cNvPicPr>
          <p:nvPr/>
        </p:nvPicPr>
        <p:blipFill>
          <a:blip r:embed="rId3" cstate="print"/>
          <a:srcRect/>
          <a:stretch>
            <a:fillRect/>
          </a:stretch>
        </p:blipFill>
        <p:spPr bwMode="auto">
          <a:xfrm>
            <a:off x="1142998" y="2286000"/>
            <a:ext cx="6858001" cy="45720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228600"/>
            <a:ext cx="96774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2" name="Picture 8"/>
          <p:cNvPicPr>
            <a:picLocks noChangeAspect="1" noChangeArrowheads="1"/>
          </p:cNvPicPr>
          <p:nvPr/>
        </p:nvPicPr>
        <p:blipFill>
          <a:blip r:embed="rId3" cstate="print"/>
          <a:srcRect/>
          <a:stretch>
            <a:fillRect/>
          </a:stretch>
        </p:blipFill>
        <p:spPr bwMode="auto">
          <a:xfrm>
            <a:off x="5029200" y="2133600"/>
            <a:ext cx="2514600" cy="1885950"/>
          </a:xfrm>
          <a:prstGeom prst="rect">
            <a:avLst/>
          </a:prstGeom>
          <a:noFill/>
          <a:ln w="9525">
            <a:noFill/>
            <a:miter lim="800000"/>
            <a:headEnd/>
            <a:tailEnd/>
          </a:ln>
        </p:spPr>
      </p:pic>
      <p:pic>
        <p:nvPicPr>
          <p:cNvPr id="11271" name="Picture 7"/>
          <p:cNvPicPr>
            <a:picLocks noChangeAspect="1" noChangeArrowheads="1"/>
          </p:cNvPicPr>
          <p:nvPr/>
        </p:nvPicPr>
        <p:blipFill>
          <a:blip r:embed="rId4" cstate="print"/>
          <a:srcRect/>
          <a:stretch>
            <a:fillRect/>
          </a:stretch>
        </p:blipFill>
        <p:spPr bwMode="auto">
          <a:xfrm>
            <a:off x="0" y="1981200"/>
            <a:ext cx="2571750" cy="2657475"/>
          </a:xfrm>
          <a:prstGeom prst="rect">
            <a:avLst/>
          </a:prstGeom>
          <a:noFill/>
          <a:ln w="9525">
            <a:noFill/>
            <a:miter lim="800000"/>
            <a:headEnd/>
            <a:tailEnd/>
          </a:ln>
        </p:spPr>
      </p:pic>
      <p:sp>
        <p:nvSpPr>
          <p:cNvPr id="2" name="Title 1"/>
          <p:cNvSpPr>
            <a:spLocks noGrp="1"/>
          </p:cNvSpPr>
          <p:nvPr>
            <p:ph type="title"/>
          </p:nvPr>
        </p:nvSpPr>
        <p:spPr>
          <a:xfrm>
            <a:off x="0" y="304800"/>
            <a:ext cx="9144000" cy="1371600"/>
          </a:xfrm>
        </p:spPr>
        <p:txBody>
          <a:bodyPr>
            <a:normAutofit fontScale="90000"/>
          </a:bodyPr>
          <a:lstStyle/>
          <a:p>
            <a:r>
              <a:rPr lang="en-US" dirty="0">
                <a:effectLst>
                  <a:glow rad="101600">
                    <a:schemeClr val="bg1">
                      <a:alpha val="60000"/>
                    </a:schemeClr>
                  </a:glow>
                </a:effectLst>
              </a:rPr>
              <a:t>Are the musicians who sing the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music </a:t>
            </a:r>
            <a:r>
              <a:rPr lang="en-US" dirty="0">
                <a:effectLst>
                  <a:glow rad="101600">
                    <a:schemeClr val="bg1">
                      <a:alpha val="60000"/>
                    </a:schemeClr>
                  </a:glow>
                </a:effectLst>
              </a:rPr>
              <a:t>examples to be </a:t>
            </a:r>
            <a:r>
              <a:rPr lang="en-US" dirty="0" smtClean="0">
                <a:effectLst>
                  <a:glow rad="101600">
                    <a:schemeClr val="bg1">
                      <a:alpha val="60000"/>
                    </a:schemeClr>
                  </a:glow>
                </a:effectLst>
              </a:rPr>
              <a:t>followed?  </a:t>
            </a:r>
            <a:r>
              <a:rPr lang="en-US" dirty="0">
                <a:effectLst>
                  <a:glow rad="101600">
                    <a:schemeClr val="bg1">
                      <a:alpha val="60000"/>
                    </a:schemeClr>
                  </a:glow>
                </a:effectLst>
              </a:rPr>
              <a:t/>
            </a:r>
            <a:br>
              <a:rPr lang="en-US" dirty="0">
                <a:effectLst>
                  <a:glow rad="101600">
                    <a:schemeClr val="bg1">
                      <a:alpha val="60000"/>
                    </a:schemeClr>
                  </a:glow>
                </a:effectLst>
              </a:rPr>
            </a:br>
            <a:r>
              <a:rPr lang="en-US" i="1" dirty="0" smtClean="0">
                <a:effectLst>
                  <a:glow rad="101600">
                    <a:schemeClr val="bg1">
                      <a:alpha val="60000"/>
                    </a:schemeClr>
                  </a:glow>
                </a:effectLst>
              </a:rPr>
              <a:t> ( </a:t>
            </a:r>
            <a:r>
              <a:rPr lang="en-US" i="1" dirty="0">
                <a:effectLst>
                  <a:glow rad="101600">
                    <a:schemeClr val="bg1">
                      <a:alpha val="60000"/>
                    </a:schemeClr>
                  </a:glow>
                </a:effectLst>
              </a:rPr>
              <a:t>Philippians </a:t>
            </a:r>
            <a:r>
              <a:rPr lang="en-US" i="1" dirty="0" smtClean="0">
                <a:effectLst>
                  <a:glow rad="101600">
                    <a:schemeClr val="bg1">
                      <a:alpha val="60000"/>
                    </a:schemeClr>
                  </a:glow>
                </a:effectLst>
              </a:rPr>
              <a:t>3:15-20)</a:t>
            </a:r>
            <a:endParaRPr lang="en-US" i="1" dirty="0">
              <a:effectLst>
                <a:glow rad="101600">
                  <a:schemeClr val="bg1">
                    <a:alpha val="60000"/>
                  </a:schemeClr>
                </a:glow>
              </a:effectLst>
            </a:endParaRPr>
          </a:p>
        </p:txBody>
      </p:sp>
      <p:pic>
        <p:nvPicPr>
          <p:cNvPr id="11269" name="Picture 5"/>
          <p:cNvPicPr>
            <a:picLocks noChangeAspect="1" noChangeArrowheads="1"/>
          </p:cNvPicPr>
          <p:nvPr/>
        </p:nvPicPr>
        <p:blipFill>
          <a:blip r:embed="rId5" cstate="print"/>
          <a:srcRect/>
          <a:stretch>
            <a:fillRect/>
          </a:stretch>
        </p:blipFill>
        <p:spPr bwMode="auto">
          <a:xfrm>
            <a:off x="2133600" y="2286000"/>
            <a:ext cx="3333750" cy="2804698"/>
          </a:xfrm>
          <a:prstGeom prst="rect">
            <a:avLst/>
          </a:prstGeom>
          <a:noFill/>
          <a:ln w="9525">
            <a:noFill/>
            <a:miter lim="800000"/>
            <a:headEnd/>
            <a:tailEnd/>
          </a:ln>
        </p:spPr>
      </p:pic>
      <p:pic>
        <p:nvPicPr>
          <p:cNvPr id="11267" name="Picture 3"/>
          <p:cNvPicPr>
            <a:picLocks noChangeAspect="1" noChangeArrowheads="1"/>
          </p:cNvPicPr>
          <p:nvPr/>
        </p:nvPicPr>
        <p:blipFill>
          <a:blip r:embed="rId6" cstate="print"/>
          <a:srcRect/>
          <a:stretch>
            <a:fillRect/>
          </a:stretch>
        </p:blipFill>
        <p:spPr bwMode="auto">
          <a:xfrm>
            <a:off x="0" y="4476750"/>
            <a:ext cx="2381250" cy="2381250"/>
          </a:xfrm>
          <a:prstGeom prst="rect">
            <a:avLst/>
          </a:prstGeom>
          <a:noFill/>
          <a:ln w="9525">
            <a:noFill/>
            <a:miter lim="800000"/>
            <a:headEnd/>
            <a:tailEnd/>
          </a:ln>
        </p:spPr>
      </p:pic>
      <p:pic>
        <p:nvPicPr>
          <p:cNvPr id="11268" name="Picture 4"/>
          <p:cNvPicPr>
            <a:picLocks noChangeAspect="1" noChangeArrowheads="1"/>
          </p:cNvPicPr>
          <p:nvPr/>
        </p:nvPicPr>
        <p:blipFill>
          <a:blip r:embed="rId7" cstate="print"/>
          <a:srcRect/>
          <a:stretch>
            <a:fillRect/>
          </a:stretch>
        </p:blipFill>
        <p:spPr bwMode="auto">
          <a:xfrm>
            <a:off x="2286000" y="4592398"/>
            <a:ext cx="3390900" cy="2265602"/>
          </a:xfrm>
          <a:prstGeom prst="rect">
            <a:avLst/>
          </a:prstGeom>
          <a:noFill/>
          <a:ln w="9525">
            <a:noFill/>
            <a:miter lim="800000"/>
            <a:headEnd/>
            <a:tailEnd/>
          </a:ln>
        </p:spPr>
      </p:pic>
      <p:pic>
        <p:nvPicPr>
          <p:cNvPr id="11270" name="Picture 6"/>
          <p:cNvPicPr>
            <a:picLocks noChangeAspect="1" noChangeArrowheads="1"/>
          </p:cNvPicPr>
          <p:nvPr/>
        </p:nvPicPr>
        <p:blipFill>
          <a:blip r:embed="rId8" cstate="print"/>
          <a:srcRect/>
          <a:stretch>
            <a:fillRect/>
          </a:stretch>
        </p:blipFill>
        <p:spPr bwMode="auto">
          <a:xfrm>
            <a:off x="6858000" y="2209800"/>
            <a:ext cx="2286000" cy="3429000"/>
          </a:xfrm>
          <a:prstGeom prst="rect">
            <a:avLst/>
          </a:prstGeom>
          <a:noFill/>
          <a:ln w="9525">
            <a:noFill/>
            <a:miter lim="800000"/>
            <a:headEnd/>
            <a:tailEnd/>
          </a:ln>
        </p:spPr>
      </p:pic>
      <p:pic>
        <p:nvPicPr>
          <p:cNvPr id="11266" name="Picture 2"/>
          <p:cNvPicPr>
            <a:picLocks noChangeAspect="1" noChangeArrowheads="1"/>
          </p:cNvPicPr>
          <p:nvPr/>
        </p:nvPicPr>
        <p:blipFill>
          <a:blip r:embed="rId9" cstate="print"/>
          <a:srcRect/>
          <a:stretch>
            <a:fillRect/>
          </a:stretch>
        </p:blipFill>
        <p:spPr bwMode="auto">
          <a:xfrm>
            <a:off x="5181600" y="4000500"/>
            <a:ext cx="2857500" cy="2857500"/>
          </a:xfrm>
          <a:prstGeom prst="rect">
            <a:avLst/>
          </a:prstGeom>
          <a:noFill/>
          <a:ln w="9525">
            <a:noFill/>
            <a:miter lim="800000"/>
            <a:headEnd/>
            <a:tailEnd/>
          </a:ln>
        </p:spPr>
      </p:pic>
      <p:pic>
        <p:nvPicPr>
          <p:cNvPr id="11273" name="Picture 9"/>
          <p:cNvPicPr>
            <a:picLocks noChangeAspect="1" noChangeArrowheads="1"/>
          </p:cNvPicPr>
          <p:nvPr/>
        </p:nvPicPr>
        <p:blipFill>
          <a:blip r:embed="rId10" cstate="print"/>
          <a:srcRect l="5000" r="10000" b="2000"/>
          <a:stretch>
            <a:fillRect/>
          </a:stretch>
        </p:blipFill>
        <p:spPr bwMode="auto">
          <a:xfrm>
            <a:off x="7924800" y="5540188"/>
            <a:ext cx="1219200" cy="131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533400"/>
            <a:ext cx="9601200"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74638"/>
            <a:ext cx="8763000" cy="2849562"/>
          </a:xfrm>
        </p:spPr>
        <p:txBody>
          <a:bodyPr>
            <a:normAutofit/>
          </a:bodyPr>
          <a:lstStyle/>
          <a:p>
            <a:r>
              <a:rPr lang="en-US" dirty="0">
                <a:effectLst>
                  <a:glow rad="101600">
                    <a:schemeClr val="bg1">
                      <a:alpha val="60000"/>
                    </a:schemeClr>
                  </a:glow>
                </a:effectLst>
              </a:rPr>
              <a:t>Is there any appearance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of evil </a:t>
            </a:r>
            <a:r>
              <a:rPr lang="en-US" dirty="0">
                <a:effectLst>
                  <a:glow rad="101600">
                    <a:schemeClr val="bg1">
                      <a:alpha val="60000"/>
                    </a:schemeClr>
                  </a:glow>
                </a:effectLst>
              </a:rPr>
              <a:t>in the </a:t>
            </a:r>
            <a:r>
              <a:rPr lang="en-US" dirty="0" smtClean="0">
                <a:effectLst>
                  <a:glow rad="101600">
                    <a:schemeClr val="bg1">
                      <a:alpha val="60000"/>
                    </a:schemeClr>
                  </a:glow>
                </a:effectLst>
              </a:rPr>
              <a:t>music?   </a:t>
            </a:r>
            <a:br>
              <a:rPr lang="en-US" dirty="0" smtClean="0">
                <a:effectLst>
                  <a:glow rad="101600">
                    <a:schemeClr val="bg1">
                      <a:alpha val="60000"/>
                    </a:schemeClr>
                  </a:glow>
                </a:effectLst>
              </a:rPr>
            </a:br>
            <a:r>
              <a:rPr lang="en-US" i="1" dirty="0" smtClean="0">
                <a:effectLst>
                  <a:glow rad="101600">
                    <a:schemeClr val="bg1">
                      <a:alpha val="60000"/>
                    </a:schemeClr>
                  </a:glow>
                </a:effectLst>
              </a:rPr>
              <a:t> (I </a:t>
            </a:r>
            <a:r>
              <a:rPr lang="en-US" i="1" dirty="0">
                <a:effectLst>
                  <a:glow rad="101600">
                    <a:schemeClr val="bg1">
                      <a:alpha val="60000"/>
                    </a:schemeClr>
                  </a:glow>
                </a:effectLst>
              </a:rPr>
              <a:t>Thessalonians </a:t>
            </a:r>
            <a:r>
              <a:rPr lang="en-US" i="1" dirty="0" smtClean="0">
                <a:effectLst>
                  <a:glow rad="101600">
                    <a:schemeClr val="bg1">
                      <a:alpha val="60000"/>
                    </a:schemeClr>
                  </a:glow>
                </a:effectLst>
              </a:rPr>
              <a:t>5:21-22</a:t>
            </a:r>
            <a:r>
              <a:rPr lang="en-US" dirty="0" smtClean="0">
                <a:effectLst>
                  <a:glow rad="101600">
                    <a:schemeClr val="bg1">
                      <a:alpha val="60000"/>
                    </a:schemeClr>
                  </a:glow>
                </a:effectLst>
              </a:rPr>
              <a:t>)</a:t>
            </a:r>
            <a:r>
              <a:rPr lang="en-US" dirty="0">
                <a:effectLst>
                  <a:glow rad="101600">
                    <a:schemeClr val="bg1">
                      <a:alpha val="60000"/>
                    </a:schemeClr>
                  </a:glow>
                </a:effectLst>
              </a:rPr>
              <a:t/>
            </a:r>
            <a:br>
              <a:rPr lang="en-US" dirty="0">
                <a:effectLst>
                  <a:glow rad="101600">
                    <a:schemeClr val="bg1">
                      <a:alpha val="60000"/>
                    </a:schemeClr>
                  </a:glow>
                </a:effectLst>
              </a:rPr>
            </a:br>
            <a:endParaRPr lang="en-US" dirty="0">
              <a:effectLst>
                <a:glow rad="101600">
                  <a:schemeClr val="bg1">
                    <a:alpha val="60000"/>
                  </a:schemeClr>
                </a:glow>
              </a:effectLst>
            </a:endParaRPr>
          </a:p>
        </p:txBody>
      </p:sp>
      <p:pic>
        <p:nvPicPr>
          <p:cNvPr id="19458" name="Picture 2"/>
          <p:cNvPicPr>
            <a:picLocks noChangeAspect="1" noChangeArrowheads="1"/>
          </p:cNvPicPr>
          <p:nvPr/>
        </p:nvPicPr>
        <p:blipFill>
          <a:blip r:embed="rId3" cstate="print"/>
          <a:srcRect/>
          <a:stretch>
            <a:fillRect/>
          </a:stretch>
        </p:blipFill>
        <p:spPr bwMode="auto">
          <a:xfrm>
            <a:off x="1267137" y="2630117"/>
            <a:ext cx="6733863" cy="4227883"/>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33400"/>
            <a:ext cx="102870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382000" cy="2819400"/>
          </a:xfrm>
        </p:spPr>
        <p:txBody>
          <a:bodyPr>
            <a:normAutofit/>
          </a:bodyPr>
          <a:lstStyle/>
          <a:p>
            <a:r>
              <a:rPr lang="en-US" dirty="0">
                <a:effectLst>
                  <a:glow rad="101600">
                    <a:schemeClr val="bg1">
                      <a:alpha val="60000"/>
                    </a:schemeClr>
                  </a:glow>
                </a:effectLst>
              </a:rPr>
              <a:t>Is there any sensuality or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rebellion </a:t>
            </a:r>
            <a:r>
              <a:rPr lang="en-US" dirty="0">
                <a:effectLst>
                  <a:glow rad="101600">
                    <a:schemeClr val="bg1">
                      <a:alpha val="60000"/>
                    </a:schemeClr>
                  </a:glow>
                </a:effectLst>
              </a:rPr>
              <a:t>sensed in the music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a:effectLst>
                  <a:glow rad="101600">
                    <a:schemeClr val="bg1">
                      <a:alpha val="60000"/>
                    </a:schemeClr>
                  </a:glow>
                </a:effectLst>
              </a:rPr>
              <a:t>(</a:t>
            </a:r>
            <a:r>
              <a:rPr lang="en-US" i="1" dirty="0" smtClean="0">
                <a:effectLst>
                  <a:glow rad="101600">
                    <a:schemeClr val="bg1">
                      <a:alpha val="60000"/>
                    </a:schemeClr>
                  </a:glow>
                </a:effectLst>
              </a:rPr>
              <a:t>James 3:15-17)</a:t>
            </a:r>
            <a:endParaRPr lang="en-US" i="1" dirty="0">
              <a:effectLst>
                <a:glow rad="101600">
                  <a:schemeClr val="bg1">
                    <a:alpha val="60000"/>
                  </a:schemeClr>
                </a:glow>
              </a:effectLst>
            </a:endParaRPr>
          </a:p>
        </p:txBody>
      </p:sp>
      <p:pic>
        <p:nvPicPr>
          <p:cNvPr id="20483" name="Picture 3"/>
          <p:cNvPicPr>
            <a:picLocks noChangeAspect="1" noChangeArrowheads="1"/>
          </p:cNvPicPr>
          <p:nvPr/>
        </p:nvPicPr>
        <p:blipFill>
          <a:blip r:embed="rId3" cstate="print"/>
          <a:srcRect/>
          <a:stretch>
            <a:fillRect/>
          </a:stretch>
        </p:blipFill>
        <p:spPr bwMode="auto">
          <a:xfrm>
            <a:off x="838200" y="2819400"/>
            <a:ext cx="7202598" cy="40386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3.bp.blogspot.com/-5FjnIt6F7Mo/TyDSVMaaSmI/AAAAAAAACck/stDpFgkheDM/s1600/moses.jpg"/>
          <p:cNvPicPr>
            <a:picLocks noChangeAspect="1" noChangeArrowheads="1"/>
          </p:cNvPicPr>
          <p:nvPr/>
        </p:nvPicPr>
        <p:blipFill>
          <a:blip r:embed="rId2" cstate="print"/>
          <a:srcRect/>
          <a:stretch>
            <a:fillRect/>
          </a:stretch>
        </p:blipFill>
        <p:spPr bwMode="auto">
          <a:xfrm>
            <a:off x="0" y="0"/>
            <a:ext cx="4949403" cy="4200525"/>
          </a:xfrm>
          <a:prstGeom prst="rect">
            <a:avLst/>
          </a:prstGeom>
          <a:noFill/>
        </p:spPr>
      </p:pic>
      <p:sp>
        <p:nvSpPr>
          <p:cNvPr id="3" name="Title 2"/>
          <p:cNvSpPr>
            <a:spLocks noGrp="1"/>
          </p:cNvSpPr>
          <p:nvPr>
            <p:ph type="title"/>
          </p:nvPr>
        </p:nvSpPr>
        <p:spPr>
          <a:xfrm>
            <a:off x="0" y="4267200"/>
            <a:ext cx="9143999" cy="1501775"/>
          </a:xfrm>
        </p:spPr>
        <p:txBody>
          <a:bodyPr>
            <a:noAutofit/>
          </a:bodyPr>
          <a:lstStyle/>
          <a:p>
            <a:r>
              <a:rPr lang="en-US" sz="3200" b="0" i="1" dirty="0" smtClean="0"/>
              <a:t>It is not the voice of them that shout for mastery, neither is it the voice of them that cry for being overcome: but the noise of them that sing do I hear</a:t>
            </a:r>
            <a:r>
              <a:rPr lang="en-US" sz="3200" b="0" i="1" dirty="0" smtClean="0"/>
              <a:t>.”</a:t>
            </a:r>
            <a:r>
              <a:rPr lang="en-US" sz="3200" b="0" i="1" dirty="0" smtClean="0"/>
              <a:t> (Exodus 32:17-18) </a:t>
            </a:r>
            <a:endParaRPr lang="en-US" sz="3200" b="0" i="1" dirty="0"/>
          </a:p>
        </p:txBody>
      </p:sp>
      <p:sp>
        <p:nvSpPr>
          <p:cNvPr id="4" name="Text Placeholder 3"/>
          <p:cNvSpPr>
            <a:spLocks noGrp="1"/>
          </p:cNvSpPr>
          <p:nvPr>
            <p:ph type="body" idx="1"/>
          </p:nvPr>
        </p:nvSpPr>
        <p:spPr>
          <a:xfrm>
            <a:off x="4876800" y="304801"/>
            <a:ext cx="4267199" cy="3886199"/>
          </a:xfrm>
        </p:spPr>
        <p:txBody>
          <a:bodyPr>
            <a:normAutofit/>
          </a:bodyPr>
          <a:lstStyle/>
          <a:p>
            <a:pPr algn="ctr"/>
            <a:r>
              <a:rPr lang="en-US" sz="3200" i="1" dirty="0" smtClean="0"/>
              <a:t>“AND WHEN JOSHUA HEARD THE NOISE OF THE PEOPLE AS THEY SHOUTED HE SAID UNTO MOSES, THERE IS A NOISE OF WAR IN THE CAMP. AND HE SAID,</a:t>
            </a:r>
            <a:endParaRPr lang="en-US" sz="3200" i="1"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divorce.usattorneys.com/wp-content/themes/directorypress/thumbs/divorce9.jpg"/>
          <p:cNvPicPr>
            <a:picLocks noChangeAspect="1" noChangeArrowheads="1"/>
          </p:cNvPicPr>
          <p:nvPr/>
        </p:nvPicPr>
        <p:blipFill>
          <a:blip r:embed="rId2" cstate="print"/>
          <a:srcRect/>
          <a:stretch>
            <a:fillRect/>
          </a:stretch>
        </p:blipFill>
        <p:spPr bwMode="auto">
          <a:xfrm>
            <a:off x="2667000" y="4953000"/>
            <a:ext cx="3381374" cy="1905000"/>
          </a:xfrm>
          <a:prstGeom prst="rect">
            <a:avLst/>
          </a:prstGeom>
          <a:noFill/>
        </p:spPr>
      </p:pic>
      <p:pic>
        <p:nvPicPr>
          <p:cNvPr id="1026" name="Picture 2" descr="http://thepreachersword.files.wordpress.com/2013/01/culturewar.jpg"/>
          <p:cNvPicPr>
            <a:picLocks noChangeAspect="1" noChangeArrowheads="1"/>
          </p:cNvPicPr>
          <p:nvPr/>
        </p:nvPicPr>
        <p:blipFill>
          <a:blip r:embed="rId3" cstate="print"/>
          <a:srcRect/>
          <a:stretch>
            <a:fillRect/>
          </a:stretch>
        </p:blipFill>
        <p:spPr bwMode="auto">
          <a:xfrm>
            <a:off x="2590800" y="2057400"/>
            <a:ext cx="4330510" cy="2895600"/>
          </a:xfrm>
          <a:prstGeom prst="rect">
            <a:avLst/>
          </a:prstGeom>
          <a:noFill/>
        </p:spPr>
      </p:pic>
      <p:pic>
        <p:nvPicPr>
          <p:cNvPr id="1028" name="Picture 4" descr="http://www.catholicadvocate.com/wp-content/uploads/2011/03/same_sex_marriage_generic.jpg"/>
          <p:cNvPicPr>
            <a:picLocks noChangeAspect="1" noChangeArrowheads="1"/>
          </p:cNvPicPr>
          <p:nvPr/>
        </p:nvPicPr>
        <p:blipFill>
          <a:blip r:embed="rId4" cstate="print"/>
          <a:srcRect/>
          <a:stretch>
            <a:fillRect/>
          </a:stretch>
        </p:blipFill>
        <p:spPr bwMode="auto">
          <a:xfrm>
            <a:off x="0" y="0"/>
            <a:ext cx="3904042" cy="2057400"/>
          </a:xfrm>
          <a:prstGeom prst="rect">
            <a:avLst/>
          </a:prstGeom>
          <a:noFill/>
        </p:spPr>
      </p:pic>
      <p:pic>
        <p:nvPicPr>
          <p:cNvPr id="1030" name="Picture 6" descr="http://www.fofnp.org/wp-content/uploads/2013/08/abortion.jpg"/>
          <p:cNvPicPr>
            <a:picLocks noChangeAspect="1" noChangeArrowheads="1"/>
          </p:cNvPicPr>
          <p:nvPr/>
        </p:nvPicPr>
        <p:blipFill>
          <a:blip r:embed="rId5" cstate="print"/>
          <a:srcRect/>
          <a:stretch>
            <a:fillRect/>
          </a:stretch>
        </p:blipFill>
        <p:spPr bwMode="auto">
          <a:xfrm>
            <a:off x="5867400" y="4649942"/>
            <a:ext cx="3276600" cy="2208058"/>
          </a:xfrm>
          <a:prstGeom prst="rect">
            <a:avLst/>
          </a:prstGeom>
          <a:noFill/>
        </p:spPr>
      </p:pic>
      <p:pic>
        <p:nvPicPr>
          <p:cNvPr id="1034" name="Picture 10" descr="http://www.inplainsite.org/assets/images/Evolution-Pl.jpg"/>
          <p:cNvPicPr>
            <a:picLocks noChangeAspect="1" noChangeArrowheads="1"/>
          </p:cNvPicPr>
          <p:nvPr/>
        </p:nvPicPr>
        <p:blipFill>
          <a:blip r:embed="rId6" cstate="print"/>
          <a:srcRect/>
          <a:stretch>
            <a:fillRect/>
          </a:stretch>
        </p:blipFill>
        <p:spPr bwMode="auto">
          <a:xfrm>
            <a:off x="6096000" y="0"/>
            <a:ext cx="3048000" cy="2695576"/>
          </a:xfrm>
          <a:prstGeom prst="rect">
            <a:avLst/>
          </a:prstGeom>
          <a:noFill/>
        </p:spPr>
      </p:pic>
      <p:pic>
        <p:nvPicPr>
          <p:cNvPr id="1038" name="Picture 14" descr="http://b.vimeocdn.com/ts/128/817/128817708_640.jpg"/>
          <p:cNvPicPr>
            <a:picLocks noChangeAspect="1" noChangeArrowheads="1"/>
          </p:cNvPicPr>
          <p:nvPr/>
        </p:nvPicPr>
        <p:blipFill>
          <a:blip r:embed="rId7" cstate="print"/>
          <a:srcRect/>
          <a:stretch>
            <a:fillRect/>
          </a:stretch>
        </p:blipFill>
        <p:spPr bwMode="auto">
          <a:xfrm>
            <a:off x="3352800" y="0"/>
            <a:ext cx="3421789" cy="2057400"/>
          </a:xfrm>
          <a:prstGeom prst="rect">
            <a:avLst/>
          </a:prstGeom>
          <a:noFill/>
        </p:spPr>
      </p:pic>
      <p:pic>
        <p:nvPicPr>
          <p:cNvPr id="1044" name="Picture 20" descr="http://ncol.typepad.com/.a/6a00d834526d9869e2017744497435970d-pi"/>
          <p:cNvPicPr>
            <a:picLocks noChangeAspect="1" noChangeArrowheads="1"/>
          </p:cNvPicPr>
          <p:nvPr/>
        </p:nvPicPr>
        <p:blipFill>
          <a:blip r:embed="rId8" cstate="print"/>
          <a:srcRect/>
          <a:stretch>
            <a:fillRect/>
          </a:stretch>
        </p:blipFill>
        <p:spPr bwMode="auto">
          <a:xfrm>
            <a:off x="6034926" y="2667000"/>
            <a:ext cx="3109074" cy="1981200"/>
          </a:xfrm>
          <a:prstGeom prst="rect">
            <a:avLst/>
          </a:prstGeom>
          <a:noFill/>
        </p:spPr>
      </p:pic>
      <p:pic>
        <p:nvPicPr>
          <p:cNvPr id="1042" name="Picture 18" descr="http://beginningandend.com/wp-content/uploads/2013/04/Ban-Bible-Christian-Woman-Permitted-to-Distrubute-bibles.jpg"/>
          <p:cNvPicPr>
            <a:picLocks noChangeAspect="1" noChangeArrowheads="1"/>
          </p:cNvPicPr>
          <p:nvPr/>
        </p:nvPicPr>
        <p:blipFill>
          <a:blip r:embed="rId9" cstate="print"/>
          <a:srcRect/>
          <a:stretch>
            <a:fillRect/>
          </a:stretch>
        </p:blipFill>
        <p:spPr bwMode="auto">
          <a:xfrm>
            <a:off x="0" y="2056022"/>
            <a:ext cx="2895600" cy="2230229"/>
          </a:xfrm>
          <a:prstGeom prst="rect">
            <a:avLst/>
          </a:prstGeom>
          <a:noFill/>
        </p:spPr>
      </p:pic>
      <p:pic>
        <p:nvPicPr>
          <p:cNvPr id="1032" name="Picture 8" descr="http://cdn.frontpagemag.com/wp-content/uploads/2014/01/Legalize-Weed-uncle-sam.gif"/>
          <p:cNvPicPr>
            <a:picLocks noChangeAspect="1" noChangeArrowheads="1"/>
          </p:cNvPicPr>
          <p:nvPr/>
        </p:nvPicPr>
        <p:blipFill>
          <a:blip r:embed="rId10" cstate="print"/>
          <a:srcRect/>
          <a:stretch>
            <a:fillRect/>
          </a:stretch>
        </p:blipFill>
        <p:spPr bwMode="auto">
          <a:xfrm>
            <a:off x="0" y="4114800"/>
            <a:ext cx="2743199" cy="27432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2000"/>
                                        <p:tgtEl>
                                          <p:spTgt spid="10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fade">
                                      <p:cBhvr>
                                        <p:cTn id="17" dur="20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8"/>
                                        </p:tgtEl>
                                        <p:attrNameLst>
                                          <p:attrName>style.visibility</p:attrName>
                                        </p:attrNameLst>
                                      </p:cBhvr>
                                      <p:to>
                                        <p:strVal val="visible"/>
                                      </p:to>
                                    </p:set>
                                    <p:animEffect transition="in" filter="fade">
                                      <p:cBhvr>
                                        <p:cTn id="22" dur="2000"/>
                                        <p:tgtEl>
                                          <p:spTgt spid="10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20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2000"/>
                                        <p:tgtEl>
                                          <p:spTgt spid="10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animEffect transition="in" filter="fade">
                                      <p:cBhvr>
                                        <p:cTn id="37" dur="2000"/>
                                        <p:tgtEl>
                                          <p:spTgt spid="10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44"/>
                                        </p:tgtEl>
                                        <p:attrNameLst>
                                          <p:attrName>style.visibility</p:attrName>
                                        </p:attrNameLst>
                                      </p:cBhvr>
                                      <p:to>
                                        <p:strVal val="visible"/>
                                      </p:to>
                                    </p:set>
                                    <p:animEffect transition="in" filter="fade">
                                      <p:cBhvr>
                                        <p:cTn id="42" dur="20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685800" y="-304800"/>
            <a:ext cx="10134599"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2163762"/>
          </a:xfrm>
        </p:spPr>
        <p:txBody>
          <a:bodyPr>
            <a:normAutofit/>
          </a:bodyPr>
          <a:lstStyle/>
          <a:p>
            <a:r>
              <a:rPr lang="en-US" dirty="0" smtClean="0">
                <a:effectLst>
                  <a:glow rad="101600">
                    <a:schemeClr val="bg1">
                      <a:alpha val="60000"/>
                    </a:schemeClr>
                  </a:glow>
                </a:effectLst>
              </a:rPr>
              <a:t>Does </a:t>
            </a:r>
            <a:r>
              <a:rPr lang="en-US" dirty="0">
                <a:effectLst>
                  <a:glow rad="101600">
                    <a:schemeClr val="bg1">
                      <a:alpha val="60000"/>
                    </a:schemeClr>
                  </a:glow>
                </a:effectLst>
              </a:rPr>
              <a:t>it have a </a:t>
            </a:r>
            <a:r>
              <a:rPr lang="en-US" dirty="0" smtClean="0">
                <a:effectLst>
                  <a:glow rad="101600">
                    <a:schemeClr val="bg1">
                      <a:alpha val="60000"/>
                    </a:schemeClr>
                  </a:glow>
                </a:effectLst>
              </a:rPr>
              <a:t>clear understandable  Scriptural message?   </a:t>
            </a:r>
            <a:br>
              <a:rPr lang="en-US" dirty="0" smtClean="0">
                <a:effectLst>
                  <a:glow rad="101600">
                    <a:schemeClr val="bg1">
                      <a:alpha val="60000"/>
                    </a:schemeClr>
                  </a:glow>
                </a:effectLst>
              </a:rPr>
            </a:br>
            <a:r>
              <a:rPr lang="en-US" i="1" dirty="0" smtClean="0">
                <a:effectLst>
                  <a:glow rad="101600">
                    <a:schemeClr val="bg1">
                      <a:alpha val="60000"/>
                    </a:schemeClr>
                  </a:glow>
                </a:effectLst>
              </a:rPr>
              <a:t>(I </a:t>
            </a:r>
            <a:r>
              <a:rPr lang="en-US" i="1" dirty="0">
                <a:effectLst>
                  <a:glow rad="101600">
                    <a:schemeClr val="bg1">
                      <a:alpha val="60000"/>
                    </a:schemeClr>
                  </a:glow>
                </a:effectLst>
              </a:rPr>
              <a:t>Corinthians </a:t>
            </a:r>
            <a:r>
              <a:rPr lang="en-US" i="1" dirty="0" smtClean="0">
                <a:effectLst>
                  <a:glow rad="101600">
                    <a:schemeClr val="bg1">
                      <a:alpha val="60000"/>
                    </a:schemeClr>
                  </a:glow>
                </a:effectLst>
              </a:rPr>
              <a:t>14:7-9)</a:t>
            </a:r>
            <a:endParaRPr lang="en-US" i="1" dirty="0">
              <a:effectLst>
                <a:glow rad="101600">
                  <a:schemeClr val="bg1">
                    <a:alpha val="60000"/>
                  </a:schemeClr>
                </a:glow>
              </a:effectLst>
            </a:endParaRPr>
          </a:p>
        </p:txBody>
      </p:sp>
      <p:pic>
        <p:nvPicPr>
          <p:cNvPr id="12290" name="Picture 2"/>
          <p:cNvPicPr>
            <a:picLocks noChangeAspect="1" noChangeArrowheads="1"/>
          </p:cNvPicPr>
          <p:nvPr/>
        </p:nvPicPr>
        <p:blipFill>
          <a:blip r:embed="rId3" cstate="print"/>
          <a:srcRect/>
          <a:stretch>
            <a:fillRect/>
          </a:stretch>
        </p:blipFill>
        <p:spPr bwMode="auto">
          <a:xfrm>
            <a:off x="381000" y="2743200"/>
            <a:ext cx="8354920" cy="3426934"/>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6583362"/>
          </a:xfrm>
        </p:spPr>
        <p:txBody>
          <a:bodyPr>
            <a:normAutofit fontScale="90000"/>
          </a:bodyPr>
          <a:lstStyle/>
          <a:p>
            <a:r>
              <a:rPr lang="en-US" i="1" dirty="0" smtClean="0"/>
              <a:t>“And </a:t>
            </a:r>
            <a:r>
              <a:rPr lang="en-US" i="1" dirty="0" smtClean="0"/>
              <a:t>even things without life giving sound, whether pipe or harp, except they give a distinction in the sounds, how shall it be known what is piped or harped? </a:t>
            </a:r>
            <a:r>
              <a:rPr lang="en-US" i="1" dirty="0" smtClean="0"/>
              <a:t>For </a:t>
            </a:r>
            <a:r>
              <a:rPr lang="en-US" i="1" dirty="0" smtClean="0"/>
              <a:t>if the trumpet give an uncertain sound, who shall prepare himself to the battle? So likewise ye, except ye utter by the tongue words easy to be understood, how shall it be known what is spoken? for ye shall speak into the air</a:t>
            </a:r>
            <a:r>
              <a:rPr lang="en-US" i="1" dirty="0" smtClean="0"/>
              <a:t>.”</a:t>
            </a:r>
            <a:endParaRPr lang="en-US" i="1"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
            <a:ext cx="98298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2163762"/>
          </a:xfrm>
        </p:spPr>
        <p:txBody>
          <a:bodyPr>
            <a:normAutofit fontScale="90000"/>
          </a:bodyPr>
          <a:lstStyle/>
          <a:p>
            <a:r>
              <a:rPr lang="en-US" dirty="0">
                <a:effectLst>
                  <a:glow rad="101600">
                    <a:schemeClr val="bg1">
                      <a:alpha val="60000"/>
                    </a:schemeClr>
                  </a:glow>
                </a:effectLst>
              </a:rPr>
              <a:t>Does the music violate the Biblical principle of not mixing light with darkness or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the clean with </a:t>
            </a:r>
            <a:r>
              <a:rPr lang="en-US" dirty="0">
                <a:effectLst>
                  <a:glow rad="101600">
                    <a:schemeClr val="bg1">
                      <a:alpha val="60000"/>
                    </a:schemeClr>
                  </a:glow>
                </a:effectLst>
              </a:rPr>
              <a:t>the </a:t>
            </a:r>
            <a:r>
              <a:rPr lang="en-US" dirty="0" smtClean="0">
                <a:effectLst>
                  <a:glow rad="101600">
                    <a:schemeClr val="bg1">
                      <a:alpha val="60000"/>
                    </a:schemeClr>
                  </a:glow>
                </a:effectLst>
              </a:rPr>
              <a:t>unclean? </a:t>
            </a:r>
            <a:br>
              <a:rPr lang="en-US" dirty="0" smtClean="0">
                <a:effectLst>
                  <a:glow rad="101600">
                    <a:schemeClr val="bg1">
                      <a:alpha val="60000"/>
                    </a:schemeClr>
                  </a:glow>
                </a:effectLst>
              </a:rPr>
            </a:br>
            <a:r>
              <a:rPr lang="en-US" i="1" dirty="0" smtClean="0">
                <a:effectLst>
                  <a:glow rad="101600">
                    <a:schemeClr val="bg1">
                      <a:alpha val="60000"/>
                    </a:schemeClr>
                  </a:glow>
                </a:effectLst>
              </a:rPr>
              <a:t>(II </a:t>
            </a:r>
            <a:r>
              <a:rPr lang="en-US" i="1" dirty="0">
                <a:effectLst>
                  <a:glow rad="101600">
                    <a:schemeClr val="bg1">
                      <a:alpha val="60000"/>
                    </a:schemeClr>
                  </a:glow>
                </a:effectLst>
              </a:rPr>
              <a:t>Corinthians </a:t>
            </a:r>
            <a:r>
              <a:rPr lang="en-US" i="1" dirty="0" smtClean="0">
                <a:effectLst>
                  <a:glow rad="101600">
                    <a:schemeClr val="bg1">
                      <a:alpha val="60000"/>
                    </a:schemeClr>
                  </a:glow>
                </a:effectLst>
              </a:rPr>
              <a:t>6:14-7:1)</a:t>
            </a:r>
            <a:endParaRPr lang="en-US" i="1" dirty="0">
              <a:effectLst>
                <a:glow rad="101600">
                  <a:schemeClr val="bg1">
                    <a:alpha val="60000"/>
                  </a:schemeClr>
                </a:glow>
              </a:effectLst>
            </a:endParaRPr>
          </a:p>
        </p:txBody>
      </p:sp>
      <p:pic>
        <p:nvPicPr>
          <p:cNvPr id="13314" name="Picture 2"/>
          <p:cNvPicPr>
            <a:picLocks noChangeAspect="1" noChangeArrowheads="1"/>
          </p:cNvPicPr>
          <p:nvPr/>
        </p:nvPicPr>
        <p:blipFill>
          <a:blip r:embed="rId3" cstate="print"/>
          <a:srcRect/>
          <a:stretch>
            <a:fillRect/>
          </a:stretch>
        </p:blipFill>
        <p:spPr bwMode="auto">
          <a:xfrm>
            <a:off x="1066800" y="2667000"/>
            <a:ext cx="6705600" cy="4463415"/>
          </a:xfrm>
          <a:prstGeom prst="rect">
            <a:avLst/>
          </a:prstGeom>
          <a:ln>
            <a:noFill/>
          </a:ln>
          <a:effectLst>
            <a:softEdge rad="112500"/>
          </a:effectLst>
        </p:spPr>
      </p:pic>
      <p:sp>
        <p:nvSpPr>
          <p:cNvPr id="4" name="Rectangle 3"/>
          <p:cNvSpPr/>
          <p:nvPr/>
        </p:nvSpPr>
        <p:spPr>
          <a:xfrm>
            <a:off x="762000" y="2590800"/>
            <a:ext cx="7086600" cy="457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304800"/>
            <a:ext cx="9144000" cy="6553200"/>
          </a:xfrm>
        </p:spPr>
        <p:txBody>
          <a:bodyPr>
            <a:normAutofit/>
          </a:bodyPr>
          <a:lstStyle/>
          <a:p>
            <a:r>
              <a:rPr lang="en-US" dirty="0" smtClean="0">
                <a:effectLst>
                  <a:glow rad="101600">
                    <a:schemeClr val="bg1">
                      <a:alpha val="60000"/>
                    </a:schemeClr>
                  </a:glow>
                </a:effectLst>
              </a:rPr>
              <a:t>Godly </a:t>
            </a:r>
            <a:r>
              <a:rPr lang="en-US" dirty="0">
                <a:effectLst>
                  <a:glow rad="101600">
                    <a:schemeClr val="bg1">
                      <a:alpha val="60000"/>
                    </a:schemeClr>
                  </a:glow>
                </a:effectLst>
              </a:rPr>
              <a:t>music adheres to God’s standard of separation  -  </a:t>
            </a:r>
            <a:r>
              <a:rPr lang="en-US" i="1" dirty="0">
                <a:effectLst>
                  <a:glow rad="101600">
                    <a:schemeClr val="bg1">
                      <a:alpha val="60000"/>
                    </a:schemeClr>
                  </a:glow>
                </a:effectLst>
              </a:rPr>
              <a:t>I John 2:15-16</a:t>
            </a:r>
          </a:p>
          <a:p>
            <a:endParaRPr lang="en-US" dirty="0">
              <a:effectLst>
                <a:glow rad="101600">
                  <a:schemeClr val="bg1">
                    <a:alpha val="60000"/>
                  </a:schemeClr>
                </a:glow>
              </a:effectLst>
            </a:endParaRPr>
          </a:p>
        </p:txBody>
      </p:sp>
      <p:sp>
        <p:nvSpPr>
          <p:cNvPr id="35841" name="Rectangle 1"/>
          <p:cNvSpPr>
            <a:spLocks noChangeArrowheads="1"/>
          </p:cNvSpPr>
          <p:nvPr/>
        </p:nvSpPr>
        <p:spPr bwMode="auto">
          <a:xfrm>
            <a:off x="0" y="1828801"/>
            <a:ext cx="5181600" cy="47037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3200" i="0" u="none" strike="noStrike" cap="none" normalizeH="0" baseline="0" dirty="0" smtClean="0">
                <a:ln>
                  <a:noFill/>
                </a:ln>
                <a:solidFill>
                  <a:schemeClr val="tx1"/>
                </a:solidFill>
                <a:effectLst>
                  <a:glow rad="101600">
                    <a:schemeClr val="bg1">
                      <a:alpha val="60000"/>
                    </a:schemeClr>
                  </a:glow>
                </a:effectLst>
                <a:ea typeface="Times New Roman" pitchFamily="18" charset="0"/>
                <a:cs typeface="Times New Roman" pitchFamily="18" charset="0"/>
              </a:rPr>
              <a:t> </a:t>
            </a:r>
            <a:r>
              <a:rPr kumimoji="0" lang="en-US" sz="3200" i="0" u="none" strike="noStrike" cap="none" normalizeH="0" baseline="0" dirty="0" smtClean="0">
                <a:ln>
                  <a:noFill/>
                </a:ln>
                <a:solidFill>
                  <a:srgbClr val="FFFF00"/>
                </a:solidFill>
                <a:effectLst>
                  <a:glow rad="101600">
                    <a:schemeClr val="bg1">
                      <a:alpha val="60000"/>
                    </a:schemeClr>
                  </a:glow>
                </a:effectLst>
                <a:ea typeface="Times New Roman" pitchFamily="18" charset="0"/>
                <a:cs typeface="Times New Roman" pitchFamily="18" charset="0"/>
              </a:rPr>
              <a:t>John Adams Stated </a:t>
            </a:r>
          </a:p>
          <a:p>
            <a:pPr marL="0" marR="0" lvl="0" indent="0" algn="ctr" defTabSz="914400" rtl="0" eaLnBrk="1" fontAlgn="base" latinLnBrk="0" hangingPunct="1">
              <a:lnSpc>
                <a:spcPct val="100000"/>
              </a:lnSpc>
              <a:spcBef>
                <a:spcPct val="0"/>
              </a:spcBef>
              <a:spcAft>
                <a:spcPct val="0"/>
              </a:spcAft>
              <a:buClrTx/>
              <a:buSzTx/>
              <a:tabLst/>
            </a:pPr>
            <a:r>
              <a:rPr kumimoji="0" lang="en-US" sz="3200" i="0" u="none" strike="noStrike" cap="none" normalizeH="0" baseline="0" dirty="0" smtClean="0">
                <a:ln>
                  <a:noFill/>
                </a:ln>
                <a:solidFill>
                  <a:srgbClr val="FFFF00"/>
                </a:solidFill>
                <a:effectLst>
                  <a:glow rad="101600">
                    <a:schemeClr val="bg1">
                      <a:alpha val="60000"/>
                    </a:schemeClr>
                  </a:glow>
                </a:effectLst>
                <a:ea typeface="Times New Roman" pitchFamily="18" charset="0"/>
                <a:cs typeface="Times New Roman" pitchFamily="18" charset="0"/>
              </a:rPr>
              <a:t>While</a:t>
            </a:r>
            <a:r>
              <a:rPr kumimoji="0" lang="en-US" sz="3200" i="0" u="none" strike="noStrike" cap="none" normalizeH="0" dirty="0" smtClean="0">
                <a:ln>
                  <a:noFill/>
                </a:ln>
                <a:solidFill>
                  <a:srgbClr val="FFFF00"/>
                </a:solidFill>
                <a:effectLst>
                  <a:glow rad="101600">
                    <a:schemeClr val="bg1">
                      <a:alpha val="60000"/>
                    </a:schemeClr>
                  </a:glow>
                </a:effectLst>
                <a:ea typeface="Times New Roman" pitchFamily="18" charset="0"/>
                <a:cs typeface="Times New Roman" pitchFamily="18" charset="0"/>
              </a:rPr>
              <a:t> </a:t>
            </a:r>
            <a:r>
              <a:rPr kumimoji="0" lang="en-US" sz="3200" i="0" u="none" strike="noStrike" cap="none" normalizeH="0" baseline="0" dirty="0" smtClean="0">
                <a:ln>
                  <a:noFill/>
                </a:ln>
                <a:solidFill>
                  <a:srgbClr val="FFFF00"/>
                </a:solidFill>
                <a:effectLst>
                  <a:glow rad="101600">
                    <a:schemeClr val="bg1">
                      <a:alpha val="60000"/>
                    </a:schemeClr>
                  </a:glow>
                </a:effectLst>
                <a:ea typeface="Times New Roman" pitchFamily="18" charset="0"/>
                <a:cs typeface="Times New Roman" pitchFamily="18" charset="0"/>
              </a:rPr>
              <a:t>President</a:t>
            </a:r>
            <a:r>
              <a:rPr kumimoji="0" lang="en-US" sz="3200" i="0" u="none" strike="noStrike" cap="none" normalizeH="0" dirty="0" smtClean="0">
                <a:ln>
                  <a:noFill/>
                </a:ln>
                <a:solidFill>
                  <a:srgbClr val="FFFF00"/>
                </a:solidFill>
                <a:effectLst>
                  <a:glow rad="101600">
                    <a:schemeClr val="bg1">
                      <a:alpha val="60000"/>
                    </a:schemeClr>
                  </a:glow>
                </a:effectLst>
                <a:ea typeface="Times New Roman" pitchFamily="18" charset="0"/>
                <a:cs typeface="Times New Roman" pitchFamily="18" charset="0"/>
              </a:rPr>
              <a:t> </a:t>
            </a:r>
            <a:endParaRPr kumimoji="0" lang="en-US" sz="3200" i="0" u="none" strike="noStrike" cap="none" normalizeH="0" baseline="0" dirty="0" smtClean="0">
              <a:ln>
                <a:noFill/>
              </a:ln>
              <a:solidFill>
                <a:srgbClr val="FFFF00"/>
              </a:solidFill>
              <a:effectLst>
                <a:glow rad="101600">
                  <a:schemeClr val="bg1">
                    <a:alpha val="60000"/>
                  </a:schemeClr>
                </a:glow>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i="1" u="none" strike="noStrike" cap="none" normalizeH="0" baseline="0" dirty="0" smtClean="0">
                <a:ln>
                  <a:noFill/>
                </a:ln>
                <a:solidFill>
                  <a:schemeClr val="tx1"/>
                </a:solidFill>
                <a:effectLst>
                  <a:glow rad="101600">
                    <a:schemeClr val="bg1">
                      <a:alpha val="60000"/>
                    </a:schemeClr>
                  </a:glow>
                </a:effectLst>
                <a:ea typeface="Times New Roman" pitchFamily="18" charset="0"/>
                <a:cs typeface="Times New Roman" pitchFamily="18" charset="0"/>
              </a:rPr>
              <a:t>“The church is the moral compass of society.</a:t>
            </a:r>
            <a:r>
              <a:rPr kumimoji="0" lang="en-US" sz="3200" i="1" u="none" strike="noStrike" cap="none" normalizeH="0" dirty="0" smtClean="0">
                <a:ln>
                  <a:noFill/>
                </a:ln>
                <a:solidFill>
                  <a:schemeClr val="tx1"/>
                </a:solidFill>
                <a:effectLst>
                  <a:glow rad="101600">
                    <a:schemeClr val="bg1">
                      <a:alpha val="60000"/>
                    </a:schemeClr>
                  </a:glow>
                </a:effectLst>
                <a:ea typeface="Times New Roman" pitchFamily="18" charset="0"/>
                <a:cs typeface="Times New Roman" pitchFamily="18" charset="0"/>
              </a:rPr>
              <a:t> </a:t>
            </a:r>
            <a:r>
              <a:rPr kumimoji="0" lang="en-US" sz="3200" i="1" u="none" strike="noStrike" cap="none" normalizeH="0" baseline="0" dirty="0" smtClean="0">
                <a:ln>
                  <a:noFill/>
                </a:ln>
                <a:solidFill>
                  <a:schemeClr val="tx1"/>
                </a:solidFill>
                <a:effectLst>
                  <a:glow rad="101600">
                    <a:schemeClr val="bg1">
                      <a:alpha val="60000"/>
                    </a:schemeClr>
                  </a:glow>
                </a:effectLst>
                <a:ea typeface="Times New Roman" pitchFamily="18" charset="0"/>
                <a:cs typeface="Times New Roman" pitchFamily="18" charset="0"/>
              </a:rPr>
              <a:t>But in order to remain a true and faithful compass, the church must remain separate and independent of the influences of that society.”</a:t>
            </a:r>
            <a:endParaRPr kumimoji="0" lang="en-US" sz="3200" i="1" u="none" strike="noStrike" cap="none" normalizeH="0" baseline="0" dirty="0" smtClean="0">
              <a:ln>
                <a:noFill/>
              </a:ln>
              <a:solidFill>
                <a:schemeClr val="tx1"/>
              </a:solidFill>
              <a:effectLst>
                <a:glow rad="101600">
                  <a:schemeClr val="bg1">
                    <a:alpha val="60000"/>
                  </a:schemeClr>
                </a:glow>
              </a:effectLst>
              <a:cs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5181600" y="1752600"/>
            <a:ext cx="3515591" cy="4419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5841"/>
                                        </p:tgtEl>
                                        <p:attrNameLst>
                                          <p:attrName>style.visibility</p:attrName>
                                        </p:attrNameLst>
                                      </p:cBhvr>
                                      <p:to>
                                        <p:strVal val="visible"/>
                                      </p:to>
                                    </p:set>
                                    <p:anim calcmode="lin" valueType="num">
                                      <p:cBhvr additive="base">
                                        <p:cTn id="14" dur="500" fill="hold"/>
                                        <p:tgtEl>
                                          <p:spTgt spid="35841"/>
                                        </p:tgtEl>
                                        <p:attrNameLst>
                                          <p:attrName>ppt_x</p:attrName>
                                        </p:attrNameLst>
                                      </p:cBhvr>
                                      <p:tavLst>
                                        <p:tav tm="0">
                                          <p:val>
                                            <p:strVal val="#ppt_x"/>
                                          </p:val>
                                        </p:tav>
                                        <p:tav tm="100000">
                                          <p:val>
                                            <p:strVal val="#ppt_x"/>
                                          </p:val>
                                        </p:tav>
                                      </p:tavLst>
                                    </p:anim>
                                    <p:anim calcmode="lin" valueType="num">
                                      <p:cBhvr additive="base">
                                        <p:cTn id="15" dur="500" fill="hold"/>
                                        <p:tgtEl>
                                          <p:spTgt spid="358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9144000" cy="6858000"/>
          </a:xfrm>
        </p:spPr>
        <p:txBody>
          <a:bodyPr>
            <a:noAutofit/>
          </a:bodyPr>
          <a:lstStyle/>
          <a:p>
            <a:r>
              <a:rPr lang="en-US" sz="3500" dirty="0" smtClean="0">
                <a:effectLst>
                  <a:glow rad="101600">
                    <a:schemeClr val="bg1">
                      <a:alpha val="60000"/>
                    </a:schemeClr>
                  </a:glow>
                </a:effectLst>
              </a:rPr>
              <a:t>Godly </a:t>
            </a:r>
            <a:r>
              <a:rPr lang="en-US" sz="3500" dirty="0">
                <a:effectLst>
                  <a:glow rad="101600">
                    <a:schemeClr val="bg1">
                      <a:alpha val="60000"/>
                    </a:schemeClr>
                  </a:glow>
                </a:effectLst>
              </a:rPr>
              <a:t>music does not imitate the world’s music  -  </a:t>
            </a:r>
            <a:r>
              <a:rPr lang="en-US" sz="3500" i="1" dirty="0">
                <a:effectLst>
                  <a:glow rad="101600">
                    <a:schemeClr val="bg1">
                      <a:alpha val="60000"/>
                    </a:schemeClr>
                  </a:glow>
                </a:effectLst>
              </a:rPr>
              <a:t>James 4:4</a:t>
            </a:r>
          </a:p>
          <a:p>
            <a:pPr>
              <a:buNone/>
            </a:pPr>
            <a:r>
              <a:rPr lang="en-US" sz="3500" b="1" dirty="0" smtClean="0">
                <a:solidFill>
                  <a:srgbClr val="FFFF00"/>
                </a:solidFill>
                <a:effectLst>
                  <a:glow rad="101600">
                    <a:schemeClr val="bg1">
                      <a:alpha val="60000"/>
                    </a:schemeClr>
                  </a:glow>
                </a:effectLst>
              </a:rPr>
              <a:t>    NOTE: </a:t>
            </a:r>
            <a:r>
              <a:rPr lang="en-US" sz="3500" dirty="0" smtClean="0">
                <a:solidFill>
                  <a:srgbClr val="FFFF00"/>
                </a:solidFill>
                <a:effectLst>
                  <a:glow rad="101600">
                    <a:schemeClr val="bg1">
                      <a:alpha val="60000"/>
                    </a:schemeClr>
                  </a:glow>
                </a:effectLst>
              </a:rPr>
              <a:t>The </a:t>
            </a:r>
            <a:r>
              <a:rPr lang="en-US" sz="3500" dirty="0">
                <a:solidFill>
                  <a:srgbClr val="FFFF00"/>
                </a:solidFill>
                <a:effectLst>
                  <a:glow rad="101600">
                    <a:schemeClr val="bg1">
                      <a:alpha val="60000"/>
                    </a:schemeClr>
                  </a:glow>
                </a:effectLst>
              </a:rPr>
              <a:t>strongest evidences of admiration is imitation.  The Christian who says he </a:t>
            </a:r>
            <a:r>
              <a:rPr lang="en-US" sz="3500" dirty="0" smtClean="0">
                <a:solidFill>
                  <a:srgbClr val="FFFF00"/>
                </a:solidFill>
                <a:effectLst>
                  <a:glow rad="101600">
                    <a:schemeClr val="bg1">
                      <a:alpha val="60000"/>
                    </a:schemeClr>
                  </a:glow>
                </a:effectLst>
              </a:rPr>
              <a:t>loves </a:t>
            </a:r>
            <a:r>
              <a:rPr lang="en-US" sz="3500" dirty="0">
                <a:solidFill>
                  <a:srgbClr val="FFFF00"/>
                </a:solidFill>
                <a:effectLst>
                  <a:glow rad="101600">
                    <a:schemeClr val="bg1">
                      <a:alpha val="60000"/>
                    </a:schemeClr>
                  </a:glow>
                </a:effectLst>
              </a:rPr>
              <a:t>God but listens to carnal music is guilty of violating God’s command of </a:t>
            </a:r>
            <a:r>
              <a:rPr lang="en-US" sz="3500" dirty="0" smtClean="0">
                <a:solidFill>
                  <a:srgbClr val="FFFF00"/>
                </a:solidFill>
                <a:effectLst>
                  <a:glow rad="101600">
                    <a:schemeClr val="bg1">
                      <a:alpha val="60000"/>
                    </a:schemeClr>
                  </a:glow>
                </a:effectLst>
              </a:rPr>
              <a:t>separation  </a:t>
            </a:r>
            <a:r>
              <a:rPr lang="en-US" sz="3500" i="1" dirty="0">
                <a:solidFill>
                  <a:srgbClr val="FFFF00"/>
                </a:solidFill>
                <a:effectLst>
                  <a:glow rad="101600">
                    <a:schemeClr val="bg1">
                      <a:alpha val="60000"/>
                    </a:schemeClr>
                  </a:glow>
                </a:effectLst>
              </a:rPr>
              <a:t>-  Hebrews 13:13-16</a:t>
            </a:r>
          </a:p>
          <a:p>
            <a:r>
              <a:rPr lang="en-US" sz="3500" dirty="0" smtClean="0">
                <a:effectLst>
                  <a:glow rad="101600">
                    <a:schemeClr val="bg1">
                      <a:alpha val="60000"/>
                    </a:schemeClr>
                  </a:glow>
                </a:effectLst>
              </a:rPr>
              <a:t>Godly </a:t>
            </a:r>
            <a:r>
              <a:rPr lang="en-US" sz="3500" dirty="0">
                <a:effectLst>
                  <a:glow rad="101600">
                    <a:schemeClr val="bg1">
                      <a:alpha val="60000"/>
                    </a:schemeClr>
                  </a:glow>
                </a:effectLst>
              </a:rPr>
              <a:t>music is not appealing to the world  </a:t>
            </a:r>
            <a:r>
              <a:rPr lang="en-US" sz="3500" i="1" dirty="0">
                <a:effectLst>
                  <a:glow rad="101600">
                    <a:schemeClr val="bg1">
                      <a:alpha val="60000"/>
                    </a:schemeClr>
                  </a:glow>
                </a:effectLst>
              </a:rPr>
              <a:t>-  </a:t>
            </a:r>
            <a:r>
              <a:rPr lang="en-US" sz="3500" i="1" dirty="0" smtClean="0">
                <a:effectLst>
                  <a:glow rad="101600">
                    <a:schemeClr val="bg1">
                      <a:alpha val="60000"/>
                    </a:schemeClr>
                  </a:glow>
                </a:effectLst>
              </a:rPr>
              <a:t>               John </a:t>
            </a:r>
            <a:r>
              <a:rPr lang="en-US" sz="3500" i="1" dirty="0">
                <a:effectLst>
                  <a:glow rad="101600">
                    <a:schemeClr val="bg1">
                      <a:alpha val="60000"/>
                    </a:schemeClr>
                  </a:glow>
                </a:effectLst>
              </a:rPr>
              <a:t>15:18-19</a:t>
            </a:r>
          </a:p>
          <a:p>
            <a:pPr>
              <a:buNone/>
            </a:pPr>
            <a:r>
              <a:rPr lang="en-US" sz="3500" b="1" dirty="0" smtClean="0">
                <a:solidFill>
                  <a:srgbClr val="FFFF00"/>
                </a:solidFill>
                <a:effectLst>
                  <a:glow rad="101600">
                    <a:schemeClr val="bg1">
                      <a:alpha val="60000"/>
                    </a:schemeClr>
                  </a:glow>
                </a:effectLst>
              </a:rPr>
              <a:t>    NOTE:</a:t>
            </a:r>
            <a:r>
              <a:rPr lang="en-US" sz="3500" dirty="0" smtClean="0">
                <a:solidFill>
                  <a:srgbClr val="FFFF00"/>
                </a:solidFill>
                <a:effectLst>
                  <a:glow rad="101600">
                    <a:schemeClr val="bg1">
                      <a:alpha val="60000"/>
                    </a:schemeClr>
                  </a:glow>
                </a:effectLst>
              </a:rPr>
              <a:t> The </a:t>
            </a:r>
            <a:r>
              <a:rPr lang="en-US" sz="3500" dirty="0">
                <a:solidFill>
                  <a:srgbClr val="FFFF00"/>
                </a:solidFill>
                <a:effectLst>
                  <a:glow rad="101600">
                    <a:schemeClr val="bg1">
                      <a:alpha val="60000"/>
                    </a:schemeClr>
                  </a:glow>
                </a:effectLst>
              </a:rPr>
              <a:t>function of music is to edify Christians and to praise God, not appeal </a:t>
            </a:r>
            <a:r>
              <a:rPr lang="en-US" sz="3500" dirty="0" smtClean="0">
                <a:solidFill>
                  <a:srgbClr val="FFFF00"/>
                </a:solidFill>
                <a:effectLst>
                  <a:glow rad="101600">
                    <a:schemeClr val="bg1">
                      <a:alpha val="60000"/>
                    </a:schemeClr>
                  </a:glow>
                </a:effectLst>
              </a:rPr>
              <a:t>to the </a:t>
            </a:r>
            <a:r>
              <a:rPr lang="en-US" sz="3500" dirty="0">
                <a:solidFill>
                  <a:srgbClr val="FFFF00"/>
                </a:solidFill>
                <a:effectLst>
                  <a:glow rad="101600">
                    <a:schemeClr val="bg1">
                      <a:alpha val="60000"/>
                    </a:schemeClr>
                  </a:glow>
                </a:effectLst>
              </a:rPr>
              <a:t>world  -  </a:t>
            </a:r>
            <a:r>
              <a:rPr lang="en-US" sz="3500" i="1" dirty="0">
                <a:solidFill>
                  <a:srgbClr val="FFFF00"/>
                </a:solidFill>
                <a:effectLst>
                  <a:glow rad="101600">
                    <a:schemeClr val="bg1">
                      <a:alpha val="60000"/>
                    </a:schemeClr>
                  </a:glow>
                </a:effectLst>
              </a:rPr>
              <a:t>Ephesians 5:19;  Colossians 3:16</a:t>
            </a:r>
          </a:p>
          <a:p>
            <a:endParaRPr lang="en-US" sz="35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228600" y="-228600"/>
            <a:ext cx="9677399"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304800"/>
            <a:ext cx="5334000" cy="6553200"/>
          </a:xfrm>
        </p:spPr>
        <p:txBody>
          <a:bodyPr>
            <a:normAutofit lnSpcReduction="10000"/>
          </a:bodyPr>
          <a:lstStyle/>
          <a:p>
            <a:r>
              <a:rPr lang="en-US" dirty="0" smtClean="0">
                <a:effectLst>
                  <a:glow rad="101600">
                    <a:schemeClr val="bg1">
                      <a:alpha val="60000"/>
                    </a:schemeClr>
                  </a:glow>
                </a:effectLst>
              </a:rPr>
              <a:t>Godly music is called a </a:t>
            </a:r>
            <a:r>
              <a:rPr lang="en-US" i="1" dirty="0" smtClean="0">
                <a:effectLst>
                  <a:glow rad="101600">
                    <a:schemeClr val="bg1">
                      <a:alpha val="60000"/>
                    </a:schemeClr>
                  </a:glow>
                </a:effectLst>
              </a:rPr>
              <a:t>“new song”</a:t>
            </a:r>
            <a:r>
              <a:rPr lang="en-US" dirty="0" smtClean="0">
                <a:effectLst>
                  <a:glow rad="101600">
                    <a:schemeClr val="bg1">
                      <a:alpha val="60000"/>
                    </a:schemeClr>
                  </a:glow>
                </a:effectLst>
              </a:rPr>
              <a:t>  -  </a:t>
            </a:r>
            <a:r>
              <a:rPr lang="en-US" i="1" dirty="0" smtClean="0">
                <a:effectLst>
                  <a:glow rad="101600">
                    <a:schemeClr val="bg1">
                      <a:alpha val="60000"/>
                    </a:schemeClr>
                  </a:glow>
                </a:effectLst>
              </a:rPr>
              <a:t>Psalms 33:1-3;  40:3;  96:1-2;  98:1-2;  144:9-10; 149:1-4 </a:t>
            </a:r>
          </a:p>
          <a:p>
            <a:r>
              <a:rPr lang="en-US" dirty="0">
                <a:effectLst>
                  <a:glow rad="101600">
                    <a:schemeClr val="bg1">
                      <a:alpha val="60000"/>
                    </a:schemeClr>
                  </a:glow>
                </a:effectLst>
              </a:rPr>
              <a:t>If the believer is going to </a:t>
            </a:r>
            <a:r>
              <a:rPr lang="en-US" i="1" dirty="0">
                <a:effectLst>
                  <a:glow rad="101600">
                    <a:schemeClr val="bg1">
                      <a:alpha val="60000"/>
                    </a:schemeClr>
                  </a:glow>
                </a:effectLst>
              </a:rPr>
              <a:t>“put off the old man and put on the new man</a:t>
            </a:r>
            <a:r>
              <a:rPr lang="en-US" dirty="0">
                <a:effectLst>
                  <a:glow rad="101600">
                    <a:schemeClr val="bg1">
                      <a:alpha val="60000"/>
                    </a:schemeClr>
                  </a:glow>
                </a:effectLst>
              </a:rPr>
              <a:t>” it is </a:t>
            </a:r>
            <a:r>
              <a:rPr lang="en-US" dirty="0" smtClean="0">
                <a:effectLst>
                  <a:glow rad="101600">
                    <a:schemeClr val="bg1">
                      <a:alpha val="60000"/>
                    </a:schemeClr>
                  </a:glow>
                </a:effectLst>
              </a:rPr>
              <a:t>important </a:t>
            </a:r>
            <a:r>
              <a:rPr lang="en-US" dirty="0">
                <a:effectLst>
                  <a:glow rad="101600">
                    <a:schemeClr val="bg1">
                      <a:alpha val="60000"/>
                    </a:schemeClr>
                  </a:glow>
                </a:effectLst>
              </a:rPr>
              <a:t>that he put off the worlds music and put on Godly </a:t>
            </a:r>
            <a:r>
              <a:rPr lang="en-US" dirty="0" smtClean="0">
                <a:effectLst>
                  <a:glow rad="101600">
                    <a:schemeClr val="bg1">
                      <a:alpha val="60000"/>
                    </a:schemeClr>
                  </a:glow>
                </a:effectLst>
              </a:rPr>
              <a:t>music.</a:t>
            </a:r>
            <a:endParaRPr lang="en-US" dirty="0">
              <a:effectLst>
                <a:glow rad="101600">
                  <a:schemeClr val="bg1">
                    <a:alpha val="60000"/>
                  </a:schemeClr>
                </a:glow>
              </a:effectLst>
            </a:endParaRPr>
          </a:p>
          <a:p>
            <a:r>
              <a:rPr lang="en-US" dirty="0">
                <a:effectLst>
                  <a:glow rad="101600">
                    <a:schemeClr val="bg1">
                      <a:alpha val="60000"/>
                    </a:schemeClr>
                  </a:glow>
                </a:effectLst>
              </a:rPr>
              <a:t>God ordained preaching, not music, to win the lost  -  </a:t>
            </a:r>
            <a:r>
              <a:rPr lang="en-US" dirty="0" smtClean="0">
                <a:effectLst>
                  <a:glow rad="101600">
                    <a:schemeClr val="bg1">
                      <a:alpha val="60000"/>
                    </a:schemeClr>
                  </a:glow>
                </a:effectLst>
              </a:rPr>
              <a:t>          </a:t>
            </a:r>
            <a:r>
              <a:rPr lang="en-US" i="1" dirty="0" smtClean="0">
                <a:effectLst>
                  <a:glow rad="101600">
                    <a:schemeClr val="bg1">
                      <a:alpha val="60000"/>
                    </a:schemeClr>
                  </a:glow>
                </a:effectLst>
              </a:rPr>
              <a:t>I </a:t>
            </a:r>
            <a:r>
              <a:rPr lang="en-US" i="1" dirty="0">
                <a:effectLst>
                  <a:glow rad="101600">
                    <a:schemeClr val="bg1">
                      <a:alpha val="60000"/>
                    </a:schemeClr>
                  </a:glow>
                </a:effectLst>
              </a:rPr>
              <a:t>Corinthians </a:t>
            </a:r>
            <a:r>
              <a:rPr lang="en-US" i="1" dirty="0" smtClean="0">
                <a:effectLst>
                  <a:glow rad="101600">
                    <a:schemeClr val="bg1">
                      <a:alpha val="60000"/>
                    </a:schemeClr>
                  </a:glow>
                </a:effectLst>
              </a:rPr>
              <a:t>1:18-21</a:t>
            </a:r>
            <a:r>
              <a:rPr lang="en-US" i="1" dirty="0">
                <a:effectLst>
                  <a:glow rad="101600">
                    <a:schemeClr val="bg1">
                      <a:alpha val="60000"/>
                    </a:schemeClr>
                  </a:glow>
                </a:effectLst>
              </a:rPr>
              <a:t>	</a:t>
            </a:r>
            <a:r>
              <a:rPr lang="en-US" dirty="0"/>
              <a:t>				</a:t>
            </a:r>
            <a:endParaRPr lang="en-US" dirty="0" smtClean="0"/>
          </a:p>
          <a:p>
            <a:endParaRPr lang="en-US" dirty="0"/>
          </a:p>
        </p:txBody>
      </p:sp>
      <p:pic>
        <p:nvPicPr>
          <p:cNvPr id="14338" name="Picture 2"/>
          <p:cNvPicPr>
            <a:picLocks noChangeAspect="1" noChangeArrowheads="1"/>
          </p:cNvPicPr>
          <p:nvPr/>
        </p:nvPicPr>
        <p:blipFill>
          <a:blip r:embed="rId3" cstate="print"/>
          <a:srcRect/>
          <a:stretch>
            <a:fillRect/>
          </a:stretch>
        </p:blipFill>
        <p:spPr bwMode="auto">
          <a:xfrm>
            <a:off x="5638800" y="1828800"/>
            <a:ext cx="3505200" cy="2743200"/>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5486400" y="607842"/>
            <a:ext cx="3810000" cy="5643806"/>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fade">
                                      <p:cBhvr>
                                        <p:cTn id="17"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228600"/>
            <a:ext cx="9982200" cy="815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381000" y="274638"/>
            <a:ext cx="8305800" cy="2163762"/>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Does the rhythm of the music bring me under its power (is it addictive?)    </a:t>
            </a:r>
            <a:br>
              <a:rPr kumimoji="0" lang="en-US" sz="4400" b="0" i="0"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br>
            <a:r>
              <a:rPr kumimoji="0" lang="en-US" sz="44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(I Corinthians 6:12)</a:t>
            </a:r>
            <a:endParaRPr kumimoji="0" lang="en-US" sz="44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endParaRPr>
          </a:p>
        </p:txBody>
      </p:sp>
      <p:pic>
        <p:nvPicPr>
          <p:cNvPr id="16386" name="Picture 2"/>
          <p:cNvPicPr>
            <a:picLocks noChangeAspect="1" noChangeArrowheads="1"/>
          </p:cNvPicPr>
          <p:nvPr/>
        </p:nvPicPr>
        <p:blipFill>
          <a:blip r:embed="rId3" cstate="print"/>
          <a:srcRect/>
          <a:stretch>
            <a:fillRect/>
          </a:stretch>
        </p:blipFill>
        <p:spPr bwMode="auto">
          <a:xfrm>
            <a:off x="381000" y="3124200"/>
            <a:ext cx="4552950" cy="3371850"/>
          </a:xfrm>
          <a:prstGeom prst="rect">
            <a:avLst/>
          </a:prstGeom>
          <a:ln>
            <a:noFill/>
          </a:ln>
          <a:effectLst>
            <a:softEdge rad="112500"/>
          </a:effectLst>
        </p:spPr>
      </p:pic>
      <p:pic>
        <p:nvPicPr>
          <p:cNvPr id="16387" name="Picture 3"/>
          <p:cNvPicPr>
            <a:picLocks noChangeAspect="1" noChangeArrowheads="1"/>
          </p:cNvPicPr>
          <p:nvPr/>
        </p:nvPicPr>
        <p:blipFill>
          <a:blip r:embed="rId4" cstate="print"/>
          <a:srcRect r="34000"/>
          <a:stretch>
            <a:fillRect/>
          </a:stretch>
        </p:blipFill>
        <p:spPr bwMode="auto">
          <a:xfrm>
            <a:off x="5105400" y="2590800"/>
            <a:ext cx="3917879" cy="39624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sz="4000" dirty="0" smtClean="0">
                <a:effectLst>
                  <a:glow rad="101600">
                    <a:schemeClr val="bg1">
                      <a:alpha val="60000"/>
                    </a:schemeClr>
                  </a:glow>
                </a:effectLst>
              </a:rPr>
              <a:t>Is the melody </a:t>
            </a:r>
            <a:r>
              <a:rPr lang="en-US" sz="4000" i="1" dirty="0" smtClean="0">
                <a:solidFill>
                  <a:srgbClr val="FFFF00"/>
                </a:solidFill>
                <a:effectLst>
                  <a:glow rad="101600">
                    <a:schemeClr val="bg1">
                      <a:alpha val="60000"/>
                    </a:schemeClr>
                  </a:glow>
                </a:effectLst>
              </a:rPr>
              <a:t>[</a:t>
            </a:r>
            <a:r>
              <a:rPr lang="en-US" sz="4000" b="1" i="1" dirty="0" smtClean="0">
                <a:solidFill>
                  <a:srgbClr val="FFFF00"/>
                </a:solidFill>
                <a:effectLst>
                  <a:glow rad="101600">
                    <a:schemeClr val="bg1">
                      <a:alpha val="60000"/>
                    </a:schemeClr>
                  </a:glow>
                </a:effectLst>
              </a:rPr>
              <a:t>that which is designed to carry the message</a:t>
            </a:r>
            <a:r>
              <a:rPr lang="en-US" sz="4000" i="1" dirty="0" smtClean="0">
                <a:solidFill>
                  <a:srgbClr val="FFFF00"/>
                </a:solidFill>
                <a:effectLst>
                  <a:glow rad="101600">
                    <a:schemeClr val="bg1">
                      <a:alpha val="60000"/>
                    </a:schemeClr>
                  </a:glow>
                </a:effectLst>
              </a:rPr>
              <a:t>] </a:t>
            </a:r>
            <a:r>
              <a:rPr lang="en-US" sz="4000" dirty="0" smtClean="0">
                <a:effectLst>
                  <a:glow rad="101600">
                    <a:schemeClr val="bg1">
                      <a:alpha val="60000"/>
                    </a:schemeClr>
                  </a:glow>
                </a:effectLst>
              </a:rPr>
              <a:t>supported by the harmony and rhythm?  </a:t>
            </a:r>
          </a:p>
          <a:p>
            <a:r>
              <a:rPr lang="en-US" sz="4000" dirty="0" smtClean="0">
                <a:effectLst>
                  <a:glow rad="101600">
                    <a:schemeClr val="bg1">
                      <a:alpha val="60000"/>
                    </a:schemeClr>
                  </a:glow>
                </a:effectLst>
              </a:rPr>
              <a:t>Godly music will always have a Biblical balance:  </a:t>
            </a:r>
          </a:p>
          <a:p>
            <a:r>
              <a:rPr lang="en-US" sz="4000" dirty="0" smtClean="0">
                <a:effectLst>
                  <a:glow rad="101600">
                    <a:schemeClr val="bg1">
                      <a:alpha val="60000"/>
                    </a:schemeClr>
                  </a:glow>
                </a:effectLst>
              </a:rPr>
              <a:t>The melody will be the dominant, the harmony will be secondary, and the rhythm will be supportive  -                             </a:t>
            </a:r>
            <a:r>
              <a:rPr lang="en-US" sz="4000" i="1" dirty="0" smtClean="0">
                <a:effectLst>
                  <a:glow rad="101600">
                    <a:schemeClr val="bg1">
                      <a:alpha val="60000"/>
                    </a:schemeClr>
                  </a:glow>
                </a:effectLst>
              </a:rPr>
              <a:t>(Ephesians 5:19)</a:t>
            </a:r>
            <a:endParaRPr lang="en-US" sz="4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914400" y="-304800"/>
            <a:ext cx="105918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228600" y="1676400"/>
            <a:ext cx="4565904" cy="4724400"/>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bg1"/>
                </a:solidFill>
              </a:ln>
            </a:endParaRPr>
          </a:p>
        </p:txBody>
      </p:sp>
      <p:sp>
        <p:nvSpPr>
          <p:cNvPr id="7" name="Isosceles Triangle 6"/>
          <p:cNvSpPr/>
          <p:nvPr/>
        </p:nvSpPr>
        <p:spPr>
          <a:xfrm rot="10800000">
            <a:off x="4578096" y="1905000"/>
            <a:ext cx="4565904" cy="4724400"/>
          </a:xfrm>
          <a:prstGeom prst="triangle">
            <a:avLst/>
          </a:prstGeom>
          <a:solidFill>
            <a:schemeClr val="accent6">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p:cNvSpPr>
            <a:spLocks noGrp="1"/>
          </p:cNvSpPr>
          <p:nvPr>
            <p:ph type="body" idx="1"/>
          </p:nvPr>
        </p:nvSpPr>
        <p:spPr>
          <a:xfrm>
            <a:off x="685800" y="381000"/>
            <a:ext cx="3735388" cy="762000"/>
          </a:xfrm>
          <a:solidFill>
            <a:srgbClr val="92D050"/>
          </a:solidFill>
          <a:ln w="38100">
            <a:solidFill>
              <a:schemeClr val="tx1"/>
            </a:solidFill>
          </a:ln>
        </p:spPr>
        <p:txBody>
          <a:bodyPr>
            <a:normAutofit/>
          </a:bodyPr>
          <a:lstStyle/>
          <a:p>
            <a:pPr algn="ctr"/>
            <a:r>
              <a:rPr lang="en-US" sz="4000" dirty="0" smtClean="0">
                <a:solidFill>
                  <a:schemeClr val="bg1"/>
                </a:solidFill>
              </a:rPr>
              <a:t>Godly Music</a:t>
            </a:r>
            <a:endParaRPr lang="en-US" sz="4000" dirty="0">
              <a:solidFill>
                <a:schemeClr val="bg1"/>
              </a:solidFill>
            </a:endParaRPr>
          </a:p>
        </p:txBody>
      </p:sp>
      <p:sp>
        <p:nvSpPr>
          <p:cNvPr id="18" name="Content Placeholder 17"/>
          <p:cNvSpPr>
            <a:spLocks noGrp="1"/>
          </p:cNvSpPr>
          <p:nvPr>
            <p:ph sz="half" idx="2"/>
          </p:nvPr>
        </p:nvSpPr>
        <p:spPr>
          <a:xfrm>
            <a:off x="152400" y="3352800"/>
            <a:ext cx="4343400" cy="3124200"/>
          </a:xfrm>
        </p:spPr>
        <p:txBody>
          <a:bodyPr>
            <a:normAutofit/>
          </a:bodyPr>
          <a:lstStyle/>
          <a:p>
            <a:pPr algn="ctr">
              <a:buNone/>
            </a:pPr>
            <a:r>
              <a:rPr lang="en-US" sz="3200" b="1" dirty="0" smtClean="0">
                <a:solidFill>
                  <a:schemeClr val="bg1"/>
                </a:solidFill>
              </a:rPr>
              <a:t>     Rhythm</a:t>
            </a:r>
          </a:p>
          <a:p>
            <a:pPr algn="ctr">
              <a:buNone/>
            </a:pPr>
            <a:endParaRPr lang="en-US" sz="3200" b="1" dirty="0" smtClean="0">
              <a:solidFill>
                <a:schemeClr val="bg1"/>
              </a:solidFill>
            </a:endParaRPr>
          </a:p>
          <a:p>
            <a:pPr algn="ctr">
              <a:buNone/>
            </a:pPr>
            <a:r>
              <a:rPr lang="en-US" sz="3200" b="1" dirty="0" smtClean="0">
                <a:solidFill>
                  <a:schemeClr val="bg1"/>
                </a:solidFill>
              </a:rPr>
              <a:t>     Harmony</a:t>
            </a:r>
          </a:p>
          <a:p>
            <a:pPr algn="ctr">
              <a:buNone/>
            </a:pPr>
            <a:endParaRPr lang="en-US" sz="3200" b="1" dirty="0" smtClean="0">
              <a:solidFill>
                <a:schemeClr val="bg1"/>
              </a:solidFill>
            </a:endParaRPr>
          </a:p>
          <a:p>
            <a:pPr algn="ctr">
              <a:buNone/>
            </a:pPr>
            <a:r>
              <a:rPr lang="en-US" sz="3200" b="1" dirty="0" smtClean="0">
                <a:solidFill>
                  <a:schemeClr val="bg1"/>
                </a:solidFill>
              </a:rPr>
              <a:t>     Melody</a:t>
            </a:r>
            <a:endParaRPr lang="en-US" sz="3200" b="1" dirty="0">
              <a:solidFill>
                <a:schemeClr val="bg1"/>
              </a:solidFill>
            </a:endParaRPr>
          </a:p>
        </p:txBody>
      </p:sp>
      <p:sp>
        <p:nvSpPr>
          <p:cNvPr id="19" name="Text Placeholder 18"/>
          <p:cNvSpPr>
            <a:spLocks noGrp="1"/>
          </p:cNvSpPr>
          <p:nvPr>
            <p:ph type="body" sz="quarter" idx="3"/>
          </p:nvPr>
        </p:nvSpPr>
        <p:spPr>
          <a:xfrm>
            <a:off x="4876800" y="381000"/>
            <a:ext cx="3810000" cy="762000"/>
          </a:xfrm>
          <a:solidFill>
            <a:schemeClr val="accent2"/>
          </a:solidFill>
          <a:ln w="38100">
            <a:solidFill>
              <a:schemeClr val="tx1"/>
            </a:solidFill>
          </a:ln>
        </p:spPr>
        <p:txBody>
          <a:bodyPr>
            <a:normAutofit/>
          </a:bodyPr>
          <a:lstStyle/>
          <a:p>
            <a:pPr algn="ctr"/>
            <a:r>
              <a:rPr lang="en-US" sz="4000" dirty="0" smtClean="0">
                <a:solidFill>
                  <a:schemeClr val="bg1"/>
                </a:solidFill>
              </a:rPr>
              <a:t>Carnal Music</a:t>
            </a:r>
            <a:endParaRPr lang="en-US" sz="4000" dirty="0">
              <a:solidFill>
                <a:schemeClr val="bg1"/>
              </a:solidFill>
            </a:endParaRPr>
          </a:p>
        </p:txBody>
      </p:sp>
      <p:sp>
        <p:nvSpPr>
          <p:cNvPr id="21" name="Content Placeholder 17"/>
          <p:cNvSpPr>
            <a:spLocks noGrp="1"/>
          </p:cNvSpPr>
          <p:nvPr>
            <p:ph sz="quarter" idx="4"/>
          </p:nvPr>
        </p:nvSpPr>
        <p:spPr/>
        <p:txBody>
          <a:bodyPr>
            <a:normAutofit/>
          </a:bodyPr>
          <a:lstStyle/>
          <a:p>
            <a:pPr algn="ctr">
              <a:buNone/>
            </a:pPr>
            <a:r>
              <a:rPr lang="en-US" sz="3200" b="1" dirty="0" smtClean="0">
                <a:solidFill>
                  <a:schemeClr val="bg1"/>
                </a:solidFill>
              </a:rPr>
              <a:t>     Rhythm</a:t>
            </a:r>
          </a:p>
          <a:p>
            <a:pPr algn="ctr">
              <a:buNone/>
            </a:pPr>
            <a:endParaRPr lang="en-US" sz="3200" b="1" dirty="0" smtClean="0">
              <a:solidFill>
                <a:schemeClr val="bg1"/>
              </a:solidFill>
            </a:endParaRPr>
          </a:p>
          <a:p>
            <a:pPr algn="ctr">
              <a:buNone/>
            </a:pPr>
            <a:r>
              <a:rPr lang="en-US" sz="3200" b="1" dirty="0" smtClean="0">
                <a:solidFill>
                  <a:schemeClr val="bg1"/>
                </a:solidFill>
              </a:rPr>
              <a:t>     Harmony</a:t>
            </a:r>
          </a:p>
          <a:p>
            <a:pPr algn="ctr">
              <a:buNone/>
            </a:pPr>
            <a:endParaRPr lang="en-US" sz="3200" b="1" dirty="0" smtClean="0">
              <a:solidFill>
                <a:schemeClr val="bg1"/>
              </a:solidFill>
            </a:endParaRPr>
          </a:p>
          <a:p>
            <a:pPr algn="ctr">
              <a:buNone/>
            </a:pPr>
            <a:r>
              <a:rPr lang="en-US" sz="3200" b="1" dirty="0" smtClean="0">
                <a:solidFill>
                  <a:schemeClr val="bg1"/>
                </a:solidFill>
              </a:rPr>
              <a:t>     Melody</a:t>
            </a:r>
            <a:endParaRPr lang="en-US" sz="3200" b="1"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fade">
                                      <p:cBhvr>
                                        <p:cTn id="14" dur="20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2000"/>
                                        <p:tgtEl>
                                          <p:spTgt spid="1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animEffect transition="in" filter="fade">
                                      <p:cBhvr>
                                        <p:cTn id="24" dur="2000"/>
                                        <p:tgtEl>
                                          <p:spTgt spid="1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9">
                                            <p:bg/>
                                          </p:spTgt>
                                        </p:tgtEl>
                                        <p:attrNameLst>
                                          <p:attrName>style.visibility</p:attrName>
                                        </p:attrNameLst>
                                      </p:cBhvr>
                                      <p:to>
                                        <p:strVal val="visible"/>
                                      </p:to>
                                    </p:set>
                                    <p:anim calcmode="lin" valueType="num">
                                      <p:cBhvr>
                                        <p:cTn id="29" dur="1000" fill="hold"/>
                                        <p:tgtEl>
                                          <p:spTgt spid="19">
                                            <p:bg/>
                                          </p:spTgt>
                                        </p:tgtEl>
                                        <p:attrNameLst>
                                          <p:attrName>ppt_w</p:attrName>
                                        </p:attrNameLst>
                                      </p:cBhvr>
                                      <p:tavLst>
                                        <p:tav tm="0">
                                          <p:val>
                                            <p:strVal val="#ppt_w*0.70"/>
                                          </p:val>
                                        </p:tav>
                                        <p:tav tm="100000">
                                          <p:val>
                                            <p:strVal val="#ppt_w"/>
                                          </p:val>
                                        </p:tav>
                                      </p:tavLst>
                                    </p:anim>
                                    <p:anim calcmode="lin" valueType="num">
                                      <p:cBhvr>
                                        <p:cTn id="30" dur="1000" fill="hold"/>
                                        <p:tgtEl>
                                          <p:spTgt spid="19">
                                            <p:bg/>
                                          </p:spTgt>
                                        </p:tgtEl>
                                        <p:attrNameLst>
                                          <p:attrName>ppt_h</p:attrName>
                                        </p:attrNameLst>
                                      </p:cBhvr>
                                      <p:tavLst>
                                        <p:tav tm="0">
                                          <p:val>
                                            <p:strVal val="#ppt_h"/>
                                          </p:val>
                                        </p:tav>
                                        <p:tav tm="100000">
                                          <p:val>
                                            <p:strVal val="#ppt_h"/>
                                          </p:val>
                                        </p:tav>
                                      </p:tavLst>
                                    </p:anim>
                                    <p:animEffect transition="in" filter="fade">
                                      <p:cBhvr>
                                        <p:cTn id="31" dur="1000"/>
                                        <p:tgtEl>
                                          <p:spTgt spid="19">
                                            <p:bg/>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 calcmode="lin" valueType="num">
                                      <p:cBhvr>
                                        <p:cTn id="36" dur="10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37"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1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0.70"/>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Effect transition="in" filter="fade">
                                      <p:cBhvr>
                                        <p:cTn id="45" dur="1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fade">
                                      <p:cBhvr>
                                        <p:cTn id="50" dur="2000"/>
                                        <p:tgtEl>
                                          <p:spTgt spid="21">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xEl>
                                              <p:pRg st="2" end="2"/>
                                            </p:txEl>
                                          </p:spTgt>
                                        </p:tgtEl>
                                        <p:attrNameLst>
                                          <p:attrName>style.visibility</p:attrName>
                                        </p:attrNameLst>
                                      </p:cBhvr>
                                      <p:to>
                                        <p:strVal val="visible"/>
                                      </p:to>
                                    </p:set>
                                    <p:animEffect transition="in" filter="fade">
                                      <p:cBhvr>
                                        <p:cTn id="55" dur="2000"/>
                                        <p:tgtEl>
                                          <p:spTgt spid="21">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xEl>
                                              <p:pRg st="4" end="4"/>
                                            </p:txEl>
                                          </p:spTgt>
                                        </p:tgtEl>
                                        <p:attrNameLst>
                                          <p:attrName>style.visibility</p:attrName>
                                        </p:attrNameLst>
                                      </p:cBhvr>
                                      <p:to>
                                        <p:strVal val="visible"/>
                                      </p:to>
                                    </p:set>
                                    <p:animEffect transition="in" filter="fade">
                                      <p:cBhvr>
                                        <p:cTn id="60" dur="20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30000" contrast="20000"/>
          </a:blip>
          <a:srcRect/>
          <a:stretch>
            <a:fillRect/>
          </a:stretch>
        </p:blipFill>
        <p:spPr bwMode="auto">
          <a:xfrm>
            <a:off x="0" y="-3800475"/>
            <a:ext cx="9372600" cy="10658475"/>
          </a:xfrm>
          <a:prstGeom prst="rect">
            <a:avLst/>
          </a:prstGeom>
          <a:noFill/>
          <a:ln w="9525">
            <a:noFill/>
            <a:miter lim="800000"/>
            <a:headEnd/>
            <a:tailEnd/>
          </a:ln>
        </p:spPr>
      </p:pic>
      <p:sp>
        <p:nvSpPr>
          <p:cNvPr id="2" name="Title 1"/>
          <p:cNvSpPr>
            <a:spLocks noGrp="1"/>
          </p:cNvSpPr>
          <p:nvPr>
            <p:ph type="title"/>
          </p:nvPr>
        </p:nvSpPr>
        <p:spPr>
          <a:xfrm>
            <a:off x="457200" y="0"/>
            <a:ext cx="8229600" cy="1905000"/>
          </a:xfrm>
        </p:spPr>
        <p:txBody>
          <a:bodyPr>
            <a:normAutofit/>
          </a:bodyPr>
          <a:lstStyle/>
          <a:p>
            <a:r>
              <a:rPr lang="en-US" b="1" dirty="0" smtClean="0">
                <a:solidFill>
                  <a:schemeClr val="bg1"/>
                </a:solidFill>
                <a:effectLst>
                  <a:glow rad="63500">
                    <a:schemeClr val="accent1">
                      <a:satMod val="175000"/>
                      <a:alpha val="40000"/>
                    </a:schemeClr>
                  </a:glow>
                </a:effectLst>
              </a:rPr>
              <a:t>Variety in Biblical Music</a:t>
            </a:r>
            <a:r>
              <a:rPr lang="en-US" dirty="0" smtClean="0">
                <a:effectLst>
                  <a:glow rad="101600">
                    <a:schemeClr val="bg1">
                      <a:alpha val="60000"/>
                    </a:schemeClr>
                  </a:glow>
                </a:effectLst>
              </a:rPr>
              <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295400"/>
            <a:ext cx="9448800" cy="5867400"/>
          </a:xfrm>
        </p:spPr>
        <p:txBody>
          <a:bodyPr>
            <a:normAutofit/>
          </a:bodyPr>
          <a:lstStyle/>
          <a:p>
            <a:pPr>
              <a:buNone/>
            </a:pPr>
            <a:r>
              <a:rPr lang="en-US" sz="3600" dirty="0" smtClean="0">
                <a:solidFill>
                  <a:srgbClr val="FFFF00"/>
                </a:solidFill>
              </a:rPr>
              <a:t>    </a:t>
            </a:r>
            <a:r>
              <a:rPr lang="en-US" sz="3600" i="1" dirty="0" smtClean="0">
                <a:solidFill>
                  <a:srgbClr val="FFFF00"/>
                </a:solidFill>
                <a:effectLst>
                  <a:glow rad="101600">
                    <a:schemeClr val="bg1">
                      <a:alpha val="60000"/>
                    </a:schemeClr>
                  </a:glow>
                </a:effectLst>
              </a:rPr>
              <a:t>“Let the word of Christ dwell in you richly in all wisdom; teaching and admonishing one another in psalms and hymns and spiritual songs, singing with grace in your hearts to the Lord.” (Col. 3:16) </a:t>
            </a:r>
            <a:endParaRPr lang="en-US" sz="3600" i="1" dirty="0" smtClean="0">
              <a:effectLst>
                <a:glow rad="101600">
                  <a:schemeClr val="bg1">
                    <a:alpha val="60000"/>
                  </a:schemeClr>
                </a:glow>
              </a:effectLst>
            </a:endParaRPr>
          </a:p>
          <a:p>
            <a:pPr>
              <a:buFont typeface="Arial" charset="0"/>
              <a:buChar char="•"/>
            </a:pPr>
            <a:r>
              <a:rPr lang="en-US" sz="3600" i="1" dirty="0" smtClean="0">
                <a:effectLst>
                  <a:glow rad="101600">
                    <a:schemeClr val="bg1">
                      <a:alpha val="60000"/>
                    </a:schemeClr>
                  </a:glow>
                </a:effectLst>
              </a:rPr>
              <a:t>Psalms – Word of God put to music</a:t>
            </a:r>
          </a:p>
          <a:p>
            <a:pPr>
              <a:buFont typeface="Arial" charset="0"/>
              <a:buChar char="•"/>
            </a:pPr>
            <a:r>
              <a:rPr lang="en-US" sz="3600" i="1" dirty="0" smtClean="0">
                <a:effectLst>
                  <a:glow rad="101600">
                    <a:schemeClr val="bg1">
                      <a:alpha val="60000"/>
                    </a:schemeClr>
                  </a:glow>
                </a:effectLst>
              </a:rPr>
              <a:t>Hymns – Songs with great doctrinal truths</a:t>
            </a:r>
          </a:p>
          <a:p>
            <a:pPr>
              <a:buFont typeface="Arial" charset="0"/>
              <a:buChar char="•"/>
            </a:pPr>
            <a:r>
              <a:rPr lang="en-US" sz="3600" i="1" dirty="0" smtClean="0">
                <a:effectLst>
                  <a:glow rad="101600">
                    <a:schemeClr val="bg1">
                      <a:alpha val="60000"/>
                    </a:schemeClr>
                  </a:glow>
                </a:effectLst>
              </a:rPr>
              <a:t>Spiritual songs –  Songs expressing personal testimony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5867400"/>
          </a:xfrm>
        </p:spPr>
        <p:txBody>
          <a:bodyPr>
            <a:normAutofit/>
          </a:bodyPr>
          <a:lstStyle/>
          <a:p>
            <a:r>
              <a:rPr lang="en-US" sz="4000" b="1" dirty="0" smtClean="0">
                <a:solidFill>
                  <a:srgbClr val="FFFF00"/>
                </a:solidFill>
              </a:rPr>
              <a:t>The Powerful Role of Music in Society </a:t>
            </a:r>
            <a:r>
              <a:rPr lang="en-US" sz="3200" b="1" dirty="0" smtClean="0"/>
              <a:t/>
            </a:r>
            <a:br>
              <a:rPr lang="en-US" sz="3200" b="1" dirty="0" smtClean="0"/>
            </a:br>
            <a:r>
              <a:rPr lang="en-US" sz="3200" dirty="0" smtClean="0"/>
              <a:t/>
            </a:r>
            <a:br>
              <a:rPr lang="en-US" sz="3200" dirty="0" smtClean="0"/>
            </a:br>
            <a:r>
              <a:rPr lang="en-US" sz="3200" dirty="0" smtClean="0"/>
              <a:t>Music and society have always been </a:t>
            </a:r>
            <a:r>
              <a:rPr lang="en-US" sz="3200" dirty="0" smtClean="0"/>
              <a:t>closely related</a:t>
            </a:r>
            <a:r>
              <a:rPr lang="en-US" sz="3200" dirty="0" smtClean="0"/>
              <a:t>. Music reflects and creates social </a:t>
            </a:r>
            <a:r>
              <a:rPr lang="en-US" sz="3200" dirty="0" smtClean="0"/>
              <a:t>conditions </a:t>
            </a:r>
            <a:r>
              <a:rPr lang="en-US" sz="3200" dirty="0" smtClean="0"/>
              <a:t>including the factors that either facilitate or impede social change. </a:t>
            </a:r>
            <a:r>
              <a:rPr lang="en-US" sz="3200" dirty="0" smtClean="0"/>
              <a:t>Today’s </a:t>
            </a:r>
            <a:r>
              <a:rPr lang="en-US" sz="3200" dirty="0" smtClean="0"/>
              <a:t>society </a:t>
            </a:r>
            <a:r>
              <a:rPr lang="en-US" sz="3200" dirty="0" smtClean="0"/>
              <a:t>is </a:t>
            </a:r>
            <a:r>
              <a:rPr lang="en-US" sz="3200" dirty="0" smtClean="0"/>
              <a:t>all based on what you watch on T.V., </a:t>
            </a:r>
            <a:r>
              <a:rPr lang="en-US" sz="3200" dirty="0" smtClean="0"/>
              <a:t>those you </a:t>
            </a:r>
            <a:r>
              <a:rPr lang="en-US" sz="3200" dirty="0" smtClean="0"/>
              <a:t>hang around, how you were raised, </a:t>
            </a:r>
            <a:r>
              <a:rPr lang="en-US" sz="3200" u="sng" dirty="0" smtClean="0"/>
              <a:t>and the music you listen to</a:t>
            </a:r>
            <a:r>
              <a:rPr lang="en-US" sz="3200" dirty="0" smtClean="0"/>
              <a:t>. Music is perhaps one of the most powerful forces we encounter. Music can both establish and destroy morality. </a:t>
            </a:r>
            <a:br>
              <a:rPr lang="en-US" sz="3200" dirty="0" smtClean="0"/>
            </a:br>
            <a:endParaRPr lang="en-US" sz="3200" dirty="0"/>
          </a:p>
        </p:txBody>
      </p:sp>
      <p:pic>
        <p:nvPicPr>
          <p:cNvPr id="87044" name="Picture 4" descr="Cary Schmidt's picture">
            <a:hlinkClick r:id="rId2" tooltip="View user profile."/>
          </p:cNvPr>
          <p:cNvPicPr>
            <a:picLocks noChangeAspect="1" noChangeArrowheads="1"/>
          </p:cNvPicPr>
          <p:nvPr/>
        </p:nvPicPr>
        <p:blipFill>
          <a:blip r:embed="rId3" cstate="print"/>
          <a:srcRect/>
          <a:stretch>
            <a:fillRect/>
          </a:stretch>
        </p:blipFill>
        <p:spPr bwMode="auto">
          <a:xfrm>
            <a:off x="381000" y="5715000"/>
            <a:ext cx="952500" cy="952500"/>
          </a:xfrm>
          <a:prstGeom prst="rect">
            <a:avLst/>
          </a:prstGeom>
          <a:noFill/>
        </p:spPr>
      </p:pic>
      <p:sp>
        <p:nvSpPr>
          <p:cNvPr id="7" name="Rectangle 6"/>
          <p:cNvSpPr/>
          <p:nvPr/>
        </p:nvSpPr>
        <p:spPr>
          <a:xfrm>
            <a:off x="1524000" y="5791200"/>
            <a:ext cx="5410200" cy="707886"/>
          </a:xfrm>
          <a:prstGeom prst="rect">
            <a:avLst/>
          </a:prstGeom>
        </p:spPr>
        <p:txBody>
          <a:bodyPr wrap="square">
            <a:spAutoFit/>
          </a:bodyPr>
          <a:lstStyle/>
          <a:p>
            <a:pPr lvl="0" eaLnBrk="0" fontAlgn="base" hangingPunct="0">
              <a:spcBef>
                <a:spcPct val="0"/>
              </a:spcBef>
              <a:spcAft>
                <a:spcPct val="0"/>
              </a:spcAft>
            </a:pPr>
            <a:r>
              <a:rPr lang="en-US" sz="2000" dirty="0" smtClean="0">
                <a:solidFill>
                  <a:prstClr val="white"/>
                </a:solidFill>
                <a:latin typeface="Arial" charset="0"/>
                <a:cs typeface="Arial" charset="0"/>
              </a:rPr>
              <a:t>Cary Schmidt</a:t>
            </a:r>
          </a:p>
          <a:p>
            <a:pPr lvl="0" eaLnBrk="0" fontAlgn="base" hangingPunct="0">
              <a:spcBef>
                <a:spcPct val="0"/>
              </a:spcBef>
              <a:spcAft>
                <a:spcPct val="0"/>
              </a:spcAft>
            </a:pPr>
            <a:r>
              <a:rPr lang="en-US" sz="2000" dirty="0" smtClean="0">
                <a:solidFill>
                  <a:prstClr val="white"/>
                </a:solidFill>
                <a:latin typeface="Arial" charset="0"/>
                <a:cs typeface="Arial" charset="0"/>
              </a:rPr>
              <a:t>Pastor, Emmanuel Baptist Church </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V="1">
            <a:off x="-228600" y="-228600"/>
            <a:ext cx="9601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2819400"/>
          </a:xfrm>
        </p:spPr>
        <p:txBody>
          <a:bodyPr>
            <a:normAutofit/>
          </a:bodyPr>
          <a:lstStyle/>
          <a:p>
            <a:r>
              <a:rPr lang="en-US" dirty="0">
                <a:effectLst>
                  <a:glow rad="101600">
                    <a:schemeClr val="bg1">
                      <a:alpha val="60000"/>
                    </a:schemeClr>
                  </a:glow>
                </a:effectLst>
              </a:rPr>
              <a:t>Does the music offend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dirty="0" smtClean="0">
                <a:effectLst>
                  <a:glow rad="101600">
                    <a:schemeClr val="bg1">
                      <a:alpha val="60000"/>
                    </a:schemeClr>
                  </a:glow>
                </a:effectLst>
              </a:rPr>
              <a:t>Spiritual (mature) Christians?   </a:t>
            </a:r>
            <a:br>
              <a:rPr lang="en-US" dirty="0" smtClean="0">
                <a:effectLst>
                  <a:glow rad="101600">
                    <a:schemeClr val="bg1">
                      <a:alpha val="60000"/>
                    </a:schemeClr>
                  </a:glow>
                </a:effectLst>
              </a:rPr>
            </a:br>
            <a:r>
              <a:rPr lang="en-US" i="1" dirty="0">
                <a:effectLst>
                  <a:glow rad="101600">
                    <a:schemeClr val="bg1">
                      <a:alpha val="60000"/>
                    </a:schemeClr>
                  </a:glow>
                </a:effectLst>
              </a:rPr>
              <a:t>(</a:t>
            </a:r>
            <a:r>
              <a:rPr lang="en-US" i="1" dirty="0" smtClean="0">
                <a:effectLst>
                  <a:glow rad="101600">
                    <a:schemeClr val="bg1">
                      <a:alpha val="60000"/>
                    </a:schemeClr>
                  </a:glow>
                </a:effectLst>
              </a:rPr>
              <a:t>Romans 14:21)</a:t>
            </a:r>
            <a:endParaRPr lang="en-US"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lum bright="-10000"/>
          </a:blip>
          <a:srcRect l="5418" t="7547" r="7901" b="14466"/>
          <a:stretch>
            <a:fillRect/>
          </a:stretch>
        </p:blipFill>
        <p:spPr bwMode="auto">
          <a:xfrm>
            <a:off x="2209800" y="2971800"/>
            <a:ext cx="4955458"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533400"/>
            <a:ext cx="99060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706562"/>
          </a:xfrm>
        </p:spPr>
        <p:txBody>
          <a:bodyPr>
            <a:noAutofit/>
          </a:bodyPr>
          <a:lstStyle/>
          <a:p>
            <a:r>
              <a:rPr lang="en-US" dirty="0">
                <a:effectLst>
                  <a:glow rad="101600">
                    <a:schemeClr val="bg1">
                      <a:alpha val="60000"/>
                    </a:schemeClr>
                  </a:glow>
                </a:effectLst>
              </a:rPr>
              <a:t>Does the music have the potential of causing others to </a:t>
            </a:r>
            <a:r>
              <a:rPr lang="en-US" dirty="0" smtClean="0">
                <a:effectLst>
                  <a:glow rad="101600">
                    <a:schemeClr val="bg1">
                      <a:alpha val="60000"/>
                    </a:schemeClr>
                  </a:glow>
                </a:effectLst>
              </a:rPr>
              <a:t>stumble? </a:t>
            </a:r>
            <a:r>
              <a:rPr lang="en-US" dirty="0">
                <a:effectLst>
                  <a:glow rad="101600">
                    <a:schemeClr val="bg1">
                      <a:alpha val="60000"/>
                    </a:schemeClr>
                  </a:glow>
                </a:effectLst>
              </a:rPr>
              <a:t/>
            </a:r>
            <a:br>
              <a:rPr lang="en-US" dirty="0">
                <a:effectLst>
                  <a:glow rad="101600">
                    <a:schemeClr val="bg1">
                      <a:alpha val="60000"/>
                    </a:schemeClr>
                  </a:glow>
                </a:effectLst>
              </a:rPr>
            </a:br>
            <a:r>
              <a:rPr lang="en-US" i="1" dirty="0" smtClean="0">
                <a:effectLst>
                  <a:glow rad="101600">
                    <a:schemeClr val="bg1">
                      <a:alpha val="60000"/>
                    </a:schemeClr>
                  </a:glow>
                </a:effectLst>
              </a:rPr>
              <a:t> (I </a:t>
            </a:r>
            <a:r>
              <a:rPr lang="en-US" i="1" dirty="0">
                <a:effectLst>
                  <a:glow rad="101600">
                    <a:schemeClr val="bg1">
                      <a:alpha val="60000"/>
                    </a:schemeClr>
                  </a:glow>
                </a:effectLst>
              </a:rPr>
              <a:t>Corinthians </a:t>
            </a:r>
            <a:r>
              <a:rPr lang="en-US" i="1" dirty="0" smtClean="0">
                <a:effectLst>
                  <a:glow rad="101600">
                    <a:schemeClr val="bg1">
                      <a:alpha val="60000"/>
                    </a:schemeClr>
                  </a:glow>
                </a:effectLst>
              </a:rPr>
              <a:t>8:1-13)</a:t>
            </a:r>
            <a:endParaRPr lang="en-US" i="1" dirty="0">
              <a:effectLst>
                <a:glow rad="101600">
                  <a:schemeClr val="bg1">
                    <a:alpha val="60000"/>
                  </a:schemeClr>
                </a:glow>
              </a:effectLst>
            </a:endParaRPr>
          </a:p>
        </p:txBody>
      </p:sp>
      <p:pic>
        <p:nvPicPr>
          <p:cNvPr id="17410" name="Picture 2"/>
          <p:cNvPicPr>
            <a:picLocks noChangeAspect="1" noChangeArrowheads="1"/>
          </p:cNvPicPr>
          <p:nvPr/>
        </p:nvPicPr>
        <p:blipFill>
          <a:blip r:embed="rId3" cstate="print"/>
          <a:srcRect/>
          <a:stretch>
            <a:fillRect/>
          </a:stretch>
        </p:blipFill>
        <p:spPr bwMode="auto">
          <a:xfrm>
            <a:off x="1828800" y="2286000"/>
            <a:ext cx="5516435" cy="4419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81000"/>
            <a:ext cx="100584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2667000"/>
          </a:xfrm>
        </p:spPr>
        <p:txBody>
          <a:bodyPr/>
          <a:lstStyle/>
          <a:p>
            <a:r>
              <a:rPr lang="en-US" dirty="0">
                <a:effectLst>
                  <a:glow rad="101600">
                    <a:schemeClr val="bg1">
                      <a:alpha val="60000"/>
                    </a:schemeClr>
                  </a:glow>
                </a:effectLst>
              </a:rPr>
              <a:t>Is there any doubt in your mind concerning the </a:t>
            </a:r>
            <a:r>
              <a:rPr lang="en-US" dirty="0" smtClean="0">
                <a:effectLst>
                  <a:glow rad="101600">
                    <a:schemeClr val="bg1">
                      <a:alpha val="60000"/>
                    </a:schemeClr>
                  </a:glow>
                </a:effectLst>
              </a:rPr>
              <a:t>music?  </a:t>
            </a:r>
            <a:r>
              <a:rPr lang="en-US" dirty="0">
                <a:effectLst>
                  <a:glow rad="101600">
                    <a:schemeClr val="bg1">
                      <a:alpha val="60000"/>
                    </a:schemeClr>
                  </a:glow>
                </a:effectLst>
              </a:rPr>
              <a:t/>
            </a:r>
            <a:br>
              <a:rPr lang="en-US" dirty="0">
                <a:effectLst>
                  <a:glow rad="101600">
                    <a:schemeClr val="bg1">
                      <a:alpha val="60000"/>
                    </a:schemeClr>
                  </a:glow>
                </a:effectLst>
              </a:rPr>
            </a:br>
            <a:r>
              <a:rPr lang="en-US" i="1" dirty="0" smtClean="0">
                <a:effectLst>
                  <a:glow rad="101600">
                    <a:schemeClr val="bg1">
                      <a:alpha val="60000"/>
                    </a:schemeClr>
                  </a:glow>
                </a:effectLst>
              </a:rPr>
              <a:t> (Romans 14:23)</a:t>
            </a:r>
            <a:endParaRPr lang="en-US" i="1" dirty="0">
              <a:effectLst>
                <a:glow rad="101600">
                  <a:schemeClr val="bg1">
                    <a:alpha val="60000"/>
                  </a:schemeClr>
                </a:glow>
              </a:effectLst>
            </a:endParaRPr>
          </a:p>
        </p:txBody>
      </p:sp>
      <p:pic>
        <p:nvPicPr>
          <p:cNvPr id="21506" name="Picture 2"/>
          <p:cNvPicPr>
            <a:picLocks noChangeAspect="1" noChangeArrowheads="1"/>
          </p:cNvPicPr>
          <p:nvPr/>
        </p:nvPicPr>
        <p:blipFill>
          <a:blip r:embed="rId3" cstate="print"/>
          <a:srcRect/>
          <a:stretch>
            <a:fillRect/>
          </a:stretch>
        </p:blipFill>
        <p:spPr bwMode="auto">
          <a:xfrm>
            <a:off x="2667000" y="2607598"/>
            <a:ext cx="3952875" cy="4250402"/>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86000"/>
          </a:xfrm>
        </p:spPr>
        <p:txBody>
          <a:bodyPr>
            <a:normAutofit/>
          </a:bodyPr>
          <a:lstStyle/>
          <a:p>
            <a:r>
              <a:rPr lang="en-US" dirty="0" smtClean="0"/>
              <a:t>Is there any conviction of the Holy Spirit concerning your music? </a:t>
            </a:r>
            <a:endParaRPr lang="en-US" dirty="0"/>
          </a:p>
        </p:txBody>
      </p:sp>
      <p:pic>
        <p:nvPicPr>
          <p:cNvPr id="92162" name="Picture 2" descr="http://24.media.tumblr.com/tumblr_m1yn0lufmB1r2idx8o1_500.jpg"/>
          <p:cNvPicPr>
            <a:picLocks noChangeAspect="1" noChangeArrowheads="1"/>
          </p:cNvPicPr>
          <p:nvPr/>
        </p:nvPicPr>
        <p:blipFill>
          <a:blip r:embed="rId2" cstate="print"/>
          <a:srcRect/>
          <a:stretch>
            <a:fillRect/>
          </a:stretch>
        </p:blipFill>
        <p:spPr bwMode="auto">
          <a:xfrm>
            <a:off x="1676400" y="2895600"/>
            <a:ext cx="5905500" cy="3496057"/>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 to="" calcmode="lin" valueType="num">
                                      <p:cBhvr>
                                        <p:cTn id="7" dur="1" fill="hold"/>
                                        <p:tgtEl>
                                          <p:spTgt spid="921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images.seroundtable.com/seo-geeks-argue-1329141182.jpg"/>
          <p:cNvPicPr>
            <a:picLocks noChangeAspect="1" noChangeArrowheads="1"/>
          </p:cNvPicPr>
          <p:nvPr/>
        </p:nvPicPr>
        <p:blipFill>
          <a:blip r:embed="rId2" cstate="print"/>
          <a:srcRect/>
          <a:stretch>
            <a:fillRect/>
          </a:stretch>
        </p:blipFill>
        <p:spPr bwMode="auto">
          <a:xfrm>
            <a:off x="457200" y="304800"/>
            <a:ext cx="2514600" cy="2514601"/>
          </a:xfrm>
          <a:prstGeom prst="rect">
            <a:avLst/>
          </a:prstGeom>
          <a:noFill/>
        </p:spPr>
      </p:pic>
      <p:pic>
        <p:nvPicPr>
          <p:cNvPr id="94212" name="Picture 4" descr="http://cdn.business2community.com/wp-content/uploads/2012/03/stop12.png"/>
          <p:cNvPicPr>
            <a:picLocks noChangeAspect="1" noChangeArrowheads="1"/>
          </p:cNvPicPr>
          <p:nvPr/>
        </p:nvPicPr>
        <p:blipFill>
          <a:blip r:embed="rId3" cstate="print"/>
          <a:srcRect/>
          <a:stretch>
            <a:fillRect/>
          </a:stretch>
        </p:blipFill>
        <p:spPr bwMode="auto">
          <a:xfrm>
            <a:off x="3276600" y="2209800"/>
            <a:ext cx="2895600" cy="2895600"/>
          </a:xfrm>
          <a:prstGeom prst="rect">
            <a:avLst/>
          </a:prstGeom>
          <a:noFill/>
        </p:spPr>
      </p:pic>
      <p:pic>
        <p:nvPicPr>
          <p:cNvPr id="94214" name="Picture 6" descr="http://gp1.wac.edgecastcdn.net/802892/production_public/Artist/2353599/image/small/1329197069_samller_one_logo.jpg"/>
          <p:cNvPicPr>
            <a:picLocks noChangeAspect="1" noChangeArrowheads="1"/>
          </p:cNvPicPr>
          <p:nvPr/>
        </p:nvPicPr>
        <p:blipFill>
          <a:blip r:embed="rId4" cstate="print"/>
          <a:srcRect/>
          <a:stretch>
            <a:fillRect/>
          </a:stretch>
        </p:blipFill>
        <p:spPr bwMode="auto">
          <a:xfrm>
            <a:off x="6324599" y="4648200"/>
            <a:ext cx="2743199" cy="2057400"/>
          </a:xfrm>
          <a:prstGeom prst="rect">
            <a:avLst/>
          </a:prstGeom>
          <a:noFill/>
        </p:spPr>
      </p:pic>
      <p:pic>
        <p:nvPicPr>
          <p:cNvPr id="94216" name="Picture 8" descr="http://1888.org/images/2013/06/02/11350/rejection-1.jpg"/>
          <p:cNvPicPr>
            <a:picLocks noChangeAspect="1" noChangeArrowheads="1"/>
          </p:cNvPicPr>
          <p:nvPr/>
        </p:nvPicPr>
        <p:blipFill>
          <a:blip r:embed="rId5" cstate="print"/>
          <a:srcRect/>
          <a:stretch>
            <a:fillRect/>
          </a:stretch>
        </p:blipFill>
        <p:spPr bwMode="auto">
          <a:xfrm>
            <a:off x="6553199" y="152400"/>
            <a:ext cx="2433961" cy="3581400"/>
          </a:xfrm>
          <a:prstGeom prst="rect">
            <a:avLst/>
          </a:prstGeom>
          <a:noFill/>
        </p:spPr>
      </p:pic>
      <p:pic>
        <p:nvPicPr>
          <p:cNvPr id="94218" name="Picture 10" descr="http://www.maxmechanical.com/files/woman-with-fingers-in-ears.jpg"/>
          <p:cNvPicPr>
            <a:picLocks noChangeAspect="1" noChangeArrowheads="1"/>
          </p:cNvPicPr>
          <p:nvPr/>
        </p:nvPicPr>
        <p:blipFill>
          <a:blip r:embed="rId6" cstate="print"/>
          <a:srcRect/>
          <a:stretch>
            <a:fillRect/>
          </a:stretch>
        </p:blipFill>
        <p:spPr bwMode="auto">
          <a:xfrm>
            <a:off x="228600" y="4648200"/>
            <a:ext cx="3088917" cy="20574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 to="" calcmode="lin" valueType="num">
                                      <p:cBhvr>
                                        <p:cTn id="7" dur="1" fill="hold"/>
                                        <p:tgtEl>
                                          <p:spTgt spid="9421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4214"/>
                                        </p:tgtEl>
                                        <p:attrNameLst>
                                          <p:attrName>style.visibility</p:attrName>
                                        </p:attrNameLst>
                                      </p:cBhvr>
                                      <p:to>
                                        <p:strVal val="visible"/>
                                      </p:to>
                                    </p:set>
                                    <p:anim to="" calcmode="lin" valueType="num">
                                      <p:cBhvr>
                                        <p:cTn id="12" dur="1" fill="hold"/>
                                        <p:tgtEl>
                                          <p:spTgt spid="9421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4216"/>
                                        </p:tgtEl>
                                        <p:attrNameLst>
                                          <p:attrName>style.visibility</p:attrName>
                                        </p:attrNameLst>
                                      </p:cBhvr>
                                      <p:to>
                                        <p:strVal val="visible"/>
                                      </p:to>
                                    </p:set>
                                    <p:anim to="" calcmode="lin" valueType="num">
                                      <p:cBhvr>
                                        <p:cTn id="17" dur="1" fill="hold"/>
                                        <p:tgtEl>
                                          <p:spTgt spid="9421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4218"/>
                                        </p:tgtEl>
                                        <p:attrNameLst>
                                          <p:attrName>style.visibility</p:attrName>
                                        </p:attrNameLst>
                                      </p:cBhvr>
                                      <p:to>
                                        <p:strVal val="visible"/>
                                      </p:to>
                                    </p:set>
                                    <p:anim to="" calcmode="lin" valueType="num">
                                      <p:cBhvr>
                                        <p:cTn id="22" dur="1" fill="hold"/>
                                        <p:tgtEl>
                                          <p:spTgt spid="9421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christianhomeandfamily.com/wp-content/uploads/2013/04/reap-what-you-sow.jpg"/>
          <p:cNvPicPr>
            <a:picLocks noChangeAspect="1" noChangeArrowheads="1"/>
          </p:cNvPicPr>
          <p:nvPr/>
        </p:nvPicPr>
        <p:blipFill>
          <a:blip r:embed="rId2" cstate="print"/>
          <a:srcRect/>
          <a:stretch>
            <a:fillRect/>
          </a:stretch>
        </p:blipFill>
        <p:spPr bwMode="auto">
          <a:xfrm>
            <a:off x="-82285" y="304800"/>
            <a:ext cx="9226285" cy="6248400"/>
          </a:xfrm>
          <a:prstGeom prst="rect">
            <a:avLst/>
          </a:prstGeom>
          <a:noFill/>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upload.wikimedia.org/wikipedia/commons/2/2a/World_Wind_Globe_NASA_Norwegian_Sea_1.jpg"/>
          <p:cNvPicPr>
            <a:picLocks noChangeAspect="1" noChangeArrowheads="1"/>
          </p:cNvPicPr>
          <p:nvPr/>
        </p:nvPicPr>
        <p:blipFill>
          <a:blip r:embed="rId2" cstate="print"/>
          <a:srcRect/>
          <a:stretch>
            <a:fillRect/>
          </a:stretch>
        </p:blipFill>
        <p:spPr bwMode="auto">
          <a:xfrm>
            <a:off x="3505200" y="2667000"/>
            <a:ext cx="2286000" cy="2286000"/>
          </a:xfrm>
          <a:prstGeom prst="rect">
            <a:avLst/>
          </a:prstGeom>
          <a:noFill/>
        </p:spPr>
      </p:pic>
      <p:sp>
        <p:nvSpPr>
          <p:cNvPr id="3" name="Rectangle 2"/>
          <p:cNvSpPr/>
          <p:nvPr/>
        </p:nvSpPr>
        <p:spPr>
          <a:xfrm>
            <a:off x="2743200" y="1600200"/>
            <a:ext cx="3581400" cy="707886"/>
          </a:xfrm>
          <a:prstGeom prst="rect">
            <a:avLst/>
          </a:prstGeom>
        </p:spPr>
        <p:txBody>
          <a:bodyPr wrap="square">
            <a:spAutoFit/>
          </a:bodyPr>
          <a:lstStyle/>
          <a:p>
            <a:pPr algn="ctr"/>
            <a:r>
              <a:rPr lang="en-US" sz="4000" dirty="0" smtClean="0"/>
              <a:t>Evil / Sin</a:t>
            </a:r>
            <a:endParaRPr lang="en-US" sz="4000" dirty="0"/>
          </a:p>
        </p:txBody>
      </p:sp>
      <p:pic>
        <p:nvPicPr>
          <p:cNvPr id="96260" name="Picture 4" descr="C:\Users\Dan White\Pictures\Bible pictures\Churches\scan0001.jpg"/>
          <p:cNvPicPr>
            <a:picLocks noChangeAspect="1" noChangeArrowheads="1"/>
          </p:cNvPicPr>
          <p:nvPr/>
        </p:nvPicPr>
        <p:blipFill>
          <a:blip r:embed="rId3" cstate="print"/>
          <a:srcRect/>
          <a:stretch>
            <a:fillRect/>
          </a:stretch>
        </p:blipFill>
        <p:spPr bwMode="auto">
          <a:xfrm>
            <a:off x="304800" y="2971800"/>
            <a:ext cx="1893346" cy="167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6262" name="Picture 6" descr="http://holybible.ucoz.org/bible3.gif"/>
          <p:cNvPicPr>
            <a:picLocks noChangeAspect="1" noChangeArrowheads="1"/>
          </p:cNvPicPr>
          <p:nvPr/>
        </p:nvPicPr>
        <p:blipFill>
          <a:blip r:embed="rId4" cstate="print"/>
          <a:srcRect/>
          <a:stretch>
            <a:fillRect/>
          </a:stretch>
        </p:blipFill>
        <p:spPr bwMode="auto">
          <a:xfrm>
            <a:off x="609600" y="1295400"/>
            <a:ext cx="1162050" cy="1302905"/>
          </a:xfrm>
          <a:prstGeom prst="rect">
            <a:avLst/>
          </a:prstGeom>
          <a:noFill/>
        </p:spPr>
      </p:pic>
      <p:pic>
        <p:nvPicPr>
          <p:cNvPr id="96264" name="Picture 8" descr="http://www.ruts.org/wp-content/uploads/2012/07/Repentance1.jpg"/>
          <p:cNvPicPr>
            <a:picLocks noChangeAspect="1" noChangeArrowheads="1"/>
          </p:cNvPicPr>
          <p:nvPr/>
        </p:nvPicPr>
        <p:blipFill>
          <a:blip r:embed="rId5" cstate="print"/>
          <a:srcRect/>
          <a:stretch>
            <a:fillRect/>
          </a:stretch>
        </p:blipFill>
        <p:spPr bwMode="auto">
          <a:xfrm>
            <a:off x="2667000" y="2438400"/>
            <a:ext cx="3667125" cy="2616039"/>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4.44444E-6 L 0.35 4.44444E-6 " pathEditMode="relative" rAng="0" ptsTypes="AA">
                                      <p:cBhvr>
                                        <p:cTn id="6" dur="2000" fill="hold"/>
                                        <p:tgtEl>
                                          <p:spTgt spid="96258"/>
                                        </p:tgtEl>
                                        <p:attrNameLst>
                                          <p:attrName>ppt_x</p:attrName>
                                          <p:attrName>ppt_y</p:attrName>
                                        </p:attrNameLst>
                                      </p:cBhvr>
                                      <p:rCtr x="175"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0.00347 4.44444E-6 L 0.37153 4.44444E-6 " pathEditMode="relative" rAng="0" ptsTypes="AA">
                                      <p:cBhvr>
                                        <p:cTn id="10" dur="2000" fill="hold"/>
                                        <p:tgtEl>
                                          <p:spTgt spid="96260"/>
                                        </p:tgtEl>
                                        <p:attrNameLst>
                                          <p:attrName>ppt_x</p:attrName>
                                          <p:attrName>ppt_y</p:attrName>
                                        </p:attrNameLst>
                                      </p:cBhvr>
                                      <p:rCtr x="188" y="0"/>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37152 4.44444E-6 L 4.44444E-6 4.44444E-6 " pathEditMode="relative" rAng="0" ptsTypes="AA">
                                      <p:cBhvr>
                                        <p:cTn id="14" dur="2000" fill="hold"/>
                                        <p:tgtEl>
                                          <p:spTgt spid="96260"/>
                                        </p:tgtEl>
                                        <p:attrNameLst>
                                          <p:attrName>ppt_x</p:attrName>
                                          <p:attrName>ppt_y</p:attrName>
                                        </p:attrNameLst>
                                      </p:cBhvr>
                                      <p:rCtr x="-186"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6264"/>
                                        </p:tgtEl>
                                        <p:attrNameLst>
                                          <p:attrName>style.visibility</p:attrName>
                                        </p:attrNameLst>
                                      </p:cBhvr>
                                      <p:to>
                                        <p:strVal val="visible"/>
                                      </p:to>
                                    </p:set>
                                    <p:animEffect transition="in" filter="fade">
                                      <p:cBhvr>
                                        <p:cTn id="19" dur="2000"/>
                                        <p:tgtEl>
                                          <p:spTgt spid="96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effectLst>
                  <a:glow rad="101600">
                    <a:schemeClr val="bg1">
                      <a:alpha val="60000"/>
                    </a:schemeClr>
                  </a:glow>
                </a:effectLst>
              </a:rPr>
              <a:t>Applying Biblical Principle</a:t>
            </a:r>
            <a:endParaRPr lang="en-US" dirty="0">
              <a:effectLst>
                <a:glow rad="101600">
                  <a:schemeClr val="bg1">
                    <a:alpha val="60000"/>
                  </a:schemeClr>
                </a:glow>
              </a:effectLst>
            </a:endParaRPr>
          </a:p>
        </p:txBody>
      </p:sp>
      <p:sp>
        <p:nvSpPr>
          <p:cNvPr id="4" name="Content Placeholder 3"/>
          <p:cNvSpPr>
            <a:spLocks noGrp="1"/>
          </p:cNvSpPr>
          <p:nvPr>
            <p:ph idx="1"/>
          </p:nvPr>
        </p:nvSpPr>
        <p:spPr>
          <a:xfrm>
            <a:off x="0" y="1371600"/>
            <a:ext cx="9144000" cy="2438400"/>
          </a:xfrm>
        </p:spPr>
        <p:txBody>
          <a:bodyPr>
            <a:normAutofit/>
          </a:bodyPr>
          <a:lstStyle/>
          <a:p>
            <a:r>
              <a:rPr lang="en-US" sz="3400" dirty="0">
                <a:effectLst>
                  <a:glow rad="101600">
                    <a:schemeClr val="bg1">
                      <a:alpha val="60000"/>
                    </a:schemeClr>
                  </a:glow>
                </a:effectLst>
              </a:rPr>
              <a:t>There may be a fine line between what is good and </a:t>
            </a:r>
            <a:r>
              <a:rPr lang="en-US" sz="3400" dirty="0" smtClean="0">
                <a:effectLst>
                  <a:glow rad="101600">
                    <a:schemeClr val="bg1">
                      <a:alpha val="60000"/>
                    </a:schemeClr>
                  </a:glow>
                </a:effectLst>
              </a:rPr>
              <a:t>acceptable </a:t>
            </a:r>
            <a:r>
              <a:rPr lang="en-US" sz="3400" dirty="0">
                <a:effectLst>
                  <a:glow rad="101600">
                    <a:schemeClr val="bg1">
                      <a:alpha val="60000"/>
                    </a:schemeClr>
                  </a:glow>
                </a:effectLst>
              </a:rPr>
              <a:t>music and what is not.  </a:t>
            </a:r>
            <a:endParaRPr lang="en-US" sz="3400" dirty="0" smtClean="0">
              <a:effectLst>
                <a:glow rad="101600">
                  <a:schemeClr val="bg1">
                    <a:alpha val="60000"/>
                  </a:schemeClr>
                </a:glow>
              </a:effectLst>
            </a:endParaRPr>
          </a:p>
          <a:p>
            <a:r>
              <a:rPr lang="en-US" sz="3400" dirty="0" smtClean="0">
                <a:effectLst>
                  <a:glow rad="101600">
                    <a:schemeClr val="bg1">
                      <a:alpha val="60000"/>
                    </a:schemeClr>
                  </a:glow>
                </a:effectLst>
              </a:rPr>
              <a:t>To </a:t>
            </a:r>
            <a:r>
              <a:rPr lang="en-US" sz="3400" dirty="0">
                <a:effectLst>
                  <a:glow rad="101600">
                    <a:schemeClr val="bg1">
                      <a:alpha val="60000"/>
                    </a:schemeClr>
                  </a:glow>
                </a:effectLst>
              </a:rPr>
              <a:t>avoid being drawn across the line it would </a:t>
            </a:r>
            <a:r>
              <a:rPr lang="en-US" sz="3400" dirty="0" smtClean="0">
                <a:effectLst>
                  <a:glow rad="101600">
                    <a:schemeClr val="bg1">
                      <a:alpha val="60000"/>
                    </a:schemeClr>
                  </a:glow>
                </a:effectLst>
              </a:rPr>
              <a:t>be </a:t>
            </a:r>
            <a:r>
              <a:rPr lang="en-US" sz="3400" dirty="0">
                <a:effectLst>
                  <a:glow rad="101600">
                    <a:schemeClr val="bg1">
                      <a:alpha val="60000"/>
                    </a:schemeClr>
                  </a:glow>
                </a:effectLst>
              </a:rPr>
              <a:t>wise to stay away from the line. </a:t>
            </a:r>
            <a:endParaRPr lang="en-US" sz="3400" dirty="0" smtClean="0">
              <a:effectLst>
                <a:glow rad="101600">
                  <a:schemeClr val="bg1">
                    <a:alpha val="60000"/>
                  </a:schemeClr>
                </a:glow>
              </a:effectLst>
            </a:endParaRPr>
          </a:p>
          <a:p>
            <a:pPr>
              <a:buNone/>
            </a:pPr>
            <a:endParaRPr lang="en-US" sz="3400" dirty="0">
              <a:effectLst>
                <a:glow rad="101600">
                  <a:schemeClr val="bg1">
                    <a:alpha val="60000"/>
                  </a:schemeClr>
                </a:glow>
              </a:effectLst>
            </a:endParaRPr>
          </a:p>
        </p:txBody>
      </p:sp>
      <p:pic>
        <p:nvPicPr>
          <p:cNvPr id="11266" name="Picture 2" descr="http://2.bp.blogspot.com/_MIEy1AafKcQ/S-lTZ0s7PQI/AAAAAAAAAW4/1zPoX-rz-vs/s1600/cliff-edge-stay-away-cliff-edge-the-baddest-man-on-the-plane-demotivational-poster-1238790529.jpg"/>
          <p:cNvPicPr>
            <a:picLocks noChangeAspect="1" noChangeArrowheads="1"/>
          </p:cNvPicPr>
          <p:nvPr/>
        </p:nvPicPr>
        <p:blipFill>
          <a:blip r:embed="rId3" cstate="print"/>
          <a:srcRect/>
          <a:stretch>
            <a:fillRect/>
          </a:stretch>
        </p:blipFill>
        <p:spPr bwMode="auto">
          <a:xfrm>
            <a:off x="2743200" y="3886200"/>
            <a:ext cx="4191000" cy="2791272"/>
          </a:xfrm>
          <a:prstGeom prst="rect">
            <a:avLst/>
          </a:prstGeom>
          <a:noFill/>
        </p:spPr>
      </p:pic>
      <p:pic>
        <p:nvPicPr>
          <p:cNvPr id="11268" name="Picture 4" descr="http://1888.org/images/2012/10/14/9198/falling.jpg"/>
          <p:cNvPicPr>
            <a:picLocks noChangeAspect="1" noChangeArrowheads="1"/>
          </p:cNvPicPr>
          <p:nvPr/>
        </p:nvPicPr>
        <p:blipFill>
          <a:blip r:embed="rId4" cstate="print"/>
          <a:srcRect/>
          <a:stretch>
            <a:fillRect/>
          </a:stretch>
        </p:blipFill>
        <p:spPr bwMode="auto">
          <a:xfrm>
            <a:off x="2667000" y="3886200"/>
            <a:ext cx="4286250" cy="2828925"/>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20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fade">
                                      <p:cBhvr>
                                        <p:cTn id="22"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96012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p:cNvPicPr>
            <a:picLocks noChangeAspect="1" noChangeArrowheads="1"/>
          </p:cNvPicPr>
          <p:nvPr/>
        </p:nvPicPr>
        <p:blipFill>
          <a:blip r:embed="rId3" cstate="print"/>
          <a:srcRect/>
          <a:stretch>
            <a:fillRect/>
          </a:stretch>
        </p:blipFill>
        <p:spPr bwMode="auto">
          <a:xfrm>
            <a:off x="2057400" y="381000"/>
            <a:ext cx="5167503" cy="5916988"/>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2057400" y="609600"/>
            <a:ext cx="5113942" cy="5410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
            <a:ext cx="8991600" cy="3429000"/>
          </a:xfrm>
        </p:spPr>
        <p:txBody>
          <a:bodyPr/>
          <a:lstStyle/>
          <a:p>
            <a:r>
              <a:rPr lang="en-US" dirty="0" smtClean="0">
                <a:effectLst>
                  <a:glow rad="101600">
                    <a:schemeClr val="bg1">
                      <a:alpha val="60000"/>
                    </a:schemeClr>
                  </a:glow>
                </a:effectLst>
              </a:rPr>
              <a:t> Satan will seek to get an advantage in our lives and churches however he can – </a:t>
            </a:r>
            <a:r>
              <a:rPr lang="en-US" i="1" dirty="0" smtClean="0">
                <a:effectLst>
                  <a:glow rad="101600">
                    <a:schemeClr val="bg1">
                      <a:alpha val="60000"/>
                    </a:schemeClr>
                  </a:glow>
                </a:effectLst>
              </a:rPr>
              <a:t>II Cor. 2:11  </a:t>
            </a:r>
          </a:p>
          <a:p>
            <a:r>
              <a:rPr lang="en-US" dirty="0" smtClean="0">
                <a:effectLst>
                  <a:glow rad="101600">
                    <a:schemeClr val="bg1">
                      <a:alpha val="60000"/>
                    </a:schemeClr>
                  </a:glow>
                </a:effectLst>
              </a:rPr>
              <a:t>To stop this from happening in the area of music, avoid any music that may be questionable  - </a:t>
            </a:r>
            <a:r>
              <a:rPr lang="en-US" dirty="0" smtClean="0">
                <a:effectLst>
                  <a:glow rad="101600">
                    <a:schemeClr val="bg1">
                      <a:alpha val="60000"/>
                    </a:schemeClr>
                  </a:glow>
                </a:effectLst>
              </a:rPr>
              <a:t>            </a:t>
            </a:r>
            <a:r>
              <a:rPr lang="en-US" i="1" dirty="0" smtClean="0">
                <a:effectLst>
                  <a:glow rad="101600">
                    <a:schemeClr val="bg1">
                      <a:alpha val="60000"/>
                    </a:schemeClr>
                  </a:glow>
                </a:effectLst>
              </a:rPr>
              <a:t>II Cor. </a:t>
            </a:r>
            <a:r>
              <a:rPr lang="en-US" i="1" dirty="0" smtClean="0">
                <a:effectLst>
                  <a:glow rad="101600">
                    <a:schemeClr val="bg1">
                      <a:alpha val="60000"/>
                    </a:schemeClr>
                  </a:glow>
                </a:effectLst>
              </a:rPr>
              <a:t>2:11</a:t>
            </a:r>
          </a:p>
          <a:p>
            <a:endParaRPr lang="en-US" dirty="0"/>
          </a:p>
        </p:txBody>
      </p:sp>
      <p:pic>
        <p:nvPicPr>
          <p:cNvPr id="97282" name="Picture 2" descr="http://blogs.loc.gov/digitalpreservation/files/2013/06/silhouettes-68483_640.jpg"/>
          <p:cNvPicPr>
            <a:picLocks noChangeAspect="1" noChangeArrowheads="1"/>
          </p:cNvPicPr>
          <p:nvPr/>
        </p:nvPicPr>
        <p:blipFill>
          <a:blip r:embed="rId2" cstate="print"/>
          <a:srcRect/>
          <a:stretch>
            <a:fillRect/>
          </a:stretch>
        </p:blipFill>
        <p:spPr bwMode="auto">
          <a:xfrm>
            <a:off x="2667000" y="2552699"/>
            <a:ext cx="6096000" cy="430530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282"/>
                                        </p:tgtEl>
                                        <p:attrNameLst>
                                          <p:attrName>style.visibility</p:attrName>
                                        </p:attrNameLst>
                                      </p:cBhvr>
                                      <p:to>
                                        <p:strVal val="visible"/>
                                      </p:to>
                                    </p:set>
                                    <p:animEffect transition="in" filter="fade">
                                      <p:cBhvr>
                                        <p:cTn id="12" dur="2000"/>
                                        <p:tgtEl>
                                          <p:spTgt spid="97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AutoShape 2" descr="data:image/jpeg;base64,/9j/4AAQSkZJRgABAQAAAQABAAD/2wCEAAkGBxITEhUUEhQWFBUXFiEWFBQXGRsWGBYVHyAXGRcYGxgfKCgjGhwlHRcYIjIiJSorLi4uHh8zODUsNygtLiwBCgoKBQUFDgUFDisZExkrKysrKysrKysrKysrKysrKysrKysrKysrKysrKysrKysrKysrKysrKysrKysrKysrK//AABEIAL4BCQMBIgACEQEDEQH/xAAcAAADAAMBAQEAAAAAAAAAAAAABQYDBAcBAgj/xABDEAACAQIDBAMLDAIBBAMAAAABAgMAEQQSIQUGMVETFkEVIjNTYXFzkbLR4RQyNEJDY4GCkqKxwiNSoQckcsFi8PH/xAAUAQEAAAAAAAAAAAAAAAAAAAAA/8QAFBEBAAAAAAAAAAAAAAAAAAAAAP/aAAwDAQACEQMRAD8A7jWjt1iMNOQSCIXII0IOVtR5a3b1obwfRcR6F/Zag5psnY3TIWz5bNltlv2A8b+Wt3qx97+z41sbq+BPpD/C05oJ7qx97+z40dWPvf2fGqGignurH3v7PjR1Y+9/Z8aoaKCe6sfe/s+NHVj739nxqhooJ7qx97+z40dWPvf2fGqGignurH3v7PjR1Y+9/Z8aoaKCe6sfe/s+NHVj739nxqhooJ7qx97+z40dWPvf2fGqGignurH3v7PjR1Y+9/Z8aoaKCe6sfe/s+NHVj739nxqhooJ7qx97+z40dWPvf2fGqGignurH3v7PjR1Y+9/Z8aoaKCe6sfe/s+NHVj739nxqhooJ7qx97+z40dWPvf2fGqGignurH3v7PjR1Y+9/Z8aoaKCU2lsLooy/SZrW0y24kDjfy0v7oz+Nk/W3vqo3j+jv5x7S1HUDTHb/AGIjPfz5M18oEYYaWuNFPMcTWo3/AFCklBjOIzBxkI6K183e2vk041J73/Zfm/pSbZvhovSL7QoOz7q+BPpD/C05pNur4FvSH+FpzQFFFeUHtFFFAUUUUBRRRQFFFFAUUUUBRRXlB7RRRQFFFFAUUUUBRRRQFFFFAUUV5Qe0UUUCzeP6O/nHtLUdVjvH9Hfzj2lqOoJze/7L839KTbO8NF6RfaFOd7/svzf0pNs7w0XpF9oUHZ91fAt6Q/wtOKT7q+Bb0h/hac0CTau3SmIjwsKh55AXN/mxRDi7W1PIAcTyr525tN8HEJpXDxh1WUZQtlZguZbciQbG+l9a0sPheg2lisROwWOaKMRSNoiZRaSMtwW5yt2Xv261j3kgO0Ghw8QzYcOJcRN9RlXVY0P2mY63XQWoKYY2LMUEiZxxTMuYduq8eH/FZIZlcXRlYc1IYesVIbPiGI2pisQwLJhUWCMDUM/z5Lc7aDz15uNMY9ny4gqxaQyYt1Fzdmu2RRzAUcOdBubtY2WTFY0tKzYeJxHGGy2VwA0hzAAkC441SdOtlOZbN803HfdunPTlUvuHs1TgI1lXOZT00xYC0kjnMQRwYDvRy9Va+6eyzdoJI/8AHg8YzwMRpYjMgW/+pkOvYAooKzaGLWGKSV/mxqXbzKLn+Kl8DvRLfAtKq2xpbLGo1iS2aI3+sSLX0trpTveXaAhgzNEZkZ1jdQbBUc5WdjrZQD/HDjU/srYIfHpMmYYbCQ9FhrknOx4lSfs1U2B7SOQoN1N45GxKogXIcS+GA+sVjRjLJfsyuAoGot2m9UOGlLXb6p+b5R2tfkez11qtgYjKcqAE+FfmDYlByzWBa3YNeOk9u1i8TLiUZy4GSVsQh+ahZwsENuCsqoxNtTe54igsqwxYqNmKq6My/OUMCR5xxFJd/en+QzfJ82cgA5b5ghNny21vlvwpTiY1fEYCDA26PDt0kssdiixgFTEWGhZ+0cRxIoGm394UjmgwySIsk0hV2zLeJVUsdDoGOii/+1MVDw4Y9PMXdIyXmsEJtc5so0Wwt5OFItl/9xtbEzfVw0S4ZD2Z27+Q24X1A/AVs/8AUZZG2fMsQa7lUYqMxWMuokNu0ZSb+Qmg+txMfJLhI2xEwkmkBkynIGWMn/HdVtbvQDe3bT7EYlIwDI6oCbDMwW55a9tSCYFJMRgEwlugwgZ3lT5mq5BGG4MxNybXtrfjXxgcR0OKx+IxYvKGMeFj4l8OACoiW12zaZsvbx4UFjPio0AZ3VFPBmYKCeIAJ415Ji41zZpEGT592Aycs3L8a57JhZ4tm4LCSeHmnRQDY9GgbpbHyKoA9VUW88UWEw+KxUa2maARBtTc6hNOF7tc87UD9cbEQpEkZDGykOpDHhYG+p8grYrnW0NiiDC7Owdj/knRpX1v3gMrKDz4gAHidK6IDfiLeTzigxy4hFIDOqltFBYAsfIDxr2GZXGZGVl/2UgjTjqKgcPjzHFtKeZS2LzuoiPfOIVFo7Dsi1LXtbieNfGNVMNsSHDNJ8neWMIHOi9IR0sgZhwBuy+W+nZQXEm1sOAxM0fe6NZgxU+UC5FbE2IRLZmVbmy3IGY8hzPkqL2ViIcZicIcPJDGuFRv8UbhncEBcoUWtGLDX/gV5gsYY5to4idS2IRmTDxfOY4dVuhjXjlYm5I5eSgrsTj0EbuskVxdVZnUJ0nAKWvprYEVqbJ2gww8b4ySBZG4sjjoydSMpJsdBc2qNWNoNgCNVOeZQhPHWYi7E8rMdTTLfDDg4bCbPjuBNKkPIiJO+d7dgst/VQWS4lC2UOpa18oYE5eduWvGstRzYcd1oUVSEw2GJTjdmlOUm/aAouTzNWNAs3j+jv5x7S1HVY7x/R3849pajqCc3v8Asvzf0pNs7w0XpF9oU53v+y/N/Sk2zvDRekX2hQdn3V8C3pD/AAtOaTbq+Bb0h/hac0BQaKKANBNFFBpY3Z3SSRydJKhjJOVGsrhhYh1sQw8vEeStqOMKLDh/PaTftpJvDtWRJIMNh7Cack5yLiKJfCSW7W7AD2ntr72rs+VYXaCWYzKt1JYuHI+qYz3uuo0At2WoHdFR29/fYnAQBmVjIXkZWIPRIt2BtxBNhr21R4Ta8MiO8bFljZlkAV8ysvzgUsGv+GtBu17eleH3hwrmELKD04Jh71xnsATxAsbEGxsSK0cLjek2g6piXtHFZ8K0ToAxOknSMACD2WJuKCirxtRa54eqlqbwYYlAJBaRgsbFXEcjG9lSQjKx8gN9KWwbxtJtFsMi/wCKOIGRjFKG6Yk2F7AKmUA5iLHsNA22NsiLDIyxA9+5kdmOZnc8WJ7TpW/U9s7GdLj5smJdljjCthWidOjc/XzMBe45X48rU0m2rCsnRl+/AzMqqzFF/wBnyg5BodWsKDdvQDSnrJhfk/yoSEwXI6QRyG1iwJKhSQoKkZrW1Ffce3sOzQqJNZxmhurKHAAJAJFg1iDlNj6qBneivl3sCTewF9ASfwAuT5hU9uvvA+KlxOloo5OjhPRSKTlHfl2bS+Y/N0IsdKCjvRS07dw2dE6TWRikZs2RnH1BIBkzaHS96Mft3DQ5ulkC5SquQGYIWIC5yoIS9xqSKBlelm0tipM4cu6kDLYFWTje/RurLf8A+Vr17jtu4eGSOORyrS+D7xyrHyOAVBtrx4Vkwu14JGlRXGaG3SqQVKXGYE5gNCO3UUGDBbvwRyia2aUKUDkItlPEBUVVudNbXprelsG3cOzIiyayD/FdXVZQLE9G5AWTTXvSaZUBegUUUBeiiigWbx/R3849pajqsd4/o7+ce0tR1BOb3/Zfm/pSbZ3hovSL7Qpzvf8AZfm/pSbZ3hovSL7QoOz7q+Bb0h/hac0m3V8C3pD/AAtOaAorwnnoOdYsPiUcXjdXA4lWDWP4UGavK9r4mlVAWdlUDizGwHnJoEG1NmOuPhxiKZFELQSIp75VJzK6qeOpYEcbWtemy4h3K5FZVvd2dShI170K2up4ki1q2IJlcXRgy8LqQw9YNZKCWw2z5X2nPiZIzlhiWLC30zEjNI4HDict+VaWw8NiYdmTEwv8pkMkhjOrmR2YL+GUqb1bUUCfd7Yyw4bDRuqs8SL3xFyr5bOVPEdo81JdlYHEBtozPBmlmdlRGbKHiQFYlDdga5JIqxooIPd/YM0U2HWPpGwigvJDiVDdBKAMghZhmJBJ1XTTy003Swkyy4uWaMq8uIa5bgIUAWLLzvqdNOfZVQaw4bFxyX6N0e1r5GDW9XmoJ/c7Ayo+KlnQo82IZtfFrZYwOdwCb+UUtw2FxcOHx4WJnxUssjIwHeshAEZDcDYXAXjw01vVzXlBDbR2HN3MwuCRD37RpOV0yRizys3K7XFvLTDFbLc7QwuSK2Hw8DdHawQOSqAeSyX9VVVFBhxrOI3MYzOFJReb2OUH8akNkbHxC7JbDxho5mhYkuSrmZyS/HhxIzeXSrKWVVGZiFA4sxsB5z2dleQTq65kZWHNSCPWKCa2PsZSmG6RJM2HUCNHXo44ZAtiwX7Rr8DdgOy1L9gbAc4c4fGLI7GZpZkAyxzNnzK7S/WFgve3B0tY2q5ooJfFbMebacTvGegw0N42PzWnfTQcDlUf++yl0GzcR0e0pHw3SyTyMvRMwjzwiyRhX1+pc352HOrmj/7zoIrd3Yc0WJjAaSTCRxkoMQgzwy2CqsTEBwMtxytzq1oooCiiigKKKKBZvH9Hfzj2lqOqx3j+jv5x7S1HUE5vf9l+b+lJtneGi9IvtCnO9/2X5v6Um2d4aL0i+0KDs+6vgW9If4WnNJt1fAt6Q/wtOaDDi8QI0eRuCKWPmAvUPuPtRMPhIZJkZflmIY57AAySFigte9iF0NrcKq95tmticLNArZGkQqGPAefyUt7hPL8kWVUjiwuVxGpDZ5UXInZYIoJI7TpQNsRtVFlEKgyS5c5Rbd6g0zMSQFBOgva9Jdpb0RvsuXFxAgNEwRXFjnN0AI4HX8DXo3dYYvEzMOljxCoCucpkyAgqR9ZTcH16a1l3k2HJPFh4kEYjSZHmQd6pjS5yqNdL2/C9An2jg4sNs3DYWVZsrlI7wFUfpmIYDUjiTrby1Vz7RSN44BmeVluqLq2RRYuxJsBpa5OppdtvY802Iwb3QpCzSODp/ltaNgvJSSfwFYp9gP8ALZMQbypLEsZXP0ZTLe//AJKeNr8b89A+pd8YRhflQjlZRL0JQZQ4kzZMupsdTxBP/BpqNqL0/QFWVuh6bMQMmUEBhm7CLrf/APaVbe2A0kWHSJY1EE6ymEd6jKt+9B7CL3vzvzrdx+ymmSfM2R5YjEpGvRqbnjzJOv4UGCTeqECFsrtFNN0McoAKs5zWIF8xXvSMwFvwp1iJMqlrXyi9rgadvEgesikW72xTFHAskal4UEYkLF+ACkxj6maw83lrf3jwkkuFmihIEjxlFJ0FyLa8fN+NAq3H2nNNhnxGILZXdpYy2SyQ3OVBbXQC5J9dJtz9rxw4c4qRWPyzFnVQveZjkiUi+tgNbXsWp3j9kT9zmwsIRXMIhRSbBRYK5LAaki/ZWPH7uOTgEiydBhmzSKdCXVbRMOwgNckUDva+1o8OqmQm7uI40UXZ3OgVR21rQ7eU4oYUxusph6Y3ylVS9hdgTqT2C9a+29kSSYnCYhSG+Tl80ZOXPnQrmHZmB19dY9j7HnXHYnEzMpEgRIwpvlRRquo074k37fxoMGyNqzzbRxC2YQQqsRS8eUTHvi5N7nSwsDpypnvXtU4XCyzBSSqngQMptodbX1tpx8lam6Ox5cOsnS5c0k8k0jLrnLE5OzvbDzm/kr73x2RJiooo0sUE6PMpNs8S3JUEg63ym3bag1ZtozYfZTS4m5mWC7FspzSMNNF0tc8NDpXxupiY8LFg8HlYNJCXVwBlLCzPfW/FuNrGtrejY0uKSCI5DH06yYgcB0a6hAPrXNhc8uzhX2dkSnaPyklejWARR/7Kc2Z+9tbXn7qDPtDeGKLp7K0vydOkmCZe8ABaxJIGa2uXjXk+8USrhnyuUxJsjAAZe9L3ZSQeAPAe6luzN2TE2IV1E6TTmdSznKLhbK6fWyldOOnmrc2nseSbGYSQ5egw4ZyOBaUjKll7FAuf+KDKm8kOWZpA8XQy9CwcatIbZQgF8+bMLAVlwm3EfEvhijpIsYlswBBQm17qTYg9hsfPrWvvVsV8R8nZDrBMJcl8ucagi/YddDW/s3BhCzCNUL6sb5nY82ft7ABrQZNqbQjw8TSzMFRBdj8OJN+wUtm3kVJMPG8UqviWIiBy3soBLML6AAjTjrRvdsd8VFGqEAxzpNlJssgQ6oT5Qb+cVrS7IxEm0IsS+VYooWVEvdldiL37DcDiOVBt4veFEkmj6KRmhi6YhcpzqQzWUXvmsjaG3ZWSHb8TCHKGLzJ0kcVrP0dvnMDoo1tcnjpWvsTZMiYrF4ma15WVIgDe0KA2vyJJ4eSsOK2C/wAufE6yJJCsRTOUKZSb69qkG9ud6BnsLbCYqMyRhlyu0bKw1DqbMLi4I8oJH/NMa18DhxHGqKqIBwVBZR5Bz8+lbFAs3j+jv5x7S1HVY7x/R3849pajqCc3v+y/N/Sk2zvDRekX2hTne/7L839KTbO8NF6RfaFB2fdXwLekP8LTmk26vgW9If4WnNAUUUUBRRRQFFRq74ydBjZuiQrhXMasGIWVhbMB2g3IFM5t4GWfCRdH9JVjYmzxhVzXI4W7OPaKB/RSDD7wNM+IECAx4c5XkckB3AuyoOQ4Zj286wT72KcLhcTEoK4iRYwjkhgTmDAW4sCreQ240FNRSqDaUgbEGeLooogGSW9w6lczG3EZTcUnx29sqYL5YsAKuVEETNZ3DMFUnsF73trQP9r7Whw0ZlnYogNiwR3A8+QGw8prbhkDKGXgwDC4IuDqNDqPxqT3+Jl+S4PtxMwzgEj/AAx9/KQfNYfjVcNPNQe1q7T2hHh42lmJVF+cwVnsOZCgkDy2tSQb0locRiY0BggzgMxsZWQHNkHYtxYE8TSnfHaMk+z8PHkyy4x41MSsdFJDuubzAA+c0FthMQsiLIhurqGU2IupFwbGxGh4GstIsJtnLiXwjoAY8OJ0KXIMd8pW1vnAjTmK0dlb3nEiN4EWQNLkeJWtNCvfDpHBsLCwuB/sKCrrV2jj44I2llJVFF2YKz2HMhQTbmbaUmh3lMq4iSFAYcOWBdyV6VkBLhB2AWtmPE0u3w2uJ9nR9DcHGskMQOh/yEZr8rAGgrcDi0mjWWMlkcZlYgrceZgCPxrPU9tDabYabB4WJFYSnJYkhkjQAs/lsvO2tbGy9smbE4mEIOjgKpnuSWkIBZbcABwoHNeVG7JxMkm0cXO7qIcMogOrZdBnkYLe2YcDp2VtHexmGGeOHMmIlyIl/wDL0VmPT5eAXTgdbMPNQVNFSsm94aXERQqplgYqIXOSSYjj0YPZfQHt9V6aByyqSpUlQSptdSRextpccNKDJRRRQFFFFAs3j+jv5x7S1HVY7x/R3849pajqCc3v+y/N/Sk2zvDRekX2hTne/wCy/N/Sk2zvDRekX2hQdn3V8C3pD/C05pNur4FvSH+FpzQFFFFAV8SgkEKbGxsSL2PYbdtfdFBJrudbBRYTptFlEszlTeazZ3HztCx7bmmc+wy2NXFdIRlh6ER2+bdixYNfS4sOHZTmignOrBWKeCKUxxTyNI1l/wAi57ZwrXsAbHiLi9fc+7ClsEEYJBhCWWKxbOcuVDmv2cdQb3qgooNTauAXEQyQvfLIhQ242PKkWK3UeRMHG84y4V0YKEsJBGMq5tfnaA8uOmtU9KxtkmaSBYJGaNVZiGjC5XLhLXbicjaEcqDFitgl8XHiOlNo4TEEtrqQS4a+hIFjpfyinLC+nPStbZuOSZM6XtcqQdCGUlWU+UEEVtUEhLuWfkJwKT5Ic1173vspfpCjm/fC5I0seFNNobAzvhpEfK+GJKZgWVrgqQRcHt0tTuigTxbCsZ36RhPOuVpl0MagWQRjXKBe/nuda0sLumongnkZWlhW2dE6N5msFzTNc5zpfzk1S15QTQ3Ty4d8LHLkgd2ZrL/kCs2ZkDXsF7L2uBWxjd21eTCNG/RphQwWO1wSyhFIN9CoB4340+ooEmL2EzYyPFLLbo4GhCFc1iTfpFN/nW01vewrzdfd84RZAZTIXleUkixJa1s2pvYKB/6p5RQTmzd1gkM0MkhkSZ5GewKkiS474k6kLw4CtzYOxjho44wyFY1Chljys6gWGc9p5kWvTeigk8fuWJ1yTydLaXpFmKf9wozBujWW+i6W0Gg4cNKyiigKKKKAooooFm8f0d/OPaWo6rHeP6O/nHtLUdQTm9/2X5v6Um2d4aL0i+0Kc73/AGX5v6Um2d4aL0i+0KDs+6vgW9If4WnNJt1fAt6Q/wALTmgKKKKAooooCiiigKKK8oMTSNmAyXU8XzDTyW41N7NOYYnEnEmFXlYA2jKhI/8AGDcgnKchOh7eyqh0BBDAEHiCLgjyisCbPhBuIoweYRQfXagncDM3R4KPo2w6TK0sykm4YAN0ZY99dizEnicprQlxRfCY11kc9JKYcNZmGSxEEeU3GvSZz5beSreWNW0YBhe9iARfsOtedCtrZVtfNawtm45vPftoJ7eDBmLCTBZJDJLkjQl27yVskKstiCupDEcxfnf7glZMWyZnfo8MuYEkh5GLEd72EKh15HtqgdAeIBsbi4vY9h89GQXzWF7WvbW3K9BEnGM8eAvKwlxMglmAYgiNVaVogBbLZgiW4kAg3uaf7b2kfk8jYdrsJBCWWx6Ns4jkY30ulyTfTSmi4dAbhFBve+UXvwvfnbtr7CDUWGvHTjzoJqbEiKTFd8zYeLDZpCWY/wCa7HvXvocg1AOl1/HUmikwuzuledxP8mWMs7llEhN8xBNg13IzHQC19BVaMOmXJlXJa2Swy25ZeFa+0MG0hUq+XLfvWXPG4Ngc6XBNraajieNAp2GglmMyWaBUURMXErdN3/SOGVmABRlHHW3ro6X7L2SkBkZQM0rBpMqhFuBlGVRw08pPlphQFFFFAUUUUBRRRQFFFFAs3j+jv5x7S1HVY7x/R3849pajqCc3v+y/N/Sk2zvDRekX2hTne/7L839KTbO8NF6RfaFB2fdXwLekP8LTmk26vgW9If4WnNAUUUUBRRRQFFFFAUUUUBRRRQFFFFAUUUUBRRRQFFFFB5XtFFAUUUUBRRRQFFFFAUUUUCzeP6O/nHtLUdVjvH9Hfzj2lqOoJze/7L839KTbO8NF6RfaFOd7/svzf0qfjcqQRoQQQfKNRQdm3dx0aREO4U5ybHlZfdTTutB4xa4x1gn5r+kUdYJ+a/pFB2futB4xaO60HjFrjHWCfmv6RR1gn5r+kUHZ+60HjFo7rQeMWuMdYJ+a/pFHWCfmv6RQdn7rQeMWjutB4xa4x1gn5r+kUdYJ+a/pFB2futB4xaO60HjFrjHWCfmv6RR1gn5r+kUHZ+60HjFo7rQeMWuMdYJ+a/pFHWCfmv6RQdn7rQeMWjutB4xa4x1gn5r+kUdYJ+a/pFB2futB4xaO60HjFrjHWCfmv6RR1gn5r+kUHZ+60HjFo7rQeMWuMdYJ+a/pFHWCfmv6RQdn7rQeMWjutB4xa4x1gn5r+kUdYJ+a/pFB2futB4xaO60HjFrjHWCfmv6RR1gn5r+kUHZ+60HjFo7rQeMWuMdYJ+a/pFHWCfmv6RQdn7rQeMWjutB4xa4x1gn5r+kUdYJ+a/pFB2futB4xaO60HjFrjHWCfmv6RR1gn5r+kUHZ+60HjFo7rQeMWuNR7enJAuvEfVFda3L2FBiEkMqklWAFmI0t5KDHtzaETwsquCTawH/kKl66cdy8H/o362rZ6r4TxK/8++g4Lvf9l+b+lTtXG0dmJNlzlu9vaxtxtf8AitTq3Dzf1j3UElRVb1bh5v6x7qOrcPN/WPdQSVFVvVuHm/rHuo6tw839Y91BJUVW9W4eb+se6jq3Dzf1j3UElRVb1bh5v6x7qOrcPN/WPdQSVFVvVuHm/rHuo6tw839Y91BJUVW9W4eb+se6jq3Dzf1j3UElRVb1bh5v6x7qOrcPN/WPdQSVFVvVuHm/rHuo6tw839Y91BJUVW9W4eb+se6jq3Dzf1j3UElRVb1bh5v6x7qOrcPN/WPdQSVFVvVuHm/rHuo6tw839Y91BJUVW9W4eb+se6jq3Dzf1j3UElRVb1bh5v6x7qOrcPN/WPdQSVFVvVuHm/rHuo6tw839Y91BLQ/OXzj+a/QH/TXwc3/mP4rlC7uwg3u+mvEe6us/9NoyIpT2Fxb8Br/NBYUUUU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8068" name="Picture 4" descr="http://preparedtoanswer.org/wp-content/uploads/2013/02/Moral_Absolutes_Barna_quote2.jpg"/>
          <p:cNvPicPr>
            <a:picLocks noChangeAspect="1" noChangeArrowheads="1"/>
          </p:cNvPicPr>
          <p:nvPr/>
        </p:nvPicPr>
        <p:blipFill>
          <a:blip r:embed="rId2" cstate="print"/>
          <a:srcRect/>
          <a:stretch>
            <a:fillRect/>
          </a:stretch>
        </p:blipFill>
        <p:spPr bwMode="auto">
          <a:xfrm>
            <a:off x="1676400" y="1219200"/>
            <a:ext cx="6347901" cy="4572000"/>
          </a:xfrm>
          <a:prstGeom prst="rect">
            <a:avLst/>
          </a:prstGeom>
          <a:noFill/>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09600" y="3429000"/>
            <a:ext cx="7772400" cy="0"/>
          </a:xfrm>
          <a:prstGeom prst="line">
            <a:avLst/>
          </a:prstGeom>
          <a:ln w="38100"/>
        </p:spPr>
        <p:style>
          <a:lnRef idx="1">
            <a:schemeClr val="dk1"/>
          </a:lnRef>
          <a:fillRef idx="0">
            <a:schemeClr val="dk1"/>
          </a:fillRef>
          <a:effectRef idx="0">
            <a:schemeClr val="dk1"/>
          </a:effectRef>
          <a:fontRef idx="minor">
            <a:schemeClr val="tx1"/>
          </a:fontRef>
        </p:style>
      </p:cxnSp>
      <p:sp>
        <p:nvSpPr>
          <p:cNvPr id="14" name="Rectangle 13"/>
          <p:cNvSpPr/>
          <p:nvPr/>
        </p:nvSpPr>
        <p:spPr>
          <a:xfrm rot="727676">
            <a:off x="1047955" y="990393"/>
            <a:ext cx="1524000" cy="707886"/>
          </a:xfrm>
          <a:prstGeom prst="rect">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dirty="0" smtClean="0">
                <a:latin typeface="Times New Roman" pitchFamily="18" charset="0"/>
                <a:cs typeface="Times New Roman" pitchFamily="18" charset="0"/>
              </a:rPr>
              <a:t>Right</a:t>
            </a:r>
            <a:endParaRPr lang="en-US" sz="4000" dirty="0">
              <a:latin typeface="Times New Roman" pitchFamily="18" charset="0"/>
              <a:cs typeface="Times New Roman" pitchFamily="18" charset="0"/>
            </a:endParaRPr>
          </a:p>
        </p:txBody>
      </p:sp>
      <p:sp>
        <p:nvSpPr>
          <p:cNvPr id="3073" name="Rectangle 1"/>
          <p:cNvSpPr>
            <a:spLocks noChangeArrowheads="1"/>
          </p:cNvSpPr>
          <p:nvPr/>
        </p:nvSpPr>
        <p:spPr bwMode="auto">
          <a:xfrm rot="763342">
            <a:off x="6610043" y="5057412"/>
            <a:ext cx="1719150" cy="707886"/>
          </a:xfrm>
          <a:prstGeom prst="rect">
            <a:avLst/>
          </a:prstGeom>
          <a:solidFill>
            <a:srgbClr val="FFFF00"/>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Wrong</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3074" name="Rectangle 2"/>
          <p:cNvSpPr>
            <a:spLocks noChangeArrowheads="1"/>
          </p:cNvSpPr>
          <p:nvPr/>
        </p:nvSpPr>
        <p:spPr bwMode="auto">
          <a:xfrm rot="21010224">
            <a:off x="6451157" y="1178683"/>
            <a:ext cx="1371600" cy="707886"/>
          </a:xfrm>
          <a:prstGeom prst="rect">
            <a:avLst/>
          </a:prstGeom>
          <a:solidFill>
            <a:schemeClr val="accent6">
              <a:lumMod val="75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Good</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3075" name="Rectangle 3"/>
          <p:cNvSpPr>
            <a:spLocks noChangeArrowheads="1"/>
          </p:cNvSpPr>
          <p:nvPr/>
        </p:nvSpPr>
        <p:spPr bwMode="auto">
          <a:xfrm rot="20879349">
            <a:off x="895659" y="4946794"/>
            <a:ext cx="1479534" cy="707886"/>
          </a:xfrm>
          <a:prstGeom prst="rect">
            <a:avLst/>
          </a:prstGeom>
          <a:solidFill>
            <a:schemeClr val="tx1">
              <a:lumMod val="65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chemeClr val="bg1"/>
                </a:solidFill>
                <a:effectLst/>
                <a:latin typeface="Times New Roman" pitchFamily="18" charset="0"/>
                <a:ea typeface="Times New Roman" pitchFamily="18" charset="0"/>
                <a:cs typeface="Arial" pitchFamily="34" charset="0"/>
              </a:rPr>
              <a:t>Bad</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9218" name="Picture 2" descr="https://ulife.vpul.upenn.edu/careerservices/blog/wp-content/uploads/2010/09/question-mark.jpg"/>
          <p:cNvPicPr>
            <a:picLocks noChangeAspect="1" noChangeArrowheads="1"/>
          </p:cNvPicPr>
          <p:nvPr/>
        </p:nvPicPr>
        <p:blipFill>
          <a:blip r:embed="rId3" cstate="print"/>
          <a:srcRect/>
          <a:stretch>
            <a:fillRect/>
          </a:stretch>
        </p:blipFill>
        <p:spPr bwMode="auto">
          <a:xfrm>
            <a:off x="3124200" y="1828800"/>
            <a:ext cx="2667000" cy="3993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to="" calcmode="lin" valueType="num">
                                      <p:cBhvr>
                                        <p:cTn id="7" dur="1" fill="hold"/>
                                        <p:tgtEl>
                                          <p:spTgt spid="1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073"/>
                                        </p:tgtEl>
                                        <p:attrNameLst>
                                          <p:attrName>style.visibility</p:attrName>
                                        </p:attrNameLst>
                                      </p:cBhvr>
                                      <p:to>
                                        <p:strVal val="visible"/>
                                      </p:to>
                                    </p:set>
                                    <p:anim to="" calcmode="lin" valueType="num">
                                      <p:cBhvr>
                                        <p:cTn id="12" dur="1" fill="hold"/>
                                        <p:tgtEl>
                                          <p:spTgt spid="307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074"/>
                                        </p:tgtEl>
                                        <p:attrNameLst>
                                          <p:attrName>style.visibility</p:attrName>
                                        </p:attrNameLst>
                                      </p:cBhvr>
                                      <p:to>
                                        <p:strVal val="visible"/>
                                      </p:to>
                                    </p:set>
                                    <p:anim to="" calcmode="lin" valueType="num">
                                      <p:cBhvr>
                                        <p:cTn id="17" dur="1" fill="hold"/>
                                        <p:tgtEl>
                                          <p:spTgt spid="307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075"/>
                                        </p:tgtEl>
                                        <p:attrNameLst>
                                          <p:attrName>style.visibility</p:attrName>
                                        </p:attrNameLst>
                                      </p:cBhvr>
                                      <p:to>
                                        <p:strVal val="visible"/>
                                      </p:to>
                                    </p:set>
                                    <p:anim to="" calcmode="lin" valueType="num">
                                      <p:cBhvr>
                                        <p:cTn id="22" dur="1" fill="hold"/>
                                        <p:tgtEl>
                                          <p:spTgt spid="307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73" grpId="0" animBg="1"/>
      <p:bldP spid="3074" grpId="0" animBg="1"/>
      <p:bldP spid="30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600" dirty="0" smtClean="0">
                <a:effectLst>
                  <a:glow rad="101600">
                    <a:schemeClr val="bg1">
                      <a:alpha val="60000"/>
                    </a:schemeClr>
                  </a:glow>
                </a:effectLst>
              </a:rPr>
              <a:t>Repent of listening to carnal music -  </a:t>
            </a:r>
            <a:r>
              <a:rPr lang="en-US" sz="3600" i="1" dirty="0" smtClean="0">
                <a:effectLst>
                  <a:glow rad="101600">
                    <a:schemeClr val="bg1">
                      <a:alpha val="60000"/>
                    </a:schemeClr>
                  </a:glow>
                </a:effectLst>
              </a:rPr>
              <a:t>Rev. 3:19</a:t>
            </a:r>
          </a:p>
          <a:p>
            <a:r>
              <a:rPr lang="en-US" sz="3600" dirty="0" smtClean="0">
                <a:effectLst>
                  <a:glow rad="101600">
                    <a:schemeClr val="bg1">
                      <a:alpha val="60000"/>
                    </a:schemeClr>
                  </a:glow>
                </a:effectLst>
              </a:rPr>
              <a:t>Remove the music from your life – </a:t>
            </a:r>
            <a:r>
              <a:rPr lang="en-US" sz="3600" i="1" dirty="0" smtClean="0">
                <a:effectLst>
                  <a:glow rad="101600">
                    <a:schemeClr val="bg1">
                      <a:alpha val="60000"/>
                    </a:schemeClr>
                  </a:glow>
                </a:effectLst>
              </a:rPr>
              <a:t>Acts 19:19</a:t>
            </a:r>
          </a:p>
          <a:p>
            <a:r>
              <a:rPr lang="en-US" sz="3600" dirty="0" smtClean="0">
                <a:effectLst>
                  <a:glow rad="101600">
                    <a:schemeClr val="bg1">
                      <a:alpha val="60000"/>
                    </a:schemeClr>
                  </a:glow>
                </a:effectLst>
              </a:rPr>
              <a:t>Replace it with good godly music – </a:t>
            </a:r>
            <a:r>
              <a:rPr lang="en-US" sz="3600" i="1" dirty="0" smtClean="0">
                <a:effectLst>
                  <a:glow rad="101600">
                    <a:schemeClr val="bg1">
                      <a:alpha val="60000"/>
                    </a:schemeClr>
                  </a:glow>
                </a:effectLst>
              </a:rPr>
              <a:t>II Tim. 2:22</a:t>
            </a:r>
          </a:p>
          <a:p>
            <a:r>
              <a:rPr lang="en-US" sz="3600" dirty="0" smtClean="0">
                <a:effectLst>
                  <a:glow rad="101600">
                    <a:schemeClr val="bg1">
                      <a:alpha val="60000"/>
                    </a:schemeClr>
                  </a:glow>
                </a:effectLst>
              </a:rPr>
              <a:t>Resist the temptation to go back to your old music – </a:t>
            </a:r>
            <a:r>
              <a:rPr lang="en-US" sz="3600" i="1" dirty="0" smtClean="0">
                <a:effectLst>
                  <a:glow rad="101600">
                    <a:schemeClr val="bg1">
                      <a:alpha val="60000"/>
                    </a:schemeClr>
                  </a:glow>
                </a:effectLst>
              </a:rPr>
              <a:t>James 4:7</a:t>
            </a:r>
            <a:endParaRPr lang="en-US" sz="3600" i="1" dirty="0">
              <a:effectLst>
                <a:glow rad="101600">
                  <a:schemeClr val="bg1">
                    <a:alpha val="60000"/>
                  </a:schemeClr>
                </a:glow>
              </a:effectLst>
            </a:endParaRPr>
          </a:p>
        </p:txBody>
      </p:sp>
      <p:pic>
        <p:nvPicPr>
          <p:cNvPr id="5" name="Picture 2"/>
          <p:cNvPicPr>
            <a:picLocks noChangeAspect="1" noChangeArrowheads="1"/>
          </p:cNvPicPr>
          <p:nvPr/>
        </p:nvPicPr>
        <p:blipFill>
          <a:blip r:embed="rId3" cstate="print">
            <a:lum bright="-10000" contrast="10000"/>
          </a:blip>
          <a:srcRect/>
          <a:stretch>
            <a:fillRect/>
          </a:stretch>
        </p:blipFill>
        <p:spPr bwMode="auto">
          <a:xfrm>
            <a:off x="-1" y="3200400"/>
            <a:ext cx="3903367" cy="36576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743200" y="4171950"/>
            <a:ext cx="3581400" cy="268605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3867332" y="2667001"/>
            <a:ext cx="5276668" cy="1752600"/>
          </a:xfrm>
          <a:prstGeom prst="rect">
            <a:avLst/>
          </a:prstGeom>
          <a:noFill/>
          <a:ln w="9525">
            <a:noFill/>
            <a:miter lim="800000"/>
            <a:headEnd/>
            <a:tailEnd/>
          </a:ln>
        </p:spPr>
      </p:pic>
      <p:pic>
        <p:nvPicPr>
          <p:cNvPr id="8" name="Picture 5"/>
          <p:cNvPicPr>
            <a:picLocks noChangeAspect="1" noChangeArrowheads="1"/>
          </p:cNvPicPr>
          <p:nvPr/>
        </p:nvPicPr>
        <p:blipFill>
          <a:blip r:embed="rId6" cstate="print"/>
          <a:srcRect/>
          <a:stretch>
            <a:fillRect/>
          </a:stretch>
        </p:blipFill>
        <p:spPr bwMode="auto">
          <a:xfrm>
            <a:off x="6248400" y="4114800"/>
            <a:ext cx="2895600" cy="2743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lum bright="-10000" contrast="20000"/>
          </a:blip>
          <a:srcRect/>
          <a:stretch>
            <a:fillRect/>
          </a:stretch>
        </p:blipFill>
        <p:spPr bwMode="auto">
          <a:xfrm>
            <a:off x="0" y="0"/>
            <a:ext cx="9144000" cy="6857999"/>
          </a:xfrm>
          <a:prstGeom prst="rect">
            <a:avLst/>
          </a:prstGeom>
          <a:noFill/>
          <a:ln w="9525">
            <a:noFill/>
            <a:miter lim="800000"/>
            <a:headEnd/>
            <a:tailEnd/>
          </a:ln>
        </p:spPr>
      </p:pic>
      <p:sp>
        <p:nvSpPr>
          <p:cNvPr id="5" name="Rectangle 4"/>
          <p:cNvSpPr/>
          <p:nvPr/>
        </p:nvSpPr>
        <p:spPr>
          <a:xfrm>
            <a:off x="3505200" y="609600"/>
            <a:ext cx="5410200" cy="1200329"/>
          </a:xfrm>
          <a:prstGeom prst="rect">
            <a:avLst/>
          </a:prstGeom>
        </p:spPr>
        <p:txBody>
          <a:bodyPr wrap="square">
            <a:spAutoFit/>
          </a:bodyPr>
          <a:lstStyle/>
          <a:p>
            <a:pPr algn="ctr"/>
            <a:r>
              <a:rPr lang="en-US" sz="3600" i="1" dirty="0" smtClean="0">
                <a:effectLst>
                  <a:glow rad="101600">
                    <a:schemeClr val="bg1">
                      <a:alpha val="60000"/>
                    </a:schemeClr>
                  </a:glow>
                </a:effectLst>
              </a:rPr>
              <a:t> “Whatsoever ye do, do all to the glory of God.”</a:t>
            </a:r>
            <a:endParaRPr lang="en-US" sz="3600" i="1" dirty="0">
              <a:effectLst>
                <a:glow rad="101600">
                  <a:schemeClr val="bg1">
                    <a:alpha val="60000"/>
                  </a:schemeClr>
                </a:glow>
              </a:effectLst>
            </a:endParaRPr>
          </a:p>
        </p:txBody>
      </p:sp>
      <p:pic>
        <p:nvPicPr>
          <p:cNvPr id="75779" name="Picture 3"/>
          <p:cNvPicPr>
            <a:picLocks noChangeAspect="1" noChangeArrowheads="1"/>
          </p:cNvPicPr>
          <p:nvPr/>
        </p:nvPicPr>
        <p:blipFill>
          <a:blip r:embed="rId4" cstate="print"/>
          <a:srcRect/>
          <a:stretch>
            <a:fillRect/>
          </a:stretch>
        </p:blipFill>
        <p:spPr bwMode="auto">
          <a:xfrm>
            <a:off x="4648200" y="2133600"/>
            <a:ext cx="3314700" cy="33147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lifeartworks.com/wp-content/uploads/2010/12/Ice-Angels-3.jpg"/>
          <p:cNvPicPr>
            <a:picLocks noChangeAspect="1" noChangeArrowheads="1"/>
          </p:cNvPicPr>
          <p:nvPr/>
        </p:nvPicPr>
        <p:blipFill>
          <a:blip r:embed="rId2" cstate="print"/>
          <a:srcRect/>
          <a:stretch>
            <a:fillRect/>
          </a:stretch>
        </p:blipFill>
        <p:spPr bwMode="auto">
          <a:xfrm>
            <a:off x="30894" y="0"/>
            <a:ext cx="9113106" cy="6858000"/>
          </a:xfrm>
          <a:prstGeom prst="rect">
            <a:avLst/>
          </a:prstGeom>
          <a:noFill/>
        </p:spPr>
      </p:pic>
      <p:sp>
        <p:nvSpPr>
          <p:cNvPr id="3" name="Rectangle 2"/>
          <p:cNvSpPr/>
          <p:nvPr/>
        </p:nvSpPr>
        <p:spPr>
          <a:xfrm>
            <a:off x="76200" y="152400"/>
            <a:ext cx="9067800" cy="6894195"/>
          </a:xfrm>
          <a:prstGeom prst="rect">
            <a:avLst/>
          </a:prstGeom>
        </p:spPr>
        <p:txBody>
          <a:bodyPr wrap="square">
            <a:spAutoFit/>
          </a:bodyPr>
          <a:lstStyle/>
          <a:p>
            <a:pPr algn="ctr"/>
            <a:r>
              <a:rPr lang="en-US" sz="3300" i="1" dirty="0" smtClean="0">
                <a:effectLst>
                  <a:glow rad="101600">
                    <a:schemeClr val="bg1">
                      <a:alpha val="60000"/>
                    </a:schemeClr>
                  </a:glow>
                </a:effectLst>
              </a:rPr>
              <a:t>(Ezekiel 28:12-15</a:t>
            </a:r>
            <a:r>
              <a:rPr lang="en-US" sz="3300" i="1" dirty="0" smtClean="0">
                <a:effectLst>
                  <a:glow rad="101600">
                    <a:schemeClr val="bg1">
                      <a:alpha val="60000"/>
                    </a:schemeClr>
                  </a:glow>
                </a:effectLst>
              </a:rPr>
              <a:t>)</a:t>
            </a:r>
          </a:p>
          <a:p>
            <a:pPr algn="ctr"/>
            <a:r>
              <a:rPr lang="en-US" sz="3300" i="1" dirty="0" smtClean="0">
                <a:effectLst>
                  <a:glow rad="101600">
                    <a:schemeClr val="bg1">
                      <a:alpha val="60000"/>
                    </a:schemeClr>
                  </a:glow>
                </a:effectLst>
              </a:rPr>
              <a:t> “Thou </a:t>
            </a:r>
            <a:r>
              <a:rPr lang="en-US" sz="3300" i="1" dirty="0" err="1" smtClean="0">
                <a:effectLst>
                  <a:glow rad="101600">
                    <a:schemeClr val="bg1">
                      <a:alpha val="60000"/>
                    </a:schemeClr>
                  </a:glow>
                </a:effectLst>
              </a:rPr>
              <a:t>sealest</a:t>
            </a:r>
            <a:r>
              <a:rPr lang="en-US" sz="3300" i="1" dirty="0" smtClean="0">
                <a:effectLst>
                  <a:glow rad="101600">
                    <a:schemeClr val="bg1">
                      <a:alpha val="60000"/>
                    </a:schemeClr>
                  </a:glow>
                </a:effectLst>
              </a:rPr>
              <a:t> up the sum, full of wisdom, and perfect in beauty. Thou hast been in Eden the garden of God; every precious stone was thy covering, the </a:t>
            </a:r>
            <a:r>
              <a:rPr lang="en-US" sz="3300" i="1" dirty="0" err="1" smtClean="0">
                <a:effectLst>
                  <a:glow rad="101600">
                    <a:schemeClr val="bg1">
                      <a:alpha val="60000"/>
                    </a:schemeClr>
                  </a:glow>
                </a:effectLst>
              </a:rPr>
              <a:t>sardius</a:t>
            </a:r>
            <a:r>
              <a:rPr lang="en-US" sz="3300" i="1" dirty="0" smtClean="0">
                <a:effectLst>
                  <a:glow rad="101600">
                    <a:schemeClr val="bg1">
                      <a:alpha val="60000"/>
                    </a:schemeClr>
                  </a:glow>
                </a:effectLst>
              </a:rPr>
              <a:t>, topaz, and the diamond, the beryl, the onyx, and the jasper, the sapphire, the emerald, and the carbuncle, and gold: the workmanship of thy </a:t>
            </a:r>
            <a:r>
              <a:rPr lang="en-US" sz="3300" i="1" dirty="0" err="1" smtClean="0">
                <a:effectLst>
                  <a:glow rad="101600">
                    <a:schemeClr val="bg1">
                      <a:alpha val="60000"/>
                    </a:schemeClr>
                  </a:glow>
                </a:effectLst>
              </a:rPr>
              <a:t>tabrets</a:t>
            </a:r>
            <a:r>
              <a:rPr lang="en-US" sz="3300" i="1" dirty="0" smtClean="0">
                <a:effectLst>
                  <a:glow rad="101600">
                    <a:schemeClr val="bg1">
                      <a:alpha val="60000"/>
                    </a:schemeClr>
                  </a:glow>
                </a:effectLst>
              </a:rPr>
              <a:t> and of thy pipes was prepared in thee in the day that thou </a:t>
            </a:r>
            <a:r>
              <a:rPr lang="en-US" sz="3300" i="1" dirty="0" err="1" smtClean="0">
                <a:effectLst>
                  <a:glow rad="101600">
                    <a:schemeClr val="bg1">
                      <a:alpha val="60000"/>
                    </a:schemeClr>
                  </a:glow>
                </a:effectLst>
              </a:rPr>
              <a:t>wast</a:t>
            </a:r>
            <a:r>
              <a:rPr lang="en-US" sz="3300" i="1" dirty="0" smtClean="0">
                <a:effectLst>
                  <a:glow rad="101600">
                    <a:schemeClr val="bg1">
                      <a:alpha val="60000"/>
                    </a:schemeClr>
                  </a:glow>
                </a:effectLst>
              </a:rPr>
              <a:t> created</a:t>
            </a:r>
            <a:r>
              <a:rPr lang="en-US" sz="3300" i="1" dirty="0" smtClean="0">
                <a:effectLst>
                  <a:glow rad="101600">
                    <a:schemeClr val="bg1">
                      <a:alpha val="60000"/>
                    </a:schemeClr>
                  </a:glow>
                </a:effectLst>
              </a:rPr>
              <a:t>. Thou </a:t>
            </a:r>
            <a:r>
              <a:rPr lang="en-US" sz="3300" i="1" dirty="0" smtClean="0">
                <a:effectLst>
                  <a:glow rad="101600">
                    <a:schemeClr val="bg1">
                      <a:alpha val="60000"/>
                    </a:schemeClr>
                  </a:glow>
                </a:effectLst>
              </a:rPr>
              <a:t>art the anointed cherub that </a:t>
            </a:r>
            <a:r>
              <a:rPr lang="en-US" sz="3300" i="1" dirty="0" err="1" smtClean="0">
                <a:effectLst>
                  <a:glow rad="101600">
                    <a:schemeClr val="bg1">
                      <a:alpha val="60000"/>
                    </a:schemeClr>
                  </a:glow>
                </a:effectLst>
              </a:rPr>
              <a:t>covereth</a:t>
            </a:r>
            <a:r>
              <a:rPr lang="en-US" sz="3300" i="1" dirty="0" smtClean="0">
                <a:effectLst>
                  <a:glow rad="101600">
                    <a:schemeClr val="bg1">
                      <a:alpha val="60000"/>
                    </a:schemeClr>
                  </a:glow>
                </a:effectLst>
              </a:rPr>
              <a:t>; and I have set thee </a:t>
            </a:r>
            <a:r>
              <a:rPr lang="en-US" sz="3300" i="1" dirty="0" smtClean="0">
                <a:effectLst>
                  <a:glow rad="101600">
                    <a:schemeClr val="bg1">
                      <a:alpha val="60000"/>
                    </a:schemeClr>
                  </a:glow>
                </a:effectLst>
              </a:rPr>
              <a:t>so…Thou </a:t>
            </a:r>
            <a:r>
              <a:rPr lang="en-US" sz="3300" i="1" dirty="0" err="1" smtClean="0">
                <a:effectLst>
                  <a:glow rad="101600">
                    <a:schemeClr val="bg1">
                      <a:alpha val="60000"/>
                    </a:schemeClr>
                  </a:glow>
                </a:effectLst>
              </a:rPr>
              <a:t>wast</a:t>
            </a:r>
            <a:r>
              <a:rPr lang="en-US" sz="3300" i="1" dirty="0" smtClean="0">
                <a:effectLst>
                  <a:glow rad="101600">
                    <a:schemeClr val="bg1">
                      <a:alpha val="60000"/>
                    </a:schemeClr>
                  </a:glow>
                </a:effectLst>
              </a:rPr>
              <a:t> perfect in thy ways from the day that thou </a:t>
            </a:r>
            <a:r>
              <a:rPr lang="en-US" sz="3300" i="1" dirty="0" err="1" smtClean="0">
                <a:effectLst>
                  <a:glow rad="101600">
                    <a:schemeClr val="bg1">
                      <a:alpha val="60000"/>
                    </a:schemeClr>
                  </a:glow>
                </a:effectLst>
              </a:rPr>
              <a:t>wast</a:t>
            </a:r>
            <a:r>
              <a:rPr lang="en-US" sz="3300" i="1" dirty="0" smtClean="0">
                <a:effectLst>
                  <a:glow rad="101600">
                    <a:schemeClr val="bg1">
                      <a:alpha val="60000"/>
                    </a:schemeClr>
                  </a:glow>
                </a:effectLst>
              </a:rPr>
              <a:t> created, till iniquity was found in thee</a:t>
            </a:r>
            <a:r>
              <a:rPr lang="en-US" sz="3300" i="1" dirty="0" smtClean="0">
                <a:effectLst>
                  <a:glow rad="101600">
                    <a:schemeClr val="bg1">
                      <a:alpha val="60000"/>
                    </a:schemeClr>
                  </a:glow>
                </a:effectLst>
              </a:rPr>
              <a:t>.”</a:t>
            </a:r>
            <a:endParaRPr lang="en-US" sz="33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img.docstoccdn.com/thumb/orig/83804299.png"/>
          <p:cNvPicPr>
            <a:picLocks noChangeAspect="1" noChangeArrowheads="1"/>
          </p:cNvPicPr>
          <p:nvPr/>
        </p:nvPicPr>
        <p:blipFill>
          <a:blip r:embed="rId2" cstate="print"/>
          <a:srcRect/>
          <a:stretch>
            <a:fillRect/>
          </a:stretch>
        </p:blipFill>
        <p:spPr bwMode="auto">
          <a:xfrm>
            <a:off x="0" y="2779"/>
            <a:ext cx="9144000" cy="6855222"/>
          </a:xfrm>
          <a:prstGeom prst="rect">
            <a:avLst/>
          </a:prstGeom>
          <a:noFill/>
        </p:spPr>
      </p:pic>
      <p:pic>
        <p:nvPicPr>
          <p:cNvPr id="90116" name="Picture 4" descr="http://ubdavid.org/kidsworld/explorers2/graphics/9_subtitle2.png"/>
          <p:cNvPicPr>
            <a:picLocks noChangeAspect="1" noChangeArrowheads="1"/>
          </p:cNvPicPr>
          <p:nvPr/>
        </p:nvPicPr>
        <p:blipFill>
          <a:blip r:embed="rId3" cstate="print"/>
          <a:srcRect/>
          <a:stretch>
            <a:fillRect/>
          </a:stretch>
        </p:blipFill>
        <p:spPr bwMode="auto">
          <a:xfrm>
            <a:off x="2514600" y="4191000"/>
            <a:ext cx="4120515" cy="16002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fade">
                                      <p:cBhvr>
                                        <p:cTn id="7" dur="20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3840162"/>
          </a:xfrm>
        </p:spPr>
        <p:txBody>
          <a:bodyPr>
            <a:normAutofit fontScale="90000"/>
          </a:bodyPr>
          <a:lstStyle/>
          <a:p>
            <a:r>
              <a:rPr lang="en-US" i="1" dirty="0" smtClean="0"/>
              <a:t>“But </a:t>
            </a:r>
            <a:r>
              <a:rPr lang="en-US" i="1" dirty="0" smtClean="0"/>
              <a:t>strong meat </a:t>
            </a:r>
            <a:r>
              <a:rPr lang="en-US" i="1" dirty="0" smtClean="0"/>
              <a:t>(Word of God) </a:t>
            </a:r>
            <a:r>
              <a:rPr lang="en-US" i="1" dirty="0" err="1" smtClean="0"/>
              <a:t>belongeth</a:t>
            </a:r>
            <a:r>
              <a:rPr lang="en-US" i="1" dirty="0" smtClean="0"/>
              <a:t> </a:t>
            </a:r>
            <a:r>
              <a:rPr lang="en-US" i="1" dirty="0" smtClean="0"/>
              <a:t>to them that are of full age, even those who by reason of use have their senses exercised to discern both good and evil</a:t>
            </a:r>
            <a:r>
              <a:rPr lang="en-US" i="1" dirty="0" smtClean="0"/>
              <a:t>.”</a:t>
            </a:r>
            <a:br>
              <a:rPr lang="en-US" i="1" dirty="0" smtClean="0"/>
            </a:br>
            <a:r>
              <a:rPr lang="en-US" i="1" dirty="0" smtClean="0"/>
              <a:t> </a:t>
            </a:r>
            <a:r>
              <a:rPr lang="en-US" i="1" dirty="0" smtClean="0"/>
              <a:t>Heb 5:14 </a:t>
            </a:r>
            <a:endParaRPr lang="en-US" i="1" dirty="0"/>
          </a:p>
        </p:txBody>
      </p:sp>
      <p:pic>
        <p:nvPicPr>
          <p:cNvPr id="100354" name="Picture 2" descr="http://www.netbiblestudy.net/worship/Bible-.gif"/>
          <p:cNvPicPr>
            <a:picLocks noChangeAspect="1" noChangeArrowheads="1"/>
          </p:cNvPicPr>
          <p:nvPr/>
        </p:nvPicPr>
        <p:blipFill>
          <a:blip r:embed="rId2" cstate="print"/>
          <a:srcRect/>
          <a:stretch>
            <a:fillRect/>
          </a:stretch>
        </p:blipFill>
        <p:spPr bwMode="auto">
          <a:xfrm>
            <a:off x="381000" y="3581400"/>
            <a:ext cx="2771775" cy="3176543"/>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1"/>
            <a:ext cx="9144000" cy="1752599"/>
          </a:xfrm>
        </p:spPr>
        <p:txBody>
          <a:bodyPr>
            <a:normAutofit/>
          </a:bodyPr>
          <a:lstStyle/>
          <a:p>
            <a:r>
              <a:rPr lang="en-US" sz="4800" dirty="0" smtClean="0">
                <a:effectLst>
                  <a:glow rad="101600">
                    <a:schemeClr val="bg1">
                      <a:alpha val="60000"/>
                    </a:schemeClr>
                  </a:glow>
                </a:effectLst>
              </a:rPr>
              <a:t>Biblical Principles for </a:t>
            </a:r>
            <a:br>
              <a:rPr lang="en-US" sz="4800" dirty="0" smtClean="0">
                <a:effectLst>
                  <a:glow rad="101600">
                    <a:schemeClr val="bg1">
                      <a:alpha val="60000"/>
                    </a:schemeClr>
                  </a:glow>
                </a:effectLst>
              </a:rPr>
            </a:br>
            <a:r>
              <a:rPr lang="en-US" sz="4800" dirty="0" smtClean="0">
                <a:effectLst>
                  <a:glow rad="101600">
                    <a:schemeClr val="bg1">
                      <a:alpha val="60000"/>
                    </a:schemeClr>
                  </a:glow>
                </a:effectLst>
              </a:rPr>
              <a:t>Discerning Godly Music</a:t>
            </a:r>
            <a:endParaRPr lang="en-US" sz="4800"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2209800" y="2209800"/>
            <a:ext cx="4495800" cy="449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1710</Words>
  <Application>Microsoft Office PowerPoint</Application>
  <PresentationFormat>On-screen Show (4:3)</PresentationFormat>
  <Paragraphs>129</Paragraphs>
  <Slides>52</Slides>
  <Notes>35</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The Powerful Role of Music in Society   Music and society have always been closely related. Music reflects and creates social conditions including the factors that either facilitate or impede social change. Today’s society is all based on what you watch on T.V., those you hang around, how you were raised, and the music you listen to. Music is perhaps one of the most powerful forces we encounter. Music can both establish and destroy morality.  </vt:lpstr>
      <vt:lpstr>Slide 5</vt:lpstr>
      <vt:lpstr>Slide 6</vt:lpstr>
      <vt:lpstr>Slide 7</vt:lpstr>
      <vt:lpstr>“But strong meat (Word of God) belongeth to them that are of full age, even those who by reason of use have their senses exercised to discern both good and evil.”  Heb 5:14 </vt:lpstr>
      <vt:lpstr>Biblical Principles for  Discerning Godly Music</vt:lpstr>
      <vt:lpstr>“Set ye up a standard in the land, blow the trumpet among the nations.” (Jer. 51:27) </vt:lpstr>
      <vt:lpstr>Slide 11</vt:lpstr>
      <vt:lpstr>Slide 12</vt:lpstr>
      <vt:lpstr>God’s Word Commands The Believer  “Approve things that are excellent.”    (Philippians 1:10)</vt:lpstr>
      <vt:lpstr>Slide 14</vt:lpstr>
      <vt:lpstr>Slide 15</vt:lpstr>
      <vt:lpstr>MUSIC IS NOT AMORAL</vt:lpstr>
      <vt:lpstr>Slide 17</vt:lpstr>
      <vt:lpstr>PUTTING MUSIC TO THE TEST OF SCRIPTURE</vt:lpstr>
      <vt:lpstr>Slide 19</vt:lpstr>
      <vt:lpstr>Slide 20</vt:lpstr>
      <vt:lpstr>Slide 21</vt:lpstr>
      <vt:lpstr>Does rhythm, background beat, breathy sliding pitches, or syncopation appeal to my lower impulses and excite my flesh?     (Romans 12:1-2;  13:14)</vt:lpstr>
      <vt:lpstr>Does the music move your hips or your heart?</vt:lpstr>
      <vt:lpstr>Slide 24</vt:lpstr>
      <vt:lpstr>Does the presentation of the  music have a carnal style?    (I Corinthians 3:1-3;  5:6)</vt:lpstr>
      <vt:lpstr>Are the musicians who sing the  music examples to be followed?    ( Philippians 3:15-20)</vt:lpstr>
      <vt:lpstr>Is there any appearance  of evil in the music?     (I Thessalonians 5:21-22) </vt:lpstr>
      <vt:lpstr>Is there any sensuality or  rebellion sensed in the music  (James 3:15-17)</vt:lpstr>
      <vt:lpstr>It is not the voice of them that shout for mastery, neither is it the voice of them that cry for being overcome: but the noise of them that sing do I hear.” (Exodus 32:17-18) </vt:lpstr>
      <vt:lpstr>Does it have a clear understandable  Scriptural message?    (I Corinthians 14:7-9)</vt:lpstr>
      <vt:lpstr>“And even things without life giving sound, whether pipe or harp, except they give a distinction in the sounds, how shall it be known what is piped or harped? For if the trumpet give an uncertain sound, who shall prepare himself to the battle? So likewise ye, except ye utter by the tongue words easy to be understood, how shall it be known what is spoken? for ye shall speak into the air.”</vt:lpstr>
      <vt:lpstr>Does the music violate the Biblical principle of not mixing light with darkness or  the clean with the unclean?  (II Corinthians 6:14-7:1)</vt:lpstr>
      <vt:lpstr>Slide 33</vt:lpstr>
      <vt:lpstr>Slide 34</vt:lpstr>
      <vt:lpstr>Slide 35</vt:lpstr>
      <vt:lpstr>Slide 36</vt:lpstr>
      <vt:lpstr>Slide 37</vt:lpstr>
      <vt:lpstr>Slide 38</vt:lpstr>
      <vt:lpstr>Variety in Biblical Music </vt:lpstr>
      <vt:lpstr>Does the music offend  Spiritual (mature) Christians?    (Romans 14:21)</vt:lpstr>
      <vt:lpstr>Does the music have the potential of causing others to stumble?   (I Corinthians 8:1-13)</vt:lpstr>
      <vt:lpstr>Is there any doubt in your mind concerning the music?    (Romans 14:23)</vt:lpstr>
      <vt:lpstr>Is there any conviction of the Holy Spirit concerning your music? </vt:lpstr>
      <vt:lpstr>Slide 44</vt:lpstr>
      <vt:lpstr>Slide 45</vt:lpstr>
      <vt:lpstr>Slide 46</vt:lpstr>
      <vt:lpstr>Applying Biblical Principle</vt:lpstr>
      <vt:lpstr>Slide 48</vt:lpstr>
      <vt:lpstr>Slide 49</vt:lpstr>
      <vt:lpstr>Slide 50</vt:lpstr>
      <vt:lpstr>Slide 51</vt:lpstr>
      <vt:lpstr>Slide 52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Principles for  Discerning Godly Music</dc:title>
  <dc:creator>Ptr. Daniel White</dc:creator>
  <cp:lastModifiedBy>Pastor Daniel White</cp:lastModifiedBy>
  <cp:revision>129</cp:revision>
  <dcterms:created xsi:type="dcterms:W3CDTF">2011-02-25T12:05:17Z</dcterms:created>
  <dcterms:modified xsi:type="dcterms:W3CDTF">2014-02-23T13:32:43Z</dcterms:modified>
</cp:coreProperties>
</file>