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64" r:id="rId3"/>
    <p:sldId id="266" r:id="rId4"/>
    <p:sldId id="267" r:id="rId5"/>
    <p:sldId id="268" r:id="rId6"/>
    <p:sldId id="269" r:id="rId7"/>
    <p:sldId id="270"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6"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6B681-5F03-44FE-85C8-645541009454}" type="datetimeFigureOut">
              <a:rPr lang="en-US" smtClean="0"/>
              <a:pPr/>
              <a:t>3/4/2014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1D43-CF94-453C-B123-CC6A252603E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A1D43-CF94-453C-B123-CC6A252603E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0EA96-0382-4686-A2F9-8D8F9237D627}"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930945-6C2C-4824-B1F1-58D3556CFB5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0EA96-0382-4686-A2F9-8D8F9237D627}" type="datetimeFigureOut">
              <a:rPr lang="en-US" smtClean="0"/>
              <a:pPr/>
              <a:t>3/4/2014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30945-6C2C-4824-B1F1-58D3556CFB5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s and book of life\scan0001.jpg"/>
          <p:cNvPicPr>
            <a:picLocks noChangeAspect="1" noChangeArrowheads="1"/>
          </p:cNvPicPr>
          <p:nvPr/>
        </p:nvPicPr>
        <p:blipFill>
          <a:blip r:embed="rId3" cstate="print"/>
          <a:srcRect/>
          <a:stretch>
            <a:fillRect/>
          </a:stretch>
        </p:blipFill>
        <p:spPr bwMode="auto">
          <a:xfrm>
            <a:off x="1981200" y="0"/>
            <a:ext cx="5455150" cy="6858000"/>
          </a:xfrm>
          <a:prstGeom prst="rect">
            <a:avLst/>
          </a:prstGeom>
          <a:ln>
            <a:noFill/>
          </a:ln>
          <a:effectLst>
            <a:softEdge rad="112500"/>
          </a:effectLst>
        </p:spPr>
      </p:pic>
      <p:pic>
        <p:nvPicPr>
          <p:cNvPr id="4" name="Picture 2" descr="C:\Users\Ptr. Daniel White\Desktop\Bible pictures\bibles and book of life\scan0001.jpg"/>
          <p:cNvPicPr>
            <a:picLocks noChangeAspect="1" noChangeArrowheads="1"/>
          </p:cNvPicPr>
          <p:nvPr/>
        </p:nvPicPr>
        <p:blipFill>
          <a:blip r:embed="rId4" cstate="print"/>
          <a:srcRect l="81288" t="44444" r="3347" b="45556"/>
          <a:stretch>
            <a:fillRect/>
          </a:stretch>
        </p:blipFill>
        <p:spPr bwMode="auto">
          <a:xfrm>
            <a:off x="3124200" y="3124200"/>
            <a:ext cx="4191000" cy="53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s and book of life\scan0002.jpg"/>
          <p:cNvPicPr>
            <a:picLocks noChangeAspect="1" noChangeArrowheads="1"/>
          </p:cNvPicPr>
          <p:nvPr/>
        </p:nvPicPr>
        <p:blipFill>
          <a:blip r:embed="rId3" cstate="print"/>
          <a:srcRect/>
          <a:stretch>
            <a:fillRect/>
          </a:stretch>
        </p:blipFill>
        <p:spPr bwMode="auto">
          <a:xfrm>
            <a:off x="762000" y="609600"/>
            <a:ext cx="7673196" cy="59221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Autofit/>
          </a:bodyPr>
          <a:lstStyle/>
          <a:p>
            <a:r>
              <a:rPr lang="en-US" sz="3600" dirty="0" smtClean="0">
                <a:effectLst>
                  <a:glow rad="101600">
                    <a:schemeClr val="bg1">
                      <a:alpha val="60000"/>
                    </a:schemeClr>
                  </a:glow>
                </a:effectLst>
              </a:rPr>
              <a:t>One of the greatest problems facing the church today is that we have  Christians who are under the teaching of the Word of God but they are not in it for themselves -  </a:t>
            </a:r>
            <a:r>
              <a:rPr lang="en-US" sz="3600" i="1" dirty="0" smtClean="0">
                <a:solidFill>
                  <a:srgbClr val="FFFF00"/>
                </a:solidFill>
                <a:effectLst>
                  <a:glow rad="101600">
                    <a:schemeClr val="bg1">
                      <a:alpha val="60000"/>
                    </a:schemeClr>
                  </a:glow>
                </a:effectLst>
              </a:rPr>
              <a:t>“Study to shew thyself approved unto God, a workman that needeth not to be ashamed, rightly dividing the word of truth.”                        II Timothy 2:15 </a:t>
            </a:r>
          </a:p>
          <a:p>
            <a:r>
              <a:rPr lang="en-US" sz="3600" dirty="0" smtClean="0">
                <a:effectLst>
                  <a:glow rad="101600">
                    <a:schemeClr val="bg1">
                      <a:alpha val="60000"/>
                    </a:schemeClr>
                  </a:glow>
                </a:effectLst>
              </a:rPr>
              <a:t>Being under the teaching of the Word of God should stimulate us to get into the Word ourselves. It should not be a substitute – </a:t>
            </a:r>
            <a:r>
              <a:rPr lang="en-US" sz="3600" i="1" dirty="0" smtClean="0">
                <a:solidFill>
                  <a:srgbClr val="FFFF00"/>
                </a:solidFill>
                <a:effectLst>
                  <a:glow rad="101600">
                    <a:schemeClr val="bg1">
                      <a:alpha val="60000"/>
                    </a:schemeClr>
                  </a:glow>
                </a:effectLst>
              </a:rPr>
              <a:t>(see Psalms 119)</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Why Should I Study the </a:t>
            </a:r>
            <a:br>
              <a:rPr lang="en-US" dirty="0" smtClean="0">
                <a:effectLst>
                  <a:glow rad="101600">
                    <a:schemeClr val="bg1">
                      <a:alpha val="60000"/>
                    </a:schemeClr>
                  </a:glow>
                </a:effectLst>
              </a:rPr>
            </a:br>
            <a:r>
              <a:rPr lang="en-US" dirty="0" smtClean="0">
                <a:effectLst>
                  <a:glow rad="101600">
                    <a:schemeClr val="bg1">
                      <a:alpha val="60000"/>
                    </a:schemeClr>
                  </a:glow>
                </a:effectLst>
              </a:rPr>
              <a:t>Bible for Myself?</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i="1" dirty="0" smtClean="0">
                <a:effectLst>
                  <a:glow rad="101600">
                    <a:schemeClr val="bg1">
                      <a:alpha val="60000"/>
                    </a:schemeClr>
                  </a:glow>
                </a:effectLst>
              </a:rPr>
              <a:t>Commandment – </a:t>
            </a:r>
            <a:r>
              <a:rPr lang="en-US" i="1" dirty="0" smtClean="0">
                <a:solidFill>
                  <a:srgbClr val="FFFF00"/>
                </a:solidFill>
                <a:effectLst>
                  <a:glow rad="101600">
                    <a:schemeClr val="bg1">
                      <a:alpha val="60000"/>
                    </a:schemeClr>
                  </a:glow>
                </a:effectLst>
              </a:rPr>
              <a:t>Matthew 4:4</a:t>
            </a:r>
          </a:p>
          <a:p>
            <a:r>
              <a:rPr lang="en-US" i="1" dirty="0" smtClean="0">
                <a:effectLst>
                  <a:glow rad="101600">
                    <a:schemeClr val="bg1">
                      <a:alpha val="60000"/>
                    </a:schemeClr>
                  </a:glow>
                </a:effectLst>
              </a:rPr>
              <a:t>Growth – </a:t>
            </a:r>
            <a:r>
              <a:rPr lang="en-US" i="1" dirty="0" smtClean="0">
                <a:solidFill>
                  <a:srgbClr val="FFFF00"/>
                </a:solidFill>
                <a:effectLst>
                  <a:glow rad="101600">
                    <a:schemeClr val="bg1">
                      <a:alpha val="60000"/>
                    </a:schemeClr>
                  </a:glow>
                </a:effectLst>
              </a:rPr>
              <a:t>I Peter 2:2</a:t>
            </a:r>
          </a:p>
          <a:p>
            <a:r>
              <a:rPr lang="en-US" i="1" dirty="0" smtClean="0">
                <a:effectLst>
                  <a:glow rad="101600">
                    <a:schemeClr val="bg1">
                      <a:alpha val="60000"/>
                    </a:schemeClr>
                  </a:glow>
                </a:effectLst>
              </a:rPr>
              <a:t>Maturity – </a:t>
            </a:r>
            <a:r>
              <a:rPr lang="en-US" i="1" dirty="0" smtClean="0">
                <a:solidFill>
                  <a:srgbClr val="FFFF00"/>
                </a:solidFill>
                <a:effectLst>
                  <a:glow rad="101600">
                    <a:schemeClr val="bg1">
                      <a:alpha val="60000"/>
                    </a:schemeClr>
                  </a:glow>
                </a:effectLst>
              </a:rPr>
              <a:t>Hebrews 5:13-14</a:t>
            </a:r>
          </a:p>
          <a:p>
            <a:r>
              <a:rPr lang="en-US" i="1" dirty="0" smtClean="0">
                <a:effectLst>
                  <a:glow rad="101600">
                    <a:schemeClr val="bg1">
                      <a:alpha val="60000"/>
                    </a:schemeClr>
                  </a:glow>
                </a:effectLst>
              </a:rPr>
              <a:t>Guidance – </a:t>
            </a:r>
            <a:r>
              <a:rPr lang="en-US" i="1" dirty="0" smtClean="0">
                <a:solidFill>
                  <a:srgbClr val="FFFF00"/>
                </a:solidFill>
                <a:effectLst>
                  <a:glow rad="101600">
                    <a:schemeClr val="bg1">
                      <a:alpha val="60000"/>
                    </a:schemeClr>
                  </a:glow>
                </a:effectLst>
              </a:rPr>
              <a:t>II Timothy 3:16-17</a:t>
            </a:r>
          </a:p>
          <a:p>
            <a:r>
              <a:rPr lang="en-US" i="1" dirty="0" smtClean="0">
                <a:effectLst>
                  <a:glow rad="101600">
                    <a:schemeClr val="bg1">
                      <a:alpha val="60000"/>
                    </a:schemeClr>
                  </a:glow>
                </a:effectLst>
              </a:rPr>
              <a:t>Cleansing from sin – </a:t>
            </a:r>
            <a:r>
              <a:rPr lang="en-US" i="1" dirty="0" smtClean="0">
                <a:solidFill>
                  <a:srgbClr val="FFFF00"/>
                </a:solidFill>
                <a:effectLst>
                  <a:glow rad="101600">
                    <a:schemeClr val="bg1">
                      <a:alpha val="60000"/>
                    </a:schemeClr>
                  </a:glow>
                </a:effectLst>
              </a:rPr>
              <a:t>John 15:3;  Ephesians 5:26</a:t>
            </a:r>
          </a:p>
          <a:p>
            <a:r>
              <a:rPr lang="en-US" i="1" dirty="0" smtClean="0">
                <a:effectLst>
                  <a:glow rad="101600">
                    <a:schemeClr val="bg1">
                      <a:alpha val="60000"/>
                    </a:schemeClr>
                  </a:glow>
                </a:effectLst>
              </a:rPr>
              <a:t>Victory over sin – </a:t>
            </a:r>
            <a:r>
              <a:rPr lang="en-US" i="1" dirty="0" smtClean="0">
                <a:solidFill>
                  <a:srgbClr val="FFFF00"/>
                </a:solidFill>
                <a:effectLst>
                  <a:glow rad="101600">
                    <a:schemeClr val="bg1">
                      <a:alpha val="60000"/>
                    </a:schemeClr>
                  </a:glow>
                </a:effectLst>
              </a:rPr>
              <a:t>Psalm 119:9</a:t>
            </a:r>
          </a:p>
          <a:p>
            <a:r>
              <a:rPr lang="en-US" i="1" dirty="0" smtClean="0">
                <a:effectLst>
                  <a:glow rad="101600">
                    <a:schemeClr val="bg1">
                      <a:alpha val="60000"/>
                    </a:schemeClr>
                  </a:glow>
                </a:effectLst>
              </a:rPr>
              <a:t>Wisdom – </a:t>
            </a:r>
            <a:r>
              <a:rPr lang="en-US" i="1" dirty="0" smtClean="0">
                <a:solidFill>
                  <a:srgbClr val="FFFF00"/>
                </a:solidFill>
                <a:effectLst>
                  <a:glow rad="101600">
                    <a:schemeClr val="bg1">
                      <a:alpha val="60000"/>
                    </a:schemeClr>
                  </a:glow>
                </a:effectLst>
              </a:rPr>
              <a:t>Psalms 1</a:t>
            </a:r>
          </a:p>
          <a:p>
            <a:r>
              <a:rPr lang="en-US" i="1" dirty="0" smtClean="0">
                <a:effectLst>
                  <a:glow rad="101600">
                    <a:schemeClr val="bg1">
                      <a:alpha val="60000"/>
                    </a:schemeClr>
                  </a:glow>
                </a:effectLst>
              </a:rPr>
              <a:t>Blessing – </a:t>
            </a:r>
            <a:r>
              <a:rPr lang="en-US" i="1" dirty="0" smtClean="0">
                <a:solidFill>
                  <a:srgbClr val="FFFF00"/>
                </a:solidFill>
                <a:effectLst>
                  <a:glow rad="101600">
                    <a:schemeClr val="bg1">
                      <a:alpha val="60000"/>
                    </a:schemeClr>
                  </a:glow>
                </a:effectLst>
              </a:rPr>
              <a:t>Revelation 1:3</a:t>
            </a:r>
          </a:p>
          <a:p>
            <a:r>
              <a:rPr lang="en-US" i="1" dirty="0" smtClean="0">
                <a:effectLst>
                  <a:glow rad="101600">
                    <a:schemeClr val="bg1">
                      <a:alpha val="60000"/>
                    </a:schemeClr>
                  </a:glow>
                </a:effectLst>
              </a:rPr>
              <a:t>Love for the Lord – </a:t>
            </a:r>
            <a:r>
              <a:rPr lang="en-US" i="1" dirty="0" smtClean="0">
                <a:solidFill>
                  <a:srgbClr val="FFFF00"/>
                </a:solidFill>
                <a:effectLst>
                  <a:glow rad="101600">
                    <a:schemeClr val="bg1">
                      <a:alpha val="60000"/>
                    </a:schemeClr>
                  </a:glow>
                </a:effectLst>
              </a:rPr>
              <a:t>I John 2:5</a:t>
            </a:r>
          </a:p>
        </p:txBody>
      </p:sp>
      <p:pic>
        <p:nvPicPr>
          <p:cNvPr id="2050" name="Picture 2" descr="C:\Users\Ptr. Daniel White\Desktop\Bible pictures\bibles and book of life\scan0005 (2).jpg"/>
          <p:cNvPicPr>
            <a:picLocks noChangeAspect="1" noChangeArrowheads="1"/>
          </p:cNvPicPr>
          <p:nvPr/>
        </p:nvPicPr>
        <p:blipFill>
          <a:blip r:embed="rId3" cstate="print"/>
          <a:srcRect/>
          <a:stretch>
            <a:fillRect/>
          </a:stretch>
        </p:blipFill>
        <p:spPr bwMode="auto">
          <a:xfrm>
            <a:off x="6781800" y="838200"/>
            <a:ext cx="2078626" cy="2895600"/>
          </a:xfrm>
          <a:prstGeom prst="rect">
            <a:avLst/>
          </a:prstGeom>
          <a:noFill/>
        </p:spPr>
      </p:pic>
      <p:pic>
        <p:nvPicPr>
          <p:cNvPr id="2051" name="Picture 3" descr="C:\Users\Ptr. Daniel White\Desktop\Bible pictures\bibles and book of life\scan0007 (2).jpg"/>
          <p:cNvPicPr>
            <a:picLocks noChangeAspect="1" noChangeArrowheads="1"/>
          </p:cNvPicPr>
          <p:nvPr/>
        </p:nvPicPr>
        <p:blipFill>
          <a:blip r:embed="rId4" cstate="print"/>
          <a:srcRect/>
          <a:stretch>
            <a:fillRect/>
          </a:stretch>
        </p:blipFill>
        <p:spPr bwMode="auto">
          <a:xfrm>
            <a:off x="6096000" y="4409891"/>
            <a:ext cx="1752600" cy="2448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effectLst>
                  <a:glow rad="101600">
                    <a:schemeClr val="bg1">
                      <a:alpha val="60000"/>
                    </a:schemeClr>
                  </a:glow>
                </a:effectLst>
              </a:rPr>
              <a:t>Getting into the Word for Yourself</a:t>
            </a:r>
            <a:br>
              <a:rPr lang="en-US" sz="3600"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“Some simple suggestions”</a:t>
            </a:r>
            <a:endParaRPr lang="en-US" sz="36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219200"/>
            <a:ext cx="9144000" cy="5638800"/>
          </a:xfrm>
        </p:spPr>
        <p:txBody>
          <a:bodyPr>
            <a:noAutofit/>
          </a:bodyPr>
          <a:lstStyle/>
          <a:p>
            <a:r>
              <a:rPr lang="en-US" i="1" dirty="0" smtClean="0">
                <a:effectLst>
                  <a:glow rad="101600">
                    <a:schemeClr val="bg1">
                      <a:alpha val="60000"/>
                    </a:schemeClr>
                  </a:glow>
                </a:effectLst>
              </a:rPr>
              <a:t>Make time for Bible study – </a:t>
            </a:r>
            <a:r>
              <a:rPr lang="en-US" i="1" dirty="0" smtClean="0">
                <a:solidFill>
                  <a:srgbClr val="FFFF00"/>
                </a:solidFill>
                <a:effectLst>
                  <a:glow rad="101600">
                    <a:schemeClr val="bg1">
                      <a:alpha val="60000"/>
                    </a:schemeClr>
                  </a:glow>
                </a:effectLst>
              </a:rPr>
              <a:t>Ephesians 5:16</a:t>
            </a:r>
          </a:p>
          <a:p>
            <a:r>
              <a:rPr lang="en-US" i="1" dirty="0" smtClean="0">
                <a:effectLst>
                  <a:glow rad="101600">
                    <a:schemeClr val="bg1">
                      <a:alpha val="60000"/>
                    </a:schemeClr>
                  </a:glow>
                </a:effectLst>
              </a:rPr>
              <a:t>Ask for understanding – </a:t>
            </a:r>
            <a:r>
              <a:rPr lang="en-US" i="1" dirty="0" smtClean="0">
                <a:solidFill>
                  <a:srgbClr val="FFFF00"/>
                </a:solidFill>
                <a:effectLst>
                  <a:glow rad="101600">
                    <a:schemeClr val="bg1">
                      <a:alpha val="60000"/>
                    </a:schemeClr>
                  </a:glow>
                </a:effectLst>
              </a:rPr>
              <a:t>Psalms 119:18</a:t>
            </a:r>
          </a:p>
          <a:p>
            <a:r>
              <a:rPr lang="en-US" i="1" dirty="0" smtClean="0">
                <a:effectLst>
                  <a:glow rad="101600">
                    <a:schemeClr val="bg1">
                      <a:alpha val="60000"/>
                    </a:schemeClr>
                  </a:glow>
                </a:effectLst>
              </a:rPr>
              <a:t>Develop your own personal plan – </a:t>
            </a:r>
          </a:p>
          <a:p>
            <a:pPr>
              <a:buFont typeface="Wingdings"/>
              <a:buChar char="Ø"/>
            </a:pPr>
            <a:r>
              <a:rPr lang="en-US" i="1" dirty="0" smtClean="0">
                <a:solidFill>
                  <a:srgbClr val="FFFF00"/>
                </a:solidFill>
                <a:effectLst>
                  <a:glow rad="101600">
                    <a:schemeClr val="bg1">
                      <a:alpha val="60000"/>
                    </a:schemeClr>
                  </a:glow>
                </a:effectLst>
              </a:rPr>
              <a:t>Read the Bible through in a year</a:t>
            </a:r>
          </a:p>
          <a:p>
            <a:pPr>
              <a:buFont typeface="Wingdings"/>
              <a:buChar char="Ø"/>
            </a:pPr>
            <a:r>
              <a:rPr lang="en-US" i="1" dirty="0" smtClean="0">
                <a:solidFill>
                  <a:srgbClr val="FFFF00"/>
                </a:solidFill>
                <a:effectLst>
                  <a:glow rad="101600">
                    <a:schemeClr val="bg1">
                      <a:alpha val="60000"/>
                    </a:schemeClr>
                  </a:glow>
                </a:effectLst>
              </a:rPr>
              <a:t>Study a book of the Bible</a:t>
            </a:r>
          </a:p>
          <a:p>
            <a:pPr>
              <a:buFont typeface="Wingdings"/>
              <a:buChar char="Ø"/>
            </a:pPr>
            <a:r>
              <a:rPr lang="en-US" i="1" dirty="0" smtClean="0">
                <a:solidFill>
                  <a:srgbClr val="FFFF00"/>
                </a:solidFill>
                <a:effectLst>
                  <a:glow rad="101600">
                    <a:schemeClr val="bg1">
                      <a:alpha val="60000"/>
                    </a:schemeClr>
                  </a:glow>
                </a:effectLst>
              </a:rPr>
              <a:t>Study passages</a:t>
            </a:r>
          </a:p>
          <a:p>
            <a:pPr>
              <a:buFont typeface="Wingdings"/>
              <a:buChar char="Ø"/>
            </a:pPr>
            <a:r>
              <a:rPr lang="en-US" i="1" dirty="0" smtClean="0">
                <a:solidFill>
                  <a:srgbClr val="FFFF00"/>
                </a:solidFill>
                <a:effectLst>
                  <a:glow rad="101600">
                    <a:schemeClr val="bg1">
                      <a:alpha val="60000"/>
                    </a:schemeClr>
                  </a:glow>
                </a:effectLst>
              </a:rPr>
              <a:t>Study the life of Christ or other Bible </a:t>
            </a:r>
            <a:r>
              <a:rPr lang="en-US" i="1" dirty="0" smtClean="0">
                <a:solidFill>
                  <a:srgbClr val="FFFF00"/>
                </a:solidFill>
                <a:effectLst>
                  <a:glow rad="101600">
                    <a:schemeClr val="bg1">
                      <a:alpha val="60000"/>
                    </a:schemeClr>
                  </a:glow>
                </a:effectLst>
              </a:rPr>
              <a:t>characters</a:t>
            </a:r>
            <a:endParaRPr lang="en-US" i="1" dirty="0" smtClean="0">
              <a:solidFill>
                <a:srgbClr val="FFFF00"/>
              </a:solidFill>
              <a:effectLst>
                <a:glow rad="101600">
                  <a:schemeClr val="bg1">
                    <a:alpha val="60000"/>
                  </a:schemeClr>
                </a:glow>
              </a:effectLst>
            </a:endParaRPr>
          </a:p>
          <a:p>
            <a:pPr>
              <a:buFont typeface="Wingdings"/>
              <a:buChar char="Ø"/>
            </a:pPr>
            <a:r>
              <a:rPr lang="en-US" i="1" dirty="0" smtClean="0">
                <a:solidFill>
                  <a:srgbClr val="FFFF00"/>
                </a:solidFill>
                <a:effectLst>
                  <a:glow rad="101600">
                    <a:schemeClr val="bg1">
                      <a:alpha val="60000"/>
                    </a:schemeClr>
                  </a:glow>
                </a:effectLst>
              </a:rPr>
              <a:t>Study subjects or topics</a:t>
            </a:r>
          </a:p>
          <a:p>
            <a:pPr>
              <a:buFont typeface="Wingdings"/>
              <a:buChar char="Ø"/>
            </a:pPr>
            <a:r>
              <a:rPr lang="en-US" i="1" dirty="0" smtClean="0">
                <a:solidFill>
                  <a:srgbClr val="FFFF00"/>
                </a:solidFill>
                <a:effectLst>
                  <a:glow rad="101600">
                    <a:schemeClr val="bg1">
                      <a:alpha val="60000"/>
                    </a:schemeClr>
                  </a:glow>
                </a:effectLst>
              </a:rPr>
              <a:t>Invest in a good Bible computer program –        (Power Bible CD)</a:t>
            </a:r>
          </a:p>
          <a:p>
            <a:pPr>
              <a:buFont typeface="Wingdings"/>
              <a:buChar char="Ø"/>
            </a:pPr>
            <a:endParaRPr lang="en-US" i="1" dirty="0" smtClean="0">
              <a:effectLst>
                <a:glow rad="101600">
                  <a:schemeClr val="bg1">
                    <a:alpha val="60000"/>
                  </a:schemeClr>
                </a:glow>
              </a:effectLst>
            </a:endParaRPr>
          </a:p>
          <a:p>
            <a:endParaRPr lang="en-US" i="1" dirty="0">
              <a:effectLst>
                <a:glow rad="101600">
                  <a:schemeClr val="bg1">
                    <a:alpha val="60000"/>
                  </a:schemeClr>
                </a:glow>
              </a:effectLst>
            </a:endParaRPr>
          </a:p>
        </p:txBody>
      </p:sp>
      <p:pic>
        <p:nvPicPr>
          <p:cNvPr id="3075" name="Picture 3" descr="C:\Users\Ptr. Daniel White\Desktop\Bible pictures\bibles and book of life\scan0009.jpg"/>
          <p:cNvPicPr>
            <a:picLocks noChangeAspect="1" noChangeArrowheads="1"/>
          </p:cNvPicPr>
          <p:nvPr/>
        </p:nvPicPr>
        <p:blipFill>
          <a:blip r:embed="rId3" cstate="print"/>
          <a:srcRect/>
          <a:stretch>
            <a:fillRect/>
          </a:stretch>
        </p:blipFill>
        <p:spPr bwMode="auto">
          <a:xfrm>
            <a:off x="5900138" y="2971800"/>
            <a:ext cx="2978756" cy="1616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915400" cy="6629400"/>
          </a:xfrm>
        </p:spPr>
        <p:txBody>
          <a:bodyPr/>
          <a:lstStyle/>
          <a:p>
            <a:r>
              <a:rPr lang="en-US" dirty="0" smtClean="0">
                <a:effectLst>
                  <a:glow rad="101600">
                    <a:schemeClr val="bg1">
                      <a:alpha val="60000"/>
                    </a:schemeClr>
                  </a:glow>
                </a:effectLst>
              </a:rPr>
              <a:t>Read with pen in hand (Jot down the following) –</a:t>
            </a:r>
          </a:p>
          <a:p>
            <a:pPr>
              <a:buFont typeface="Wingdings"/>
              <a:buChar char="Ø"/>
            </a:pPr>
            <a:r>
              <a:rPr lang="en-US" i="1" dirty="0" smtClean="0">
                <a:solidFill>
                  <a:srgbClr val="FFFF00"/>
                </a:solidFill>
                <a:effectLst>
                  <a:glow rad="101600">
                    <a:schemeClr val="bg1">
                      <a:alpha val="60000"/>
                    </a:schemeClr>
                  </a:glow>
                </a:effectLst>
              </a:rPr>
              <a:t>What you have learned</a:t>
            </a:r>
          </a:p>
          <a:p>
            <a:pPr>
              <a:buFont typeface="Wingdings"/>
              <a:buChar char="Ø"/>
            </a:pPr>
            <a:r>
              <a:rPr lang="en-US" i="1" dirty="0" smtClean="0">
                <a:solidFill>
                  <a:srgbClr val="FFFF00"/>
                </a:solidFill>
                <a:effectLst>
                  <a:glow rad="101600">
                    <a:schemeClr val="bg1">
                      <a:alpha val="60000"/>
                    </a:schemeClr>
                  </a:glow>
                </a:effectLst>
              </a:rPr>
              <a:t>How God has spoken to you</a:t>
            </a:r>
          </a:p>
          <a:p>
            <a:pPr>
              <a:buFont typeface="Wingdings"/>
              <a:buChar char="Ø"/>
            </a:pPr>
            <a:r>
              <a:rPr lang="en-US" i="1" dirty="0" smtClean="0">
                <a:solidFill>
                  <a:srgbClr val="FFFF00"/>
                </a:solidFill>
                <a:effectLst>
                  <a:glow rad="101600">
                    <a:schemeClr val="bg1">
                      <a:alpha val="60000"/>
                    </a:schemeClr>
                  </a:glow>
                </a:effectLst>
              </a:rPr>
              <a:t>How God has encouraged you</a:t>
            </a:r>
          </a:p>
          <a:p>
            <a:pPr>
              <a:buFont typeface="Wingdings"/>
              <a:buChar char="Ø"/>
            </a:pPr>
            <a:r>
              <a:rPr lang="en-US" i="1" dirty="0" smtClean="0">
                <a:solidFill>
                  <a:srgbClr val="FFFF00"/>
                </a:solidFill>
                <a:effectLst>
                  <a:glow rad="101600">
                    <a:schemeClr val="bg1">
                      <a:alpha val="60000"/>
                    </a:schemeClr>
                  </a:glow>
                </a:effectLst>
              </a:rPr>
              <a:t>How God has convicted you of sin</a:t>
            </a:r>
          </a:p>
          <a:p>
            <a:pPr>
              <a:buFont typeface="Wingdings"/>
              <a:buChar char="Ø"/>
            </a:pPr>
            <a:r>
              <a:rPr lang="en-US" i="1" dirty="0" smtClean="0">
                <a:solidFill>
                  <a:srgbClr val="FFFF00"/>
                </a:solidFill>
                <a:effectLst>
                  <a:glow rad="101600">
                    <a:schemeClr val="bg1">
                      <a:alpha val="60000"/>
                    </a:schemeClr>
                  </a:glow>
                </a:effectLst>
              </a:rPr>
              <a:t>Repentance </a:t>
            </a:r>
          </a:p>
          <a:p>
            <a:pPr>
              <a:buFont typeface="Wingdings"/>
              <a:buChar char="Ø"/>
            </a:pPr>
            <a:r>
              <a:rPr lang="en-US" i="1" dirty="0" smtClean="0">
                <a:solidFill>
                  <a:srgbClr val="FFFF00"/>
                </a:solidFill>
                <a:effectLst>
                  <a:glow rad="101600">
                    <a:schemeClr val="bg1">
                      <a:alpha val="60000"/>
                    </a:schemeClr>
                  </a:glow>
                </a:effectLst>
              </a:rPr>
              <a:t>Underline special passages</a:t>
            </a:r>
          </a:p>
          <a:p>
            <a:pPr>
              <a:buFont typeface="Wingdings"/>
              <a:buChar char="Ø"/>
            </a:pPr>
            <a:r>
              <a:rPr lang="en-US" i="1" dirty="0" smtClean="0">
                <a:solidFill>
                  <a:srgbClr val="FFFF00"/>
                </a:solidFill>
                <a:effectLst>
                  <a:glow rad="101600">
                    <a:schemeClr val="bg1">
                      <a:alpha val="60000"/>
                    </a:schemeClr>
                  </a:glow>
                </a:effectLst>
              </a:rPr>
              <a:t>Write down cross references </a:t>
            </a:r>
          </a:p>
          <a:p>
            <a:pPr>
              <a:buFont typeface="Wingdings"/>
              <a:buChar char="Ø"/>
            </a:pPr>
            <a:r>
              <a:rPr lang="en-US" i="1" dirty="0" smtClean="0">
                <a:solidFill>
                  <a:srgbClr val="FFFF00"/>
                </a:solidFill>
                <a:effectLst>
                  <a:glow rad="101600">
                    <a:schemeClr val="bg1">
                      <a:alpha val="60000"/>
                    </a:schemeClr>
                  </a:glow>
                </a:effectLst>
              </a:rPr>
              <a:t>Journal your spiritual life</a:t>
            </a:r>
          </a:p>
          <a:p>
            <a:pPr>
              <a:buFont typeface="Wingdings"/>
              <a:buChar char="Ø"/>
            </a:pPr>
            <a:r>
              <a:rPr lang="en-US" i="1" dirty="0" smtClean="0">
                <a:solidFill>
                  <a:srgbClr val="FFFF00"/>
                </a:solidFill>
                <a:effectLst>
                  <a:glow rad="101600">
                    <a:schemeClr val="bg1">
                      <a:alpha val="60000"/>
                    </a:schemeClr>
                  </a:glow>
                </a:effectLst>
              </a:rPr>
              <a:t>Write down dates </a:t>
            </a:r>
          </a:p>
          <a:p>
            <a:pPr>
              <a:buFont typeface="Wingdings"/>
              <a:buChar char="Ø"/>
            </a:pPr>
            <a:endParaRPr lang="en-US" dirty="0" smtClean="0">
              <a:effectLst>
                <a:glow rad="101600">
                  <a:schemeClr val="bg1">
                    <a:alpha val="60000"/>
                  </a:schemeClr>
                </a:glow>
              </a:effectLst>
            </a:endParaRPr>
          </a:p>
        </p:txBody>
      </p:sp>
      <p:pic>
        <p:nvPicPr>
          <p:cNvPr id="4" name="Picture 2" descr="C:\Users\Ptr. Daniel White\Desktop\Bible pictures\bibles and book of life\scan0008.jpg"/>
          <p:cNvPicPr>
            <a:picLocks noChangeAspect="1" noChangeArrowheads="1"/>
          </p:cNvPicPr>
          <p:nvPr/>
        </p:nvPicPr>
        <p:blipFill>
          <a:blip r:embed="rId3" cstate="print"/>
          <a:srcRect/>
          <a:stretch>
            <a:fillRect/>
          </a:stretch>
        </p:blipFill>
        <p:spPr bwMode="auto">
          <a:xfrm>
            <a:off x="5379388" y="3657600"/>
            <a:ext cx="3764612" cy="2590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r>
              <a:rPr lang="en-US" dirty="0" smtClean="0">
                <a:effectLst>
                  <a:glow rad="101600">
                    <a:schemeClr val="bg1">
                      <a:alpha val="60000"/>
                    </a:schemeClr>
                  </a:glow>
                </a:effectLst>
              </a:rPr>
              <a:t>Turn Bible reading into prayer – </a:t>
            </a:r>
            <a:r>
              <a:rPr lang="en-US" i="1" dirty="0" smtClean="0">
                <a:solidFill>
                  <a:srgbClr val="FFFF00"/>
                </a:solidFill>
                <a:effectLst>
                  <a:glow rad="101600">
                    <a:schemeClr val="bg1">
                      <a:alpha val="60000"/>
                    </a:schemeClr>
                  </a:glow>
                </a:effectLst>
              </a:rPr>
              <a:t>Psalms</a:t>
            </a:r>
          </a:p>
          <a:p>
            <a:pPr>
              <a:buFont typeface="Wingdings"/>
              <a:buChar char="Ø"/>
            </a:pPr>
            <a:r>
              <a:rPr lang="en-US" dirty="0" smtClean="0">
                <a:effectLst>
                  <a:glow rad="101600">
                    <a:schemeClr val="bg1">
                      <a:alpha val="60000"/>
                    </a:schemeClr>
                  </a:glow>
                </a:effectLst>
              </a:rPr>
              <a:t>If you are reading about holiness turn that into a personal prayer for holiness.</a:t>
            </a:r>
          </a:p>
          <a:p>
            <a:pPr>
              <a:buFont typeface="Wingdings"/>
              <a:buChar char="Ø"/>
            </a:pPr>
            <a:r>
              <a:rPr lang="en-US" dirty="0" smtClean="0">
                <a:effectLst>
                  <a:glow rad="101600">
                    <a:schemeClr val="bg1">
                      <a:alpha val="60000"/>
                    </a:schemeClr>
                  </a:glow>
                </a:effectLst>
              </a:rPr>
              <a:t>If you are reading about the glory of God take time to worship and praise Him for His power and great glory.</a:t>
            </a:r>
          </a:p>
          <a:p>
            <a:pPr>
              <a:buFont typeface="Wingdings"/>
              <a:buChar char="Ø"/>
            </a:pPr>
            <a:r>
              <a:rPr lang="en-US" dirty="0" smtClean="0">
                <a:effectLst>
                  <a:glow rad="101600">
                    <a:schemeClr val="bg1">
                      <a:alpha val="60000"/>
                    </a:schemeClr>
                  </a:glow>
                </a:effectLst>
              </a:rPr>
              <a:t>If you are reading about the consequences of sin ask God to produce within you a </a:t>
            </a:r>
            <a:r>
              <a:rPr lang="en-US" i="1" dirty="0" smtClean="0">
                <a:effectLst>
                  <a:glow rad="101600">
                    <a:schemeClr val="bg1">
                      <a:alpha val="60000"/>
                    </a:schemeClr>
                  </a:glow>
                </a:effectLst>
              </a:rPr>
              <a:t>“Fear of the Lord.”</a:t>
            </a:r>
          </a:p>
          <a:p>
            <a:pPr>
              <a:buFont typeface="Wingdings"/>
              <a:buChar char="Ø"/>
            </a:pPr>
            <a:r>
              <a:rPr lang="en-US" dirty="0" smtClean="0">
                <a:effectLst>
                  <a:glow rad="101600">
                    <a:schemeClr val="bg1">
                      <a:alpha val="60000"/>
                    </a:schemeClr>
                  </a:glow>
                </a:effectLst>
              </a:rPr>
              <a:t>If you are reading about the good character of a Bible personality ask the Lord to develop that character in you.</a:t>
            </a:r>
          </a:p>
          <a:p>
            <a:pPr>
              <a:buFont typeface="Wingdings"/>
              <a:buChar char="Ø"/>
            </a:pPr>
            <a:endParaRPr lang="en-US" dirty="0" smtClean="0">
              <a:effectLst>
                <a:glow rad="101600">
                  <a:schemeClr val="bg1">
                    <a:alpha val="60000"/>
                  </a:schemeClr>
                </a:glow>
              </a:effectLst>
            </a:endParaRPr>
          </a:p>
          <a:p>
            <a:pPr>
              <a:buFont typeface="Wingdings"/>
              <a:buChar char="Ø"/>
            </a:pPr>
            <a:endParaRPr lang="en-US"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dirty="0" smtClean="0">
                <a:effectLst>
                  <a:glow rad="101600">
                    <a:schemeClr val="bg1">
                      <a:alpha val="60000"/>
                    </a:schemeClr>
                  </a:glow>
                </a:effectLst>
              </a:rPr>
              <a:t>Example</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(Psalms 15:4)</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600200"/>
            <a:ext cx="8991600" cy="5257800"/>
          </a:xfrm>
        </p:spPr>
        <p:txBody>
          <a:bodyPr>
            <a:normAutofit/>
          </a:bodyPr>
          <a:lstStyle/>
          <a:p>
            <a:pPr algn="ctr">
              <a:buNone/>
            </a:pPr>
            <a:r>
              <a:rPr lang="en-US" i="1" dirty="0" smtClean="0">
                <a:solidFill>
                  <a:srgbClr val="FFFF00"/>
                </a:solidFill>
                <a:effectLst>
                  <a:glow rad="101600">
                    <a:schemeClr val="bg1">
                      <a:alpha val="60000"/>
                    </a:schemeClr>
                  </a:glow>
                </a:effectLst>
              </a:rPr>
              <a:t>          “He that sweareth to his own  hurt, and changeth not.”</a:t>
            </a:r>
          </a:p>
          <a:p>
            <a:pPr>
              <a:buNone/>
            </a:pPr>
            <a:endParaRPr lang="en-US" i="1" dirty="0" smtClean="0">
              <a:solidFill>
                <a:srgbClr val="FFFF00"/>
              </a:solidFill>
              <a:effectLst>
                <a:glow rad="101600">
                  <a:schemeClr val="bg1">
                    <a:alpha val="60000"/>
                  </a:schemeClr>
                </a:glow>
              </a:effectLst>
            </a:endParaRPr>
          </a:p>
          <a:p>
            <a:pPr>
              <a:buNone/>
            </a:pPr>
            <a:r>
              <a:rPr lang="en-US" i="1" dirty="0" smtClean="0">
                <a:solidFill>
                  <a:srgbClr val="FFFF00"/>
                </a:solidFill>
                <a:effectLst>
                  <a:glow rad="101600">
                    <a:schemeClr val="bg1">
                      <a:alpha val="60000"/>
                    </a:schemeClr>
                  </a:glow>
                </a:effectLst>
              </a:rPr>
              <a:t>   “Lord, I recall some promises I have made that, although painful, I need to keep. Forgive me, Lord, for breaking my commitment to _________.</a:t>
            </a:r>
          </a:p>
          <a:p>
            <a:pPr>
              <a:buNone/>
            </a:pPr>
            <a:r>
              <a:rPr lang="en-US" i="1" dirty="0" smtClean="0">
                <a:solidFill>
                  <a:srgbClr val="FFFF00"/>
                </a:solidFill>
                <a:effectLst>
                  <a:glow rad="101600">
                    <a:schemeClr val="bg1">
                      <a:alpha val="60000"/>
                    </a:schemeClr>
                  </a:glow>
                </a:effectLst>
              </a:rPr>
              <a:t>    Help me today to make that right, and to become the type of righteous person this psalm addresses.”</a:t>
            </a:r>
          </a:p>
          <a:p>
            <a:pPr algn="ctr">
              <a:buNone/>
            </a:pPr>
            <a:endParaRPr lang="en-US" i="1" dirty="0" smtClean="0">
              <a:solidFill>
                <a:srgbClr val="FFFF00"/>
              </a:solidFill>
              <a:effectLst>
                <a:glow rad="101600">
                  <a:schemeClr val="bg1">
                    <a:alpha val="60000"/>
                  </a:schemeClr>
                </a:glow>
              </a:effectLst>
            </a:endParaRPr>
          </a:p>
          <a:p>
            <a:pPr>
              <a:buNone/>
            </a:pPr>
            <a:endParaRPr lang="en-US" i="1" dirty="0" smtClean="0">
              <a:solidFill>
                <a:srgbClr val="FFFF00"/>
              </a:solidFill>
              <a:effectLst>
                <a:glow rad="101600">
                  <a:schemeClr val="bg1">
                    <a:alpha val="60000"/>
                  </a:schemeClr>
                </a:glow>
              </a:effectLst>
            </a:endParaRPr>
          </a:p>
          <a:p>
            <a:pPr algn="ctr">
              <a:buNone/>
            </a:pPr>
            <a:endParaRPr lang="en-US" dirty="0" smtClean="0">
              <a:effectLst>
                <a:glow rad="101600">
                  <a:schemeClr val="bg1">
                    <a:alpha val="60000"/>
                  </a:schemeClr>
                </a:glow>
              </a:effectLst>
            </a:endParaRPr>
          </a:p>
          <a:p>
            <a:pPr>
              <a:buNone/>
            </a:pPr>
            <a:endParaRPr lang="en-US" dirty="0" smtClean="0">
              <a:effectLst>
                <a:glow rad="101600">
                  <a:schemeClr val="bg1">
                    <a:alpha val="60000"/>
                  </a:schemeClr>
                </a:glow>
              </a:effectLst>
            </a:endParaRP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114800" cy="6858000"/>
          </a:xfrm>
        </p:spPr>
        <p:txBody>
          <a:bodyPr>
            <a:normAutofit/>
          </a:bodyPr>
          <a:lstStyle/>
          <a:p>
            <a:pPr algn="l"/>
            <a:r>
              <a:rPr lang="en-US" sz="3200" i="1" dirty="0" smtClean="0">
                <a:solidFill>
                  <a:srgbClr val="FFFF00"/>
                </a:solidFill>
                <a:effectLst>
                  <a:glow rad="101600">
                    <a:schemeClr val="bg1">
                      <a:alpha val="60000"/>
                    </a:schemeClr>
                  </a:glow>
                </a:effectLst>
              </a:rPr>
              <a:t>“Lord, I also want to pray for ___________, who is considering divorce and claims to be a Christian. Please bless him and lead him in the way of righteousness. Please give him courage to stay with his wife and give me an opportunity to talk with him and encourage him.”</a:t>
            </a:r>
            <a:endParaRPr lang="en-US" sz="3200" i="1" dirty="0">
              <a:solidFill>
                <a:srgbClr val="FFFF00"/>
              </a:solidFill>
              <a:effectLst>
                <a:glow rad="101600">
                  <a:schemeClr val="bg1">
                    <a:alpha val="60000"/>
                  </a:schemeClr>
                </a:glow>
              </a:effectLst>
            </a:endParaRPr>
          </a:p>
        </p:txBody>
      </p:sp>
      <p:pic>
        <p:nvPicPr>
          <p:cNvPr id="5124" name="Picture 4" descr="C:\Users\Ptr. Daniel White\Desktop\Bible pictures\bibles and book of life\scan0046.jpg"/>
          <p:cNvPicPr>
            <a:picLocks noChangeAspect="1" noChangeArrowheads="1"/>
          </p:cNvPicPr>
          <p:nvPr/>
        </p:nvPicPr>
        <p:blipFill>
          <a:blip r:embed="rId3" cstate="print"/>
          <a:srcRect/>
          <a:stretch>
            <a:fillRect/>
          </a:stretch>
        </p:blipFill>
        <p:spPr bwMode="auto">
          <a:xfrm>
            <a:off x="4525627" y="0"/>
            <a:ext cx="4618374"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17638"/>
          </a:xfrm>
        </p:spPr>
        <p:txBody>
          <a:bodyPr>
            <a:normAutofit fontScale="90000"/>
          </a:bodyPr>
          <a:lstStyle/>
          <a:p>
            <a:r>
              <a:rPr lang="en-US" dirty="0" smtClean="0">
                <a:effectLst>
                  <a:glow rad="101600">
                    <a:schemeClr val="bg1">
                      <a:alpha val="60000"/>
                    </a:schemeClr>
                  </a:glow>
                </a:effectLst>
              </a:rPr>
              <a:t>Put into practice what you </a:t>
            </a:r>
            <a:br>
              <a:rPr lang="en-US" dirty="0" smtClean="0">
                <a:effectLst>
                  <a:glow rad="101600">
                    <a:schemeClr val="bg1">
                      <a:alpha val="60000"/>
                    </a:schemeClr>
                  </a:glow>
                </a:effectLst>
              </a:rPr>
            </a:br>
            <a:r>
              <a:rPr lang="en-US" dirty="0" smtClean="0">
                <a:effectLst>
                  <a:glow rad="101600">
                    <a:schemeClr val="bg1">
                      <a:alpha val="60000"/>
                    </a:schemeClr>
                  </a:glow>
                </a:effectLst>
              </a:rPr>
              <a:t>have learned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447800"/>
            <a:ext cx="8229600" cy="4678363"/>
          </a:xfrm>
        </p:spPr>
        <p:txBody>
          <a:bodyPr>
            <a:noAutofit/>
          </a:bodyPr>
          <a:lstStyle/>
          <a:p>
            <a:pPr algn="ctr">
              <a:buNone/>
            </a:pPr>
            <a:r>
              <a:rPr lang="en-US" sz="3600" i="1" dirty="0" smtClean="0">
                <a:solidFill>
                  <a:srgbClr val="FFFF00"/>
                </a:solidFill>
                <a:effectLst>
                  <a:glow rad="101600">
                    <a:schemeClr val="bg1">
                      <a:alpha val="60000"/>
                    </a:schemeClr>
                  </a:glow>
                </a:effectLst>
              </a:rPr>
              <a:t>   “This book of the law shall not depart out of thy mouth; but thou shalt meditate therein day and night, that thou mayest observe to do according to all that is written therein: for then thou shalt make thy way prosperous, and then thou     shalt have good success.” </a:t>
            </a:r>
          </a:p>
          <a:p>
            <a:pPr algn="ctr">
              <a:buNone/>
            </a:pPr>
            <a:r>
              <a:rPr lang="en-US" sz="3600" i="1" dirty="0" smtClean="0">
                <a:solidFill>
                  <a:srgbClr val="FFFF00"/>
                </a:solidFill>
                <a:effectLst>
                  <a:glow rad="101600">
                    <a:schemeClr val="bg1">
                      <a:alpha val="60000"/>
                    </a:schemeClr>
                  </a:glow>
                </a:effectLst>
              </a:rPr>
              <a:t>(Joshua 1:8)</a:t>
            </a:r>
            <a:endParaRPr lang="en-US" sz="3600" i="1" dirty="0">
              <a:solidFill>
                <a:srgbClr val="FFFF00"/>
              </a:solidFill>
              <a:effectLst>
                <a:glow rad="101600">
                  <a:schemeClr val="bg1">
                    <a:alpha val="60000"/>
                  </a:schemeClr>
                </a:glow>
              </a:effectLst>
            </a:endParaRPr>
          </a:p>
        </p:txBody>
      </p:sp>
      <p:pic>
        <p:nvPicPr>
          <p:cNvPr id="2050" name="Picture 2" descr="C:\Users\Ptr. Daniel White\Desktop\Bible pictures\bibles and book of life\scan0008 (2).jpg"/>
          <p:cNvPicPr>
            <a:picLocks noChangeAspect="1" noChangeArrowheads="1"/>
          </p:cNvPicPr>
          <p:nvPr/>
        </p:nvPicPr>
        <p:blipFill>
          <a:blip r:embed="rId3" cstate="print"/>
          <a:srcRect/>
          <a:stretch>
            <a:fillRect/>
          </a:stretch>
        </p:blipFill>
        <p:spPr bwMode="auto">
          <a:xfrm>
            <a:off x="1" y="5013978"/>
            <a:ext cx="2209800" cy="1844022"/>
          </a:xfrm>
          <a:prstGeom prst="rect">
            <a:avLst/>
          </a:prstGeom>
          <a:noFill/>
        </p:spPr>
      </p:pic>
      <p:pic>
        <p:nvPicPr>
          <p:cNvPr id="2051" name="Picture 3" descr="C:\Users\Ptr. Daniel White\Desktop\Bible pictures\bibles and book of life\Bible MSS\ML_Bible.gif"/>
          <p:cNvPicPr>
            <a:picLocks noChangeAspect="1" noChangeArrowheads="1"/>
          </p:cNvPicPr>
          <p:nvPr/>
        </p:nvPicPr>
        <p:blipFill>
          <a:blip r:embed="rId4" cstate="print"/>
          <a:srcRect/>
          <a:stretch>
            <a:fillRect/>
          </a:stretch>
        </p:blipFill>
        <p:spPr bwMode="auto">
          <a:xfrm>
            <a:off x="6519123" y="4923570"/>
            <a:ext cx="2624877" cy="19344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768</TotalTime>
  <Words>548</Words>
  <Application>Microsoft Office PowerPoint</Application>
  <PresentationFormat>On-screen Show (4:3)</PresentationFormat>
  <Paragraphs>59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Why Should I Study the  Bible for Myself?</vt:lpstr>
      <vt:lpstr>Getting into the Word for Yourself “Some simple suggestions”</vt:lpstr>
      <vt:lpstr>Slide 5</vt:lpstr>
      <vt:lpstr>Slide 6</vt:lpstr>
      <vt:lpstr>Example (Psalms 15:4)</vt:lpstr>
      <vt:lpstr>“Lord, I also want to pray for ___________, who is considering divorce and claims to be a Christian. Please bless him and lead him in the way of righteousness. Please give him courage to stay with his wife and give me an opportunity to talk with him and encourage him.”</vt:lpstr>
      <vt:lpstr>Put into practice what you  have learned</vt:lpstr>
      <vt:lpstr>Slide 10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Budget  and  Financial Report</dc:title>
  <dc:creator>Ptr. Daniel White</dc:creator>
  <cp:lastModifiedBy>Pastor Daniel White</cp:lastModifiedBy>
  <cp:revision>41</cp:revision>
  <dcterms:created xsi:type="dcterms:W3CDTF">2009-09-09T11:41:37Z</dcterms:created>
  <dcterms:modified xsi:type="dcterms:W3CDTF">2014-03-04T07:25:29Z</dcterms:modified>
</cp:coreProperties>
</file>