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13" r:id="rId2"/>
    <p:sldId id="314" r:id="rId3"/>
    <p:sldId id="315" r:id="rId4"/>
    <p:sldId id="316" r:id="rId5"/>
    <p:sldId id="317" r:id="rId6"/>
    <p:sldId id="318" r:id="rId7"/>
    <p:sldId id="319" r:id="rId8"/>
    <p:sldId id="320" r:id="rId9"/>
    <p:sldId id="321" r:id="rId10"/>
    <p:sldId id="322" r:id="rId11"/>
    <p:sldId id="323" r:id="rId12"/>
    <p:sldId id="324"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367" r:id="rId56"/>
    <p:sldId id="368" r:id="rId57"/>
    <p:sldId id="369" r:id="rId58"/>
    <p:sldId id="370" r:id="rId59"/>
    <p:sldId id="371" r:id="rId60"/>
    <p:sldId id="372" r:id="rId61"/>
    <p:sldId id="373" r:id="rId62"/>
    <p:sldId id="374"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F39E5-1C1B-463A-A630-1B95916E506F}" type="datetimeFigureOut">
              <a:rPr lang="en-US" smtClean="0"/>
              <a:t>2/21/2016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C849A4-2B5C-4C3D-8FE0-9804DB04CB01}" type="slidenum">
              <a:rPr lang="en-US" smtClean="0"/>
              <a:t>‹#›</a:t>
            </a:fld>
            <a:endParaRPr lang="en-US"/>
          </a:p>
        </p:txBody>
      </p:sp>
    </p:spTree>
    <p:extLst>
      <p:ext uri="{BB962C8B-B14F-4D97-AF65-F5344CB8AC3E}">
        <p14:creationId xmlns:p14="http://schemas.microsoft.com/office/powerpoint/2010/main" val="1250373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27</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31</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C552E2-0834-4F2F-BDBE-F8A97C96FD9A}" type="slidenum">
              <a:rPr lang="en-US" smtClean="0"/>
              <a:pPr/>
              <a:t>43</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C552E2-0834-4F2F-BDBE-F8A97C96FD9A}" type="slidenum">
              <a:rPr lang="en-US" smtClean="0"/>
              <a:pPr/>
              <a:t>44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48</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49</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50</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51</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52</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54</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57</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58</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59</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60</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62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0B392A-76D2-490A-911B-264C2A9EBE8C}"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323272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0B392A-76D2-490A-911B-264C2A9EBE8C}"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3237737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0B392A-76D2-490A-911B-264C2A9EBE8C}"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1229337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0B392A-76D2-490A-911B-264C2A9EBE8C}"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4281669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0B392A-76D2-490A-911B-264C2A9EBE8C}"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3553454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0B392A-76D2-490A-911B-264C2A9EBE8C}" type="datetimeFigureOut">
              <a:rPr lang="en-US" smtClean="0"/>
              <a:t>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704276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0B392A-76D2-490A-911B-264C2A9EBE8C}" type="datetimeFigureOut">
              <a:rPr lang="en-US" smtClean="0"/>
              <a:t>2/21/2016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3933000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0B392A-76D2-490A-911B-264C2A9EBE8C}" type="datetimeFigureOut">
              <a:rPr lang="en-US" smtClean="0"/>
              <a:t>2/21/2016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3043542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0B392A-76D2-490A-911B-264C2A9EBE8C}" type="datetimeFigureOut">
              <a:rPr lang="en-US" smtClean="0"/>
              <a:t>2/21/2016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1467244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0B392A-76D2-490A-911B-264C2A9EBE8C}" type="datetimeFigureOut">
              <a:rPr lang="en-US" smtClean="0"/>
              <a:t>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68575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0B392A-76D2-490A-911B-264C2A9EBE8C}" type="datetimeFigureOut">
              <a:rPr lang="en-US" smtClean="0"/>
              <a:t>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957182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B392A-76D2-490A-911B-264C2A9EBE8C}" type="datetimeFigureOut">
              <a:rPr lang="en-US" smtClean="0"/>
              <a:t>2/21/2016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ECB70-7190-49FF-93BC-ECC9B76015E8}" type="slidenum">
              <a:rPr lang="en-US" smtClean="0"/>
              <a:t>‹#›</a:t>
            </a:fld>
            <a:endParaRPr lang="en-US"/>
          </a:p>
        </p:txBody>
      </p:sp>
    </p:spTree>
    <p:extLst>
      <p:ext uri="{BB962C8B-B14F-4D97-AF65-F5344CB8AC3E}">
        <p14:creationId xmlns:p14="http://schemas.microsoft.com/office/powerpoint/2010/main" val="381796289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2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6.jpeg"/><Relationship Id="rId7"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33.jpeg"/><Relationship Id="rId10" Type="http://schemas.openxmlformats.org/officeDocument/2006/relationships/image" Target="../media/image92.gif"/><Relationship Id="rId4" Type="http://schemas.openxmlformats.org/officeDocument/2006/relationships/image" Target="../media/image87.jpeg"/><Relationship Id="rId9"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77109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Bible pictures Old Testament\Isaiah\Isaiah's visn  C-133.jpg"/>
          <p:cNvPicPr>
            <a:picLocks noChangeAspect="1" noChangeArrowheads="1"/>
          </p:cNvPicPr>
          <p:nvPr/>
        </p:nvPicPr>
        <p:blipFill>
          <a:blip r:embed="rId3" cstate="print"/>
          <a:srcRect/>
          <a:stretch>
            <a:fillRect/>
          </a:stretch>
        </p:blipFill>
        <p:spPr bwMode="auto">
          <a:xfrm>
            <a:off x="685800" y="609600"/>
            <a:ext cx="4572000" cy="54864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 name="Title 2"/>
          <p:cNvSpPr>
            <a:spLocks noGrp="1"/>
          </p:cNvSpPr>
          <p:nvPr>
            <p:ph type="title"/>
          </p:nvPr>
        </p:nvSpPr>
        <p:spPr>
          <a:xfrm>
            <a:off x="4724400" y="274638"/>
            <a:ext cx="4419600" cy="6354762"/>
          </a:xfrm>
        </p:spPr>
        <p:txBody>
          <a:bodyPr/>
          <a:lstStyle/>
          <a:p>
            <a:r>
              <a:rPr lang="en-US" i="1" dirty="0" smtClean="0"/>
              <a:t>“Alas! for that day is great, so that none is like it: it is even the time of Jacob’s trouble; but we shall be saved out of it.” (Jeremiah 30:7)</a:t>
            </a:r>
            <a:endParaRPr lang="en-US" i="1" dirty="0"/>
          </a:p>
        </p:txBody>
      </p:sp>
    </p:spTree>
    <p:extLst>
      <p:ext uri="{BB962C8B-B14F-4D97-AF65-F5344CB8AC3E}">
        <p14:creationId xmlns:p14="http://schemas.microsoft.com/office/powerpoint/2010/main" val="342130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Bible pictures Old Testament\Ezekiel\Ezekiel prophecies to elders 1366-26-Eze 14_1.jpg"/>
          <p:cNvPicPr>
            <a:picLocks noChangeAspect="1" noChangeArrowheads="1"/>
          </p:cNvPicPr>
          <p:nvPr/>
        </p:nvPicPr>
        <p:blipFill>
          <a:blip r:embed="rId3" cstate="print"/>
          <a:srcRect r="4012"/>
          <a:stretch>
            <a:fillRect/>
          </a:stretch>
        </p:blipFill>
        <p:spPr bwMode="auto">
          <a:xfrm>
            <a:off x="4800600" y="0"/>
            <a:ext cx="4343400" cy="5446586"/>
          </a:xfrm>
          <a:prstGeom prst="rect">
            <a:avLst/>
          </a:prstGeom>
          <a:noFill/>
          <a:effectLst>
            <a:reflection blurRad="6350" stA="50000" endA="295" endPos="92000" dist="101600" dir="5400000" sy="-100000" algn="bl" rotWithShape="0"/>
          </a:effectLst>
        </p:spPr>
      </p:pic>
      <p:sp>
        <p:nvSpPr>
          <p:cNvPr id="4" name="Title 3"/>
          <p:cNvSpPr>
            <a:spLocks noGrp="1"/>
          </p:cNvSpPr>
          <p:nvPr>
            <p:ph type="title"/>
          </p:nvPr>
        </p:nvSpPr>
        <p:spPr>
          <a:xfrm>
            <a:off x="457200" y="274638"/>
            <a:ext cx="4038600" cy="5668962"/>
          </a:xfrm>
        </p:spPr>
        <p:txBody>
          <a:bodyPr>
            <a:normAutofit/>
          </a:bodyPr>
          <a:lstStyle/>
          <a:p>
            <a:r>
              <a:rPr lang="en-US" sz="4800" i="1" dirty="0" smtClean="0"/>
              <a:t>“The day of vengeance of our God.” (Isaiah 61:2)</a:t>
            </a:r>
            <a:endParaRPr lang="en-US" sz="4800" i="1" dirty="0"/>
          </a:p>
        </p:txBody>
      </p:sp>
    </p:spTree>
    <p:extLst>
      <p:ext uri="{BB962C8B-B14F-4D97-AF65-F5344CB8AC3E}">
        <p14:creationId xmlns:p14="http://schemas.microsoft.com/office/powerpoint/2010/main" val="263674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FBC\Documents\Dad’s Prophesy Series\Pictures\Internet Pictures\16~.jpg"/>
          <p:cNvPicPr>
            <a:picLocks noChangeAspect="1" noChangeArrowheads="1"/>
          </p:cNvPicPr>
          <p:nvPr/>
        </p:nvPicPr>
        <p:blipFill>
          <a:blip r:embed="rId3" cstate="print"/>
          <a:srcRect/>
          <a:stretch>
            <a:fillRect/>
          </a:stretch>
        </p:blipFill>
        <p:spPr bwMode="auto">
          <a:xfrm>
            <a:off x="-52388" y="0"/>
            <a:ext cx="9196388" cy="6910388"/>
          </a:xfrm>
          <a:prstGeom prst="rect">
            <a:avLst/>
          </a:prstGeom>
          <a:ln>
            <a:noFill/>
          </a:ln>
          <a:effectLst>
            <a:softEdge rad="112500"/>
          </a:effectLst>
        </p:spPr>
      </p:pic>
    </p:spTree>
    <p:extLst>
      <p:ext uri="{BB962C8B-B14F-4D97-AF65-F5344CB8AC3E}">
        <p14:creationId xmlns:p14="http://schemas.microsoft.com/office/powerpoint/2010/main" val="220059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BC\Documents\Dad’s Prophesy Series\Pictures\Internet Pictures\17~.jpg"/>
          <p:cNvPicPr>
            <a:picLocks noChangeAspect="1" noChangeArrowheads="1"/>
          </p:cNvPicPr>
          <p:nvPr/>
        </p:nvPicPr>
        <p:blipFill>
          <a:blip r:embed="rId3" cstate="print"/>
          <a:srcRect t="758"/>
          <a:stretch>
            <a:fillRect/>
          </a:stretch>
        </p:blipFill>
        <p:spPr bwMode="auto">
          <a:xfrm>
            <a:off x="-48115" y="0"/>
            <a:ext cx="9196388" cy="6858000"/>
          </a:xfrm>
          <a:prstGeom prst="rect">
            <a:avLst/>
          </a:prstGeom>
          <a:ln>
            <a:noFill/>
          </a:ln>
          <a:effectLst>
            <a:softEdge rad="112500"/>
          </a:effectLst>
        </p:spPr>
      </p:pic>
    </p:spTree>
    <p:extLst>
      <p:ext uri="{BB962C8B-B14F-4D97-AF65-F5344CB8AC3E}">
        <p14:creationId xmlns:p14="http://schemas.microsoft.com/office/powerpoint/2010/main" val="88171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b4in.net/resources/2013/09/18/1379529808-prophesy-6+Four+Horsemen.jpg"/>
          <p:cNvPicPr>
            <a:picLocks noChangeAspect="1" noChangeArrowheads="1"/>
          </p:cNvPicPr>
          <p:nvPr/>
        </p:nvPicPr>
        <p:blipFill>
          <a:blip r:embed="rId2" cstate="print"/>
          <a:srcRect/>
          <a:stretch>
            <a:fillRect/>
          </a:stretch>
        </p:blipFill>
        <p:spPr bwMode="auto">
          <a:xfrm>
            <a:off x="0" y="0"/>
            <a:ext cx="9144000" cy="6862356"/>
          </a:xfrm>
          <a:prstGeom prst="rect">
            <a:avLst/>
          </a:prstGeom>
          <a:noFill/>
        </p:spPr>
      </p:pic>
    </p:spTree>
    <p:extLst>
      <p:ext uri="{BB962C8B-B14F-4D97-AF65-F5344CB8AC3E}">
        <p14:creationId xmlns:p14="http://schemas.microsoft.com/office/powerpoint/2010/main" val="126834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global-artists.net/forum_bilder/34f25205fc897dea0a2eadd78858c6c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465"/>
            <a:ext cx="9144000" cy="571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55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2514600" y="3810000"/>
            <a:ext cx="1828800" cy="1995054"/>
          </a:xfrm>
          <a:prstGeom prst="ellipse">
            <a:avLst/>
          </a:prstGeom>
          <a:ln>
            <a:noFill/>
          </a:ln>
          <a:effectLst>
            <a:softEdge rad="112500"/>
          </a:effectLst>
        </p:spPr>
      </p:pic>
      <p:sp>
        <p:nvSpPr>
          <p:cNvPr id="4" name="Title 3"/>
          <p:cNvSpPr>
            <a:spLocks noGrp="1"/>
          </p:cNvSpPr>
          <p:nvPr>
            <p:ph type="title"/>
          </p:nvPr>
        </p:nvSpPr>
        <p:spPr>
          <a:xfrm>
            <a:off x="4419600" y="4419600"/>
            <a:ext cx="2133600" cy="1524000"/>
          </a:xfrm>
        </p:spPr>
        <p:txBody>
          <a:bodyPr/>
          <a:lstStyle/>
          <a:p>
            <a:r>
              <a:rPr lang="en-US" b="1" i="1" dirty="0" smtClean="0">
                <a:solidFill>
                  <a:schemeClr val="bg1"/>
                </a:solidFill>
              </a:rPr>
              <a:t>Rev. 6:2</a:t>
            </a:r>
            <a:endParaRPr lang="en-US" b="1" i="1" dirty="0">
              <a:solidFill>
                <a:schemeClr val="bg1"/>
              </a:solidFill>
            </a:endParaRPr>
          </a:p>
        </p:txBody>
      </p:sp>
    </p:spTree>
    <p:extLst>
      <p:ext uri="{BB962C8B-B14F-4D97-AF65-F5344CB8AC3E}">
        <p14:creationId xmlns:p14="http://schemas.microsoft.com/office/powerpoint/2010/main" val="70639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Ptr. Daniel White\Desktop\Bible pictures\Prophecy pictures\prophecy pictures\four horsemen\First Horseman.jpg"/>
          <p:cNvPicPr>
            <a:picLocks noChangeAspect="1" noChangeArrowheads="1"/>
          </p:cNvPicPr>
          <p:nvPr/>
        </p:nvPicPr>
        <p:blipFill>
          <a:blip r:embed="rId3" cstate="print"/>
          <a:srcRect/>
          <a:stretch>
            <a:fillRect/>
          </a:stretch>
        </p:blipFill>
        <p:spPr bwMode="auto">
          <a:xfrm>
            <a:off x="0" y="0"/>
            <a:ext cx="5069226" cy="6858000"/>
          </a:xfrm>
          <a:prstGeom prst="rect">
            <a:avLst/>
          </a:prstGeom>
          <a:ln>
            <a:noFill/>
          </a:ln>
          <a:effectLst>
            <a:softEdge rad="112500"/>
          </a:effectLst>
        </p:spPr>
      </p:pic>
      <p:sp>
        <p:nvSpPr>
          <p:cNvPr id="3" name="Rectangle 2"/>
          <p:cNvSpPr/>
          <p:nvPr/>
        </p:nvSpPr>
        <p:spPr>
          <a:xfrm>
            <a:off x="5029200" y="685800"/>
            <a:ext cx="3962400" cy="5632311"/>
          </a:xfrm>
          <a:prstGeom prst="rect">
            <a:avLst/>
          </a:prstGeom>
        </p:spPr>
        <p:txBody>
          <a:bodyPr wrap="square">
            <a:spAutoFit/>
          </a:bodyPr>
          <a:lstStyle/>
          <a:p>
            <a:pPr algn="ctr"/>
            <a:r>
              <a:rPr lang="en-US" sz="4000" i="1" dirty="0" smtClean="0"/>
              <a:t>“And I saw, and behold a white horse: and he that sat on him had a bow; and a crown was given unto him: and he went forth conquering, and to conquer.”</a:t>
            </a:r>
            <a:endParaRPr lang="en-US" sz="4000" i="1" dirty="0"/>
          </a:p>
        </p:txBody>
      </p:sp>
    </p:spTree>
    <p:extLst>
      <p:ext uri="{BB962C8B-B14F-4D97-AF65-F5344CB8AC3E}">
        <p14:creationId xmlns:p14="http://schemas.microsoft.com/office/powerpoint/2010/main" val="86686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828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chemeClr val="tx1"/>
                </a:solidFill>
                <a:effectLst/>
                <a:uLnTx/>
                <a:uFillTx/>
                <a:latin typeface="+mj-lt"/>
                <a:ea typeface="+mj-ea"/>
                <a:cs typeface="+mj-cs"/>
              </a:rPr>
              <a:t>The Anti-Christ</a:t>
            </a:r>
            <a:br>
              <a:rPr kumimoji="0" lang="en-US" sz="4000" b="1" i="1" u="none" strike="noStrike" kern="1200" cap="none" spc="0" normalizeH="0" baseline="0" noProof="0" dirty="0" smtClean="0">
                <a:ln>
                  <a:noFill/>
                </a:ln>
                <a:solidFill>
                  <a:schemeClr val="tx1"/>
                </a:solidFill>
                <a:effectLst/>
                <a:uLnTx/>
                <a:uFillTx/>
                <a:latin typeface="+mj-lt"/>
                <a:ea typeface="+mj-ea"/>
                <a:cs typeface="+mj-cs"/>
              </a:rPr>
            </a:br>
            <a:r>
              <a:rPr kumimoji="0" lang="en-US" sz="4000" b="1" i="1" u="none" strike="noStrike" kern="1200" cap="none" spc="0" normalizeH="0" baseline="0" noProof="0" dirty="0" smtClean="0">
                <a:ln>
                  <a:noFill/>
                </a:ln>
                <a:solidFill>
                  <a:schemeClr val="tx1"/>
                </a:solidFill>
                <a:effectLst/>
                <a:uLnTx/>
                <a:uFillTx/>
                <a:latin typeface="+mj-lt"/>
                <a:ea typeface="+mj-ea"/>
                <a:cs typeface="+mj-cs"/>
              </a:rPr>
              <a:t>“His character”</a:t>
            </a:r>
            <a:br>
              <a:rPr kumimoji="0" lang="en-US" sz="4000" b="1" i="1" u="none" strike="noStrike" kern="1200" cap="none" spc="0" normalizeH="0" baseline="0" noProof="0" dirty="0" smtClean="0">
                <a:ln>
                  <a:noFill/>
                </a:ln>
                <a:solidFill>
                  <a:schemeClr val="tx1"/>
                </a:solidFill>
                <a:effectLst/>
                <a:uLnTx/>
                <a:uFillTx/>
                <a:latin typeface="+mj-lt"/>
                <a:ea typeface="+mj-ea"/>
                <a:cs typeface="+mj-cs"/>
              </a:rPr>
            </a:br>
            <a:r>
              <a:rPr kumimoji="0" lang="en-US" sz="4000" b="1" i="1" u="none" strike="noStrike" kern="1200" cap="none" spc="0" normalizeH="0" baseline="0" noProof="0" dirty="0" smtClean="0">
                <a:ln>
                  <a:noFill/>
                </a:ln>
                <a:solidFill>
                  <a:schemeClr val="tx1"/>
                </a:solidFill>
                <a:effectLst/>
                <a:uLnTx/>
                <a:uFillTx/>
                <a:latin typeface="+mj-lt"/>
                <a:ea typeface="+mj-ea"/>
                <a:cs typeface="+mj-cs"/>
              </a:rPr>
              <a:t>(Daniel 8:23-26, 11:36-45)</a:t>
            </a:r>
            <a:endParaRPr kumimoji="0" lang="en-US" sz="4000" b="1" i="1" u="none" strike="noStrike" kern="1200" cap="none" spc="0" normalizeH="0" baseline="0" noProof="0" dirty="0">
              <a:ln>
                <a:noFill/>
              </a:ln>
              <a:solidFill>
                <a:schemeClr val="tx1"/>
              </a:solidFill>
              <a:effectLst/>
              <a:uLnTx/>
              <a:uFillTx/>
              <a:latin typeface="+mj-lt"/>
              <a:ea typeface="+mj-ea"/>
              <a:cs typeface="+mj-cs"/>
            </a:endParaRPr>
          </a:p>
        </p:txBody>
      </p:sp>
      <p:sp>
        <p:nvSpPr>
          <p:cNvPr id="3" name="Content Placeholder 2"/>
          <p:cNvSpPr txBox="1">
            <a:spLocks/>
          </p:cNvSpPr>
          <p:nvPr/>
        </p:nvSpPr>
        <p:spPr>
          <a:xfrm>
            <a:off x="0" y="2133600"/>
            <a:ext cx="9144000" cy="4724400"/>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King (great political leader)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Willful king (forceful dictator)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King of fierce countenance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Highly intelligent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Great in power (authority)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Skillful in battle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Prosperous (wealthy)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Practices (does whatever he wants)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0" i="0" u="none" strike="noStrike" kern="1200" cap="none" spc="0" normalizeH="0" baseline="0" noProof="0" dirty="0" smtClean="0">
              <a:ln>
                <a:noFill/>
              </a:ln>
              <a:solidFill>
                <a:schemeClr val="tx1"/>
              </a:solidFill>
              <a:effectLst/>
              <a:uLnTx/>
              <a:uFillTx/>
              <a:ea typeface="+mn-ea"/>
            </a:endParaRPr>
          </a:p>
        </p:txBody>
      </p:sp>
      <p:pic>
        <p:nvPicPr>
          <p:cNvPr id="4" name="Picture 3" descr="C:\Users\Ptr. Daniel White\Desktop\Daniel &amp; Bab Captvty\scan0028.jpg"/>
          <p:cNvPicPr>
            <a:picLocks noChangeAspect="1" noChangeArrowheads="1"/>
          </p:cNvPicPr>
          <p:nvPr/>
        </p:nvPicPr>
        <p:blipFill>
          <a:blip r:embed="rId3" cstate="print"/>
          <a:srcRect/>
          <a:stretch>
            <a:fillRect/>
          </a:stretch>
        </p:blipFill>
        <p:spPr bwMode="auto">
          <a:xfrm flipH="1">
            <a:off x="5867400" y="2057400"/>
            <a:ext cx="2971800" cy="4052455"/>
          </a:xfrm>
          <a:prstGeom prst="rect">
            <a:avLst/>
          </a:prstGeom>
          <a:ln>
            <a:noFill/>
          </a:ln>
          <a:effectLst>
            <a:softEdge rad="112500"/>
          </a:effectLst>
        </p:spPr>
      </p:pic>
    </p:spTree>
    <p:extLst>
      <p:ext uri="{BB962C8B-B14F-4D97-AF65-F5344CB8AC3E}">
        <p14:creationId xmlns:p14="http://schemas.microsoft.com/office/powerpoint/2010/main" val="122709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152400"/>
            <a:ext cx="9144000" cy="6705600"/>
          </a:xfrm>
          <a:prstGeom prst="rect">
            <a:avLst/>
          </a:prstGeom>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Successful economic policies.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Prideful king – </a:t>
            </a:r>
            <a:r>
              <a:rPr kumimoji="0" lang="en-US" sz="3600" b="0" i="1" u="none" strike="noStrike" kern="1200" cap="none" spc="0" normalizeH="0" baseline="0" noProof="0" dirty="0" smtClean="0">
                <a:ln>
                  <a:noFill/>
                </a:ln>
                <a:solidFill>
                  <a:srgbClr val="FFFF00"/>
                </a:solidFill>
                <a:effectLst/>
                <a:uLnTx/>
                <a:uFillTx/>
                <a:ea typeface="+mn-ea"/>
                <a:cs typeface="Times New Roman" pitchFamily="18" charset="0"/>
              </a:rPr>
              <a:t>“shall exalt himself, and magnify himself above every god…”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Blasphemous </a:t>
            </a: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king.</a:t>
            </a:r>
            <a:endPar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Greedy </a:t>
            </a: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king.</a:t>
            </a:r>
            <a:endPar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Honors the god of force.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Warfare is high on his priority list.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Spends vast amounts of money on his war machine.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Appoints political leaders and divides the land for personal gain.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a:ln>
                <a:noFill/>
              </a:ln>
              <a:solidFill>
                <a:schemeClr val="tx1"/>
              </a:solidFill>
              <a:effectLst/>
              <a:uLnTx/>
              <a:uFillTx/>
              <a:ea typeface="+mn-ea"/>
            </a:endParaRPr>
          </a:p>
        </p:txBody>
      </p:sp>
      <p:pic>
        <p:nvPicPr>
          <p:cNvPr id="3" name="Picture 2" descr="C:\Users\Ptr. Daniel White\Desktop\Daniel &amp; Bab Captvty\scan0028.jpg"/>
          <p:cNvPicPr>
            <a:picLocks noChangeAspect="1" noChangeArrowheads="1"/>
          </p:cNvPicPr>
          <p:nvPr/>
        </p:nvPicPr>
        <p:blipFill>
          <a:blip r:embed="rId3" cstate="print"/>
          <a:srcRect/>
          <a:stretch>
            <a:fillRect/>
          </a:stretch>
        </p:blipFill>
        <p:spPr bwMode="auto">
          <a:xfrm flipH="1">
            <a:off x="6959600" y="1447800"/>
            <a:ext cx="2011680" cy="2743200"/>
          </a:xfrm>
          <a:prstGeom prst="rect">
            <a:avLst/>
          </a:prstGeom>
          <a:ln>
            <a:noFill/>
          </a:ln>
          <a:effectLst>
            <a:softEdge rad="112500"/>
          </a:effectLst>
        </p:spPr>
      </p:pic>
    </p:spTree>
    <p:extLst>
      <p:ext uri="{BB962C8B-B14F-4D97-AF65-F5344CB8AC3E}">
        <p14:creationId xmlns:p14="http://schemas.microsoft.com/office/powerpoint/2010/main" val="13672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p:cTn id="42"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p:cTn id="49"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 calcmode="lin" valueType="num">
                                      <p:cBhvr>
                                        <p:cTn id="56"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261884"/>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6:1-17</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Seven Seal Judgments”</a:t>
            </a:r>
          </a:p>
        </p:txBody>
      </p:sp>
    </p:spTree>
    <p:extLst>
      <p:ext uri="{BB962C8B-B14F-4D97-AF65-F5344CB8AC3E}">
        <p14:creationId xmlns:p14="http://schemas.microsoft.com/office/powerpoint/2010/main" val="53083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0"/>
            <a:ext cx="9144000" cy="68580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Does not regard the God of his fathers.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Does not regard any god.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Acknowledges a strange god (Satan)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No desire for women.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Anti-Christ and the 10 Nation Federation will be attacked by </a:t>
            </a: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Kings </a:t>
            </a: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of the south (Egypt and African armies) and the Kings of the north (Russia and other Arab countries)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Anti-Christ will defeat these countries – </a:t>
            </a:r>
            <a:r>
              <a:rPr kumimoji="0" lang="en-US" sz="3600" b="0" i="1" u="none" strike="noStrike" kern="1200" cap="none" spc="0" normalizeH="0" baseline="0" noProof="0" dirty="0" smtClean="0">
                <a:ln>
                  <a:noFill/>
                </a:ln>
                <a:solidFill>
                  <a:srgbClr val="FFFF00"/>
                </a:solidFill>
                <a:effectLst/>
                <a:uLnTx/>
                <a:uFillTx/>
                <a:ea typeface="+mn-ea"/>
                <a:cs typeface="Times New Roman" pitchFamily="18" charset="0"/>
              </a:rPr>
              <a:t>“He shall enter into the countries, and shall overflow and passover…”</a:t>
            </a:r>
          </a:p>
        </p:txBody>
      </p:sp>
      <p:pic>
        <p:nvPicPr>
          <p:cNvPr id="3" name="Picture 2" descr="C:\Users\Ptr. Daniel White\Desktop\Daniel &amp; Bab Captvty\scan0028.jpg"/>
          <p:cNvPicPr>
            <a:picLocks noChangeAspect="1" noChangeArrowheads="1"/>
          </p:cNvPicPr>
          <p:nvPr/>
        </p:nvPicPr>
        <p:blipFill>
          <a:blip r:embed="rId3" cstate="print"/>
          <a:srcRect/>
          <a:stretch>
            <a:fillRect/>
          </a:stretch>
        </p:blipFill>
        <p:spPr bwMode="auto">
          <a:xfrm flipH="1">
            <a:off x="7543800" y="609600"/>
            <a:ext cx="1600200" cy="2182091"/>
          </a:xfrm>
          <a:prstGeom prst="rect">
            <a:avLst/>
          </a:prstGeom>
          <a:ln>
            <a:noFill/>
          </a:ln>
          <a:effectLst>
            <a:softEdge rad="112500"/>
          </a:effectLst>
        </p:spPr>
      </p:pic>
    </p:spTree>
    <p:extLst>
      <p:ext uri="{BB962C8B-B14F-4D97-AF65-F5344CB8AC3E}">
        <p14:creationId xmlns:p14="http://schemas.microsoft.com/office/powerpoint/2010/main" val="118773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p:cTn id="42"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152400"/>
            <a:ext cx="9144000" cy="6705600"/>
          </a:xfrm>
          <a:prstGeom prst="rect">
            <a:avLst/>
          </a:prstGeom>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Anti-Christ will exercise the </a:t>
            </a:r>
            <a:r>
              <a:rPr kumimoji="0" lang="en-US" sz="3600" b="0" i="1" u="none" strike="noStrike" kern="1200" cap="none" spc="0" normalizeH="0" baseline="0" noProof="0" dirty="0" smtClean="0">
                <a:ln>
                  <a:noFill/>
                </a:ln>
                <a:solidFill>
                  <a:srgbClr val="FFFF00"/>
                </a:solidFill>
                <a:effectLst/>
                <a:uLnTx/>
                <a:uFillTx/>
                <a:ea typeface="+mn-ea"/>
                <a:cs typeface="Times New Roman" pitchFamily="18" charset="0"/>
              </a:rPr>
              <a:t>“Abomination of Desolation” </a:t>
            </a:r>
            <a:r>
              <a:rPr kumimoji="0" lang="en-US" sz="3600" b="0" u="none" strike="noStrike" kern="1200" cap="none" spc="0" normalizeH="0" baseline="0" noProof="0" dirty="0" smtClean="0">
                <a:ln>
                  <a:noFill/>
                </a:ln>
                <a:effectLst/>
                <a:uLnTx/>
                <a:uFillTx/>
                <a:ea typeface="+mn-ea"/>
                <a:cs typeface="Times New Roman" pitchFamily="18" charset="0"/>
              </a:rPr>
              <a:t>and</a:t>
            </a:r>
            <a:r>
              <a:rPr kumimoji="0" lang="en-US" sz="3600" b="0" u="none" strike="noStrike" kern="1200" cap="none" spc="0" normalizeH="0" noProof="0" dirty="0" smtClean="0">
                <a:ln>
                  <a:noFill/>
                </a:ln>
                <a:effectLst/>
                <a:uLnTx/>
                <a:uFillTx/>
                <a:ea typeface="+mn-ea"/>
                <a:cs typeface="Times New Roman" pitchFamily="18" charset="0"/>
              </a:rPr>
              <a:t> </a:t>
            </a:r>
            <a:r>
              <a:rPr kumimoji="0" lang="en-US" sz="3600" b="0" u="none" strike="noStrike" kern="1200" cap="none" spc="0" normalizeH="0" baseline="0" noProof="0" dirty="0" smtClean="0">
                <a:ln>
                  <a:noFill/>
                </a:ln>
                <a:effectLst/>
                <a:uLnTx/>
                <a:uFillTx/>
                <a:ea typeface="+mn-ea"/>
                <a:cs typeface="Times New Roman" pitchFamily="18" charset="0"/>
              </a:rPr>
              <a:t>force men to take his mark.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Anti-Christ continues to conquer towards the south – Egypt, Libya, and Ethiopia (Northeastern Africa)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Anti-Christ will increase in wealth                                      and strength.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Anti-Christ goes forth to fight invading                          armies from the east and north.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China and allies from the east </a:t>
            </a:r>
            <a:r>
              <a:rPr kumimoji="0" lang="en-US" sz="3600" b="0" i="1" u="none" strike="noStrike" kern="1200" cap="none" spc="0" normalizeH="0" baseline="0" noProof="0" smtClean="0">
                <a:ln>
                  <a:noFill/>
                </a:ln>
                <a:solidFill>
                  <a:schemeClr val="tx1"/>
                </a:solidFill>
                <a:effectLst/>
                <a:uLnTx/>
                <a:uFillTx/>
                <a:ea typeface="+mn-ea"/>
                <a:cs typeface="Times New Roman" pitchFamily="18" charset="0"/>
              </a:rPr>
              <a:t>attack and </a:t>
            </a: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are defeated by the Anti-Christ</a:t>
            </a:r>
            <a:r>
              <a:rPr kumimoji="0" lang="en-US" sz="3600" b="0" i="1" u="none" strike="noStrike" kern="1200" cap="none" spc="0" normalizeH="0" noProof="0" dirty="0" smtClean="0">
                <a:ln>
                  <a:noFill/>
                </a:ln>
                <a:solidFill>
                  <a:schemeClr val="tx1"/>
                </a:solidFill>
                <a:effectLst/>
                <a:uLnTx/>
                <a:uFillTx/>
                <a:ea typeface="+mn-ea"/>
                <a:cs typeface="Times New Roman" pitchFamily="18" charset="0"/>
              </a:rPr>
              <a:t> and the ten nation federation.</a:t>
            </a:r>
            <a:endParaRPr kumimoji="0" lang="en-US" sz="3600" b="0" i="1" u="none" strike="noStrike" kern="1200" cap="none" spc="0" normalizeH="0" baseline="0" noProof="0" dirty="0">
              <a:ln>
                <a:noFill/>
              </a:ln>
              <a:solidFill>
                <a:schemeClr val="tx1"/>
              </a:solidFill>
              <a:effectLst/>
              <a:uLnTx/>
              <a:uFillTx/>
              <a:ea typeface="+mn-ea"/>
              <a:cs typeface="Times New Roman" pitchFamily="18" charset="0"/>
            </a:endParaRPr>
          </a:p>
        </p:txBody>
      </p:sp>
      <p:pic>
        <p:nvPicPr>
          <p:cNvPr id="3" name="Picture 2" descr="C:\Users\Ptr. Daniel White\Desktop\Daniel &amp; Bab Captvty\scan0028.jpg"/>
          <p:cNvPicPr>
            <a:picLocks noChangeAspect="1" noChangeArrowheads="1"/>
          </p:cNvPicPr>
          <p:nvPr/>
        </p:nvPicPr>
        <p:blipFill>
          <a:blip r:embed="rId3" cstate="print"/>
          <a:srcRect/>
          <a:stretch>
            <a:fillRect/>
          </a:stretch>
        </p:blipFill>
        <p:spPr bwMode="auto">
          <a:xfrm flipH="1">
            <a:off x="7347247" y="1752600"/>
            <a:ext cx="1796753" cy="2450118"/>
          </a:xfrm>
          <a:prstGeom prst="rect">
            <a:avLst/>
          </a:prstGeom>
          <a:ln>
            <a:noFill/>
          </a:ln>
          <a:effectLst>
            <a:softEdge rad="112500"/>
          </a:effectLst>
        </p:spPr>
      </p:pic>
    </p:spTree>
    <p:extLst>
      <p:ext uri="{BB962C8B-B14F-4D97-AF65-F5344CB8AC3E}">
        <p14:creationId xmlns:p14="http://schemas.microsoft.com/office/powerpoint/2010/main" val="423966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Ptr. Daniel White\Pictures\Prophecy pictures\Dan Whites\scan0016.jpg"/>
          <p:cNvPicPr>
            <a:picLocks noChangeAspect="1" noChangeArrowheads="1"/>
          </p:cNvPicPr>
          <p:nvPr/>
        </p:nvPicPr>
        <p:blipFill>
          <a:blip r:embed="rId3" cstate="print">
            <a:lum bright="-10000"/>
          </a:blip>
          <a:srcRect/>
          <a:stretch>
            <a:fillRect/>
          </a:stretch>
        </p:blipFill>
        <p:spPr bwMode="auto">
          <a:xfrm>
            <a:off x="4648200" y="0"/>
            <a:ext cx="4495800" cy="3733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3" descr="C:\Users\Ptr. Daniel White\Pictures\Prophecy pictures\Dan Whites\Nation bow before beast.jpg"/>
          <p:cNvPicPr>
            <a:picLocks noChangeAspect="1" noChangeArrowheads="1"/>
          </p:cNvPicPr>
          <p:nvPr/>
        </p:nvPicPr>
        <p:blipFill>
          <a:blip r:embed="rId4" cstate="print"/>
          <a:srcRect/>
          <a:stretch>
            <a:fillRect/>
          </a:stretch>
        </p:blipFill>
        <p:spPr bwMode="auto">
          <a:xfrm>
            <a:off x="4572000" y="3198019"/>
            <a:ext cx="4572000" cy="36599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2" descr="C:\Users\Ptr. Daniel White\Pictures\Prophecy pictures\Dan Whites\Dragon with seven heads.jpg"/>
          <p:cNvPicPr>
            <a:picLocks noChangeAspect="1" noChangeArrowheads="1"/>
          </p:cNvPicPr>
          <p:nvPr/>
        </p:nvPicPr>
        <p:blipFill>
          <a:blip r:embed="rId5" cstate="print"/>
          <a:srcRect/>
          <a:stretch>
            <a:fillRect/>
          </a:stretch>
        </p:blipFill>
        <p:spPr bwMode="auto">
          <a:xfrm>
            <a:off x="0" y="0"/>
            <a:ext cx="4876801" cy="365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2" descr="C:\Users\Ptr. Daniel White\Pictures\Prophecy pictures\Revelation 1\Babylon upon the beast.jpg"/>
          <p:cNvPicPr>
            <a:picLocks noChangeAspect="1" noChangeArrowheads="1"/>
          </p:cNvPicPr>
          <p:nvPr/>
        </p:nvPicPr>
        <p:blipFill>
          <a:blip r:embed="rId6" cstate="print"/>
          <a:srcRect/>
          <a:stretch>
            <a:fillRect/>
          </a:stretch>
        </p:blipFill>
        <p:spPr bwMode="auto">
          <a:xfrm>
            <a:off x="-41674" y="3453925"/>
            <a:ext cx="4610825" cy="34877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24473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ibleexplained.com/prophets/daniel/Daniel-Neb&amp;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3505200" cy="450312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4.bp.blogspot.com/-LwxLwXlq3Ew/USqdaibV8YI/AAAAAAAAAY0/GO1yl4klv7A/s1600/babylon_nebuchadnezzar_dre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03314"/>
            <a:ext cx="3581400" cy="442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66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jesuschristfollower.com/wp-content/uploads/2014/02/nebuchadnezz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766"/>
            <a:ext cx="9144000" cy="6885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57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temkit.com/08-Bible-Prophecy/Knowing-Prophecy/images/Imagefe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tr. Daniel White\Pictures\Prophecy pictures\Revelation 1\Great Harlot.jpg"/>
          <p:cNvPicPr>
            <a:picLocks noChangeAspect="1" noChangeArrowheads="1"/>
          </p:cNvPicPr>
          <p:nvPr/>
        </p:nvPicPr>
        <p:blipFill>
          <a:blip r:embed="rId3" cstate="print">
            <a:lum bright="-20000"/>
          </a:blip>
          <a:srcRect/>
          <a:stretch>
            <a:fillRect/>
          </a:stretch>
        </p:blipFill>
        <p:spPr bwMode="auto">
          <a:xfrm>
            <a:off x="147415" y="210796"/>
            <a:ext cx="3357785" cy="2518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7" descr="C:\Users\Ptr. Daniel White\Pictures\Prophecy pictures\Catholic\032608-pope-benedict-xvi.jpg"/>
          <p:cNvPicPr>
            <a:picLocks noChangeAspect="1" noChangeArrowheads="1"/>
          </p:cNvPicPr>
          <p:nvPr/>
        </p:nvPicPr>
        <p:blipFill>
          <a:blip r:embed="rId4" cstate="print"/>
          <a:srcRect/>
          <a:stretch>
            <a:fillRect/>
          </a:stretch>
        </p:blipFill>
        <p:spPr bwMode="auto">
          <a:xfrm>
            <a:off x="5757630" y="210796"/>
            <a:ext cx="3304234" cy="25112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4" descr="C:\Users\Ptr. Daniel White\Pictures\Prophecy pictures\Catholic\italy-vatican-museum.jpg"/>
          <p:cNvPicPr>
            <a:picLocks noChangeAspect="1" noChangeArrowheads="1"/>
          </p:cNvPicPr>
          <p:nvPr/>
        </p:nvPicPr>
        <p:blipFill>
          <a:blip r:embed="rId5" cstate="print"/>
          <a:srcRect/>
          <a:stretch>
            <a:fillRect/>
          </a:stretch>
        </p:blipFill>
        <p:spPr bwMode="auto">
          <a:xfrm>
            <a:off x="5719886" y="4424332"/>
            <a:ext cx="3321090" cy="24908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3" descr="C:\Users\Ptr. Daniel White\Pictures\Prophecy pictures\Dan Whites\Nation bow before beast.jpg"/>
          <p:cNvPicPr>
            <a:picLocks noChangeAspect="1" noChangeArrowheads="1"/>
          </p:cNvPicPr>
          <p:nvPr/>
        </p:nvPicPr>
        <p:blipFill>
          <a:blip r:embed="rId6" cstate="print"/>
          <a:srcRect/>
          <a:stretch>
            <a:fillRect/>
          </a:stretch>
        </p:blipFill>
        <p:spPr bwMode="auto">
          <a:xfrm>
            <a:off x="51275" y="4252983"/>
            <a:ext cx="3386983" cy="25893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2" descr="C:\Users\Ptr. Daniel White\Pictures\Prophecy pictures\Dan Whites\Dragon with seven heads.jpg"/>
          <p:cNvPicPr>
            <a:picLocks noChangeAspect="1" noChangeArrowheads="1"/>
          </p:cNvPicPr>
          <p:nvPr/>
        </p:nvPicPr>
        <p:blipFill>
          <a:blip r:embed="rId7" cstate="print"/>
          <a:srcRect/>
          <a:stretch>
            <a:fillRect/>
          </a:stretch>
        </p:blipFill>
        <p:spPr bwMode="auto">
          <a:xfrm>
            <a:off x="2798392" y="2286000"/>
            <a:ext cx="3461048" cy="25957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6280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0" y="457200"/>
            <a:ext cx="4572000" cy="6400800"/>
          </a:xfrm>
        </p:spPr>
        <p:txBody>
          <a:bodyPr>
            <a:normAutofit/>
          </a:bodyPr>
          <a:lstStyle/>
          <a:p>
            <a:r>
              <a:rPr lang="en-US" sz="3600" dirty="0" smtClean="0"/>
              <a:t>One world government – </a:t>
            </a:r>
            <a:r>
              <a:rPr lang="en-US" sz="3600" i="1" dirty="0" smtClean="0"/>
              <a:t>Revelation 17:13</a:t>
            </a:r>
          </a:p>
          <a:p>
            <a:r>
              <a:rPr lang="en-US" sz="3600" dirty="0" smtClean="0"/>
              <a:t>One world economy – </a:t>
            </a:r>
            <a:r>
              <a:rPr lang="en-US" sz="3600" i="1" dirty="0" smtClean="0"/>
              <a:t>Revelation 13:17</a:t>
            </a:r>
          </a:p>
          <a:p>
            <a:r>
              <a:rPr lang="en-US" sz="3600" dirty="0" smtClean="0"/>
              <a:t>One world money market –         </a:t>
            </a:r>
            <a:r>
              <a:rPr lang="en-US" sz="3600" i="1" dirty="0" smtClean="0"/>
              <a:t>Revelation 18:3, 15</a:t>
            </a:r>
          </a:p>
          <a:p>
            <a:r>
              <a:rPr lang="en-US" sz="3600" dirty="0" smtClean="0"/>
              <a:t>One world church – </a:t>
            </a:r>
            <a:r>
              <a:rPr lang="en-US" sz="3600" i="1" dirty="0" smtClean="0"/>
              <a:t>Revelation 17:1-9</a:t>
            </a:r>
            <a:endParaRPr lang="en-US" sz="3600" i="1" dirty="0"/>
          </a:p>
        </p:txBody>
      </p:sp>
      <p:pic>
        <p:nvPicPr>
          <p:cNvPr id="126978" name="Picture 2" descr="http://trutube.tv/files/photos/138004959322846c_l.jpg"/>
          <p:cNvPicPr>
            <a:picLocks noChangeAspect="1" noChangeArrowheads="1"/>
          </p:cNvPicPr>
          <p:nvPr/>
        </p:nvPicPr>
        <p:blipFill>
          <a:blip r:embed="rId3" cstate="print"/>
          <a:srcRect/>
          <a:stretch>
            <a:fillRect/>
          </a:stretch>
        </p:blipFill>
        <p:spPr bwMode="auto">
          <a:xfrm rot="324852">
            <a:off x="4498325" y="1279797"/>
            <a:ext cx="4680532" cy="3505200"/>
          </a:xfrm>
          <a:prstGeom prst="rect">
            <a:avLst/>
          </a:prstGeom>
          <a:noFill/>
        </p:spPr>
      </p:pic>
    </p:spTree>
    <p:extLst>
      <p:ext uri="{BB962C8B-B14F-4D97-AF65-F5344CB8AC3E}">
        <p14:creationId xmlns:p14="http://schemas.microsoft.com/office/powerpoint/2010/main" val="354983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to="" calcmode="lin" valueType="num">
                                      <p:cBhvr>
                                        <p:cTn id="7" dur="1" fill="hold"/>
                                        <p:tgtEl>
                                          <p:spTgt spid="8">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to="" calcmode="lin" valueType="num">
                                      <p:cBhvr>
                                        <p:cTn id="12" dur="1" fill="hold"/>
                                        <p:tgtEl>
                                          <p:spTgt spid="8">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to="" calcmode="lin" valueType="num">
                                      <p:cBhvr>
                                        <p:cTn id="17" dur="1" fill="hold"/>
                                        <p:tgtEl>
                                          <p:spTgt spid="8">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to="" calcmode="lin" valueType="num">
                                      <p:cBhvr>
                                        <p:cTn id="22" dur="1" fill="hold"/>
                                        <p:tgtEl>
                                          <p:spTgt spid="8">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0"/>
            <a:ext cx="9144000" cy="68580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1" u="none" strike="noStrike" kern="1200" cap="none" spc="0" normalizeH="0" baseline="0" noProof="0" dirty="0" smtClean="0">
                <a:ln>
                  <a:noFill/>
                </a:ln>
                <a:solidFill>
                  <a:srgbClr val="FFFF00"/>
                </a:solidFill>
                <a:effectLst/>
                <a:uLnTx/>
                <a:uFillTx/>
                <a:ea typeface="+mn-ea"/>
                <a:cs typeface="Times New Roman" pitchFamily="18" charset="0"/>
              </a:rPr>
              <a:t>Daniel 7:26-27 “But the judgment shall sit, and they shall take away his dominion, to consume</a:t>
            </a:r>
            <a:r>
              <a:rPr kumimoji="0" lang="en-US" sz="3200" b="0" i="1" u="none" strike="noStrike" kern="1200" cap="none" spc="0" normalizeH="0" noProof="0" dirty="0" smtClean="0">
                <a:ln>
                  <a:noFill/>
                </a:ln>
                <a:solidFill>
                  <a:srgbClr val="FFFF00"/>
                </a:solidFill>
                <a:effectLst/>
                <a:uLnTx/>
                <a:uFillTx/>
                <a:ea typeface="+mn-ea"/>
                <a:cs typeface="Times New Roman" pitchFamily="18" charset="0"/>
              </a:rPr>
              <a:t> </a:t>
            </a:r>
            <a:r>
              <a:rPr kumimoji="0" lang="en-US" sz="3200" b="0" i="1" u="none" strike="noStrike" kern="1200" cap="none" spc="0" normalizeH="0" baseline="0" noProof="0" dirty="0" smtClean="0">
                <a:ln>
                  <a:noFill/>
                </a:ln>
                <a:solidFill>
                  <a:srgbClr val="FFFF00"/>
                </a:solidFill>
                <a:effectLst/>
                <a:uLnTx/>
                <a:uFillTx/>
                <a:ea typeface="+mn-ea"/>
                <a:cs typeface="Times New Roman" pitchFamily="18" charset="0"/>
              </a:rPr>
              <a:t>and to destroy it unto the end. And the kingdom and dominion, and greatness of the kingdom under the whole heaven, shall be given to the people of the saints of the most High, whose kingdom is an everlasting kingdom, and all dominions shall serve</a:t>
            </a:r>
            <a:r>
              <a:rPr kumimoji="0" lang="en-US" sz="3200" b="0" i="1" u="none" strike="noStrike" kern="1200" cap="none" spc="0" normalizeH="0" noProof="0" dirty="0" smtClean="0">
                <a:ln>
                  <a:noFill/>
                </a:ln>
                <a:solidFill>
                  <a:srgbClr val="FFFF00"/>
                </a:solidFill>
                <a:effectLst/>
                <a:uLnTx/>
                <a:uFillTx/>
                <a:ea typeface="+mn-ea"/>
                <a:cs typeface="Times New Roman" pitchFamily="18" charset="0"/>
              </a:rPr>
              <a:t> </a:t>
            </a:r>
            <a:r>
              <a:rPr kumimoji="0" lang="en-US" sz="3200" b="0" i="1" u="none" strike="noStrike" kern="1200" cap="none" spc="0" normalizeH="0" baseline="0" noProof="0" dirty="0" smtClean="0">
                <a:ln>
                  <a:noFill/>
                </a:ln>
                <a:solidFill>
                  <a:srgbClr val="FFFF00"/>
                </a:solidFill>
                <a:effectLst/>
                <a:uLnTx/>
                <a:uFillTx/>
                <a:ea typeface="+mn-ea"/>
                <a:cs typeface="Times New Roman" pitchFamily="18" charset="0"/>
              </a:rPr>
              <a:t>and obey Him.”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1" u="none" strike="noStrike" kern="1200" cap="none" spc="0" normalizeH="0" baseline="0" noProof="0" dirty="0" smtClean="0">
                <a:ln>
                  <a:noFill/>
                </a:ln>
                <a:solidFill>
                  <a:srgbClr val="FFFF00"/>
                </a:solidFill>
                <a:effectLst/>
                <a:uLnTx/>
                <a:uFillTx/>
                <a:ea typeface="+mn-ea"/>
                <a:cs typeface="Times New Roman" pitchFamily="18" charset="0"/>
              </a:rPr>
              <a:t>Daniel 8:25 “…but he shall be broken without hand…”  (no one to help him)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1" u="none" strike="noStrike" kern="1200" cap="none" spc="0" normalizeH="0" baseline="0" noProof="0" dirty="0" smtClean="0">
                <a:ln>
                  <a:noFill/>
                </a:ln>
                <a:solidFill>
                  <a:srgbClr val="FFFF00"/>
                </a:solidFill>
                <a:effectLst/>
                <a:uLnTx/>
                <a:uFillTx/>
                <a:ea typeface="+mn-ea"/>
                <a:cs typeface="Times New Roman" pitchFamily="18" charset="0"/>
              </a:rPr>
              <a:t>Daniel 11:36 “He shall prosper till the indignation be accomplished; for that is determined shall be done…”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dirty="0">
              <a:ln>
                <a:noFill/>
              </a:ln>
              <a:solidFill>
                <a:srgbClr val="FFFF00"/>
              </a:solidFill>
              <a:effectLst/>
              <a:uLnTx/>
              <a:uFillTx/>
              <a:ea typeface="+mn-ea"/>
              <a:cs typeface="Times New Roman" pitchFamily="18" charset="0"/>
            </a:endParaRPr>
          </a:p>
        </p:txBody>
      </p:sp>
    </p:spTree>
    <p:extLst>
      <p:ext uri="{BB962C8B-B14F-4D97-AF65-F5344CB8AC3E}">
        <p14:creationId xmlns:p14="http://schemas.microsoft.com/office/powerpoint/2010/main" val="272027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fineartamerica.com/images-medium-large/christian-art--second-coming-of-christ-dale-kunkel.jpg"/>
          <p:cNvPicPr>
            <a:picLocks noChangeAspect="1" noChangeArrowheads="1"/>
          </p:cNvPicPr>
          <p:nvPr/>
        </p:nvPicPr>
        <p:blipFill>
          <a:blip r:embed="rId2" cstate="print"/>
          <a:srcRect/>
          <a:stretch>
            <a:fillRect/>
          </a:stretch>
        </p:blipFill>
        <p:spPr bwMode="auto">
          <a:xfrm>
            <a:off x="-533400" y="0"/>
            <a:ext cx="10286998" cy="6858000"/>
          </a:xfrm>
          <a:prstGeom prst="rect">
            <a:avLst/>
          </a:prstGeom>
          <a:noFill/>
        </p:spPr>
      </p:pic>
    </p:spTree>
    <p:extLst>
      <p:ext uri="{BB962C8B-B14F-4D97-AF65-F5344CB8AC3E}">
        <p14:creationId xmlns:p14="http://schemas.microsoft.com/office/powerpoint/2010/main" val="5803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Ptr. Daniel White\Pictures\Prophecy pictures\Dan Whites\scan0016.jpg"/>
          <p:cNvPicPr>
            <a:picLocks noChangeAspect="1" noChangeArrowheads="1"/>
          </p:cNvPicPr>
          <p:nvPr/>
        </p:nvPicPr>
        <p:blipFill>
          <a:blip r:embed="rId3" cstate="print">
            <a:lum bright="-10000"/>
          </a:blip>
          <a:srcRect/>
          <a:stretch>
            <a:fillRect/>
          </a:stretch>
        </p:blipFill>
        <p:spPr bwMode="auto">
          <a:xfrm>
            <a:off x="4648200" y="0"/>
            <a:ext cx="4495800" cy="3733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3" descr="C:\Users\Ptr. Daniel White\Pictures\Prophecy pictures\Dan Whites\Nation bow before beast.jpg"/>
          <p:cNvPicPr>
            <a:picLocks noChangeAspect="1" noChangeArrowheads="1"/>
          </p:cNvPicPr>
          <p:nvPr/>
        </p:nvPicPr>
        <p:blipFill>
          <a:blip r:embed="rId4" cstate="print"/>
          <a:srcRect/>
          <a:stretch>
            <a:fillRect/>
          </a:stretch>
        </p:blipFill>
        <p:spPr bwMode="auto">
          <a:xfrm>
            <a:off x="4572000" y="3198019"/>
            <a:ext cx="4572000" cy="36599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2" descr="C:\Users\Ptr. Daniel White\Pictures\Prophecy pictures\Dan Whites\Dragon with seven heads.jpg"/>
          <p:cNvPicPr>
            <a:picLocks noChangeAspect="1" noChangeArrowheads="1"/>
          </p:cNvPicPr>
          <p:nvPr/>
        </p:nvPicPr>
        <p:blipFill>
          <a:blip r:embed="rId5" cstate="print"/>
          <a:srcRect/>
          <a:stretch>
            <a:fillRect/>
          </a:stretch>
        </p:blipFill>
        <p:spPr bwMode="auto">
          <a:xfrm>
            <a:off x="0" y="0"/>
            <a:ext cx="4876801" cy="365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2" descr="C:\Users\Ptr. Daniel White\Pictures\Prophecy pictures\Revelation 1\Babylon upon the beast.jpg"/>
          <p:cNvPicPr>
            <a:picLocks noChangeAspect="1" noChangeArrowheads="1"/>
          </p:cNvPicPr>
          <p:nvPr/>
        </p:nvPicPr>
        <p:blipFill>
          <a:blip r:embed="rId6" cstate="print"/>
          <a:srcRect/>
          <a:stretch>
            <a:fillRect/>
          </a:stretch>
        </p:blipFill>
        <p:spPr bwMode="auto">
          <a:xfrm>
            <a:off x="-41674" y="3453925"/>
            <a:ext cx="4610825" cy="34877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45953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3048000"/>
          </a:xfrm>
        </p:spPr>
        <p:txBody>
          <a:bodyPr>
            <a:noAutofit/>
          </a:bodyPr>
          <a:lstStyle/>
          <a:p>
            <a:r>
              <a:rPr lang="en-US" sz="4000" i="1" dirty="0" smtClean="0"/>
              <a:t>“And I saw in the right hand of him that sat on the throne a book written within and on the backside, sealed with seven seals.” (Rev. 5:1)</a:t>
            </a:r>
            <a:br>
              <a:rPr lang="en-US" sz="4000" i="1" dirty="0" smtClean="0"/>
            </a:br>
            <a:endParaRPr lang="en-US" sz="4000" i="1" dirty="0"/>
          </a:p>
        </p:txBody>
      </p:sp>
      <p:pic>
        <p:nvPicPr>
          <p:cNvPr id="3" name="Picture 2" descr="http://images.rapgenius.com/3fa7cefd9f84186b3916bd0bdb40a0ec.1000x463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5882"/>
            <a:ext cx="9144000" cy="4132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49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itzend.files.wordpress.com/2013/06/5819434832_7228b1cc2d_b.jpg?w=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35" y="0"/>
            <a:ext cx="93179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4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3048000" y="3048000"/>
            <a:ext cx="1828800" cy="1995054"/>
          </a:xfrm>
          <a:prstGeom prst="ellipse">
            <a:avLst/>
          </a:prstGeom>
          <a:ln>
            <a:noFill/>
          </a:ln>
          <a:effectLst>
            <a:softEdge rad="112500"/>
          </a:effectLst>
        </p:spPr>
      </p:pic>
      <p:sp>
        <p:nvSpPr>
          <p:cNvPr id="4" name="Title 3"/>
          <p:cNvSpPr>
            <a:spLocks noGrp="1"/>
          </p:cNvSpPr>
          <p:nvPr>
            <p:ph type="title"/>
          </p:nvPr>
        </p:nvSpPr>
        <p:spPr>
          <a:xfrm>
            <a:off x="4419600" y="4419600"/>
            <a:ext cx="2133600" cy="1676400"/>
          </a:xfrm>
        </p:spPr>
        <p:txBody>
          <a:bodyPr/>
          <a:lstStyle/>
          <a:p>
            <a:r>
              <a:rPr lang="en-US" b="1" i="1" dirty="0" smtClean="0">
                <a:solidFill>
                  <a:schemeClr val="bg1"/>
                </a:solidFill>
              </a:rPr>
              <a:t>6:3-4</a:t>
            </a:r>
            <a:endParaRPr lang="en-US" b="1" i="1" dirty="0">
              <a:solidFill>
                <a:schemeClr val="bg1"/>
              </a:solidFill>
            </a:endParaRPr>
          </a:p>
        </p:txBody>
      </p:sp>
    </p:spTree>
    <p:extLst>
      <p:ext uri="{BB962C8B-B14F-4D97-AF65-F5344CB8AC3E}">
        <p14:creationId xmlns:p14="http://schemas.microsoft.com/office/powerpoint/2010/main" val="222876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i="1" dirty="0" smtClean="0"/>
              <a:t>“And when he had opened the second seal, I heard the second beast say, Come and see. And there went out another horse that was red: and power was given to him that sat thereon to take peace from the earth, and that they should kill one another: and there was given unto him a great sword.”</a:t>
            </a:r>
            <a:endParaRPr lang="en-US" i="1" dirty="0"/>
          </a:p>
        </p:txBody>
      </p:sp>
    </p:spTree>
    <p:extLst>
      <p:ext uri="{BB962C8B-B14F-4D97-AF65-F5344CB8AC3E}">
        <p14:creationId xmlns:p14="http://schemas.microsoft.com/office/powerpoint/2010/main" val="230784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Prophecy pictures\prophecy pictures\four horsemen\Second Horseman.jpg"/>
          <p:cNvPicPr>
            <a:picLocks noChangeAspect="1" noChangeArrowheads="1"/>
          </p:cNvPicPr>
          <p:nvPr/>
        </p:nvPicPr>
        <p:blipFill>
          <a:blip r:embed="rId3" cstate="print"/>
          <a:srcRect/>
          <a:stretch>
            <a:fillRect/>
          </a:stretch>
        </p:blipFill>
        <p:spPr bwMode="auto">
          <a:xfrm>
            <a:off x="1981200" y="0"/>
            <a:ext cx="5069227" cy="6858000"/>
          </a:xfrm>
          <a:prstGeom prst="rect">
            <a:avLst/>
          </a:prstGeom>
          <a:ln>
            <a:noFill/>
          </a:ln>
          <a:effectLst>
            <a:softEdge rad="112500"/>
          </a:effectLst>
        </p:spPr>
      </p:pic>
    </p:spTree>
    <p:extLst>
      <p:ext uri="{BB962C8B-B14F-4D97-AF65-F5344CB8AC3E}">
        <p14:creationId xmlns:p14="http://schemas.microsoft.com/office/powerpoint/2010/main" val="63644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Ptr. Daniel White\Desktop\Bible pictures\war\Military-Other-2818.jpg"/>
          <p:cNvPicPr>
            <a:picLocks noChangeAspect="1" noChangeArrowheads="1"/>
          </p:cNvPicPr>
          <p:nvPr/>
        </p:nvPicPr>
        <p:blipFill>
          <a:blip r:embed="rId3" cstate="print"/>
          <a:srcRect/>
          <a:stretch>
            <a:fillRect/>
          </a:stretch>
        </p:blipFill>
        <p:spPr bwMode="auto">
          <a:xfrm>
            <a:off x="5105400" y="0"/>
            <a:ext cx="3905250" cy="3124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098" name="Picture 2" descr="C:\Users\Ptr. Daniel White\Desktop\Bible pictures\war\Military-Gun-51853.jpg"/>
          <p:cNvPicPr>
            <a:picLocks noChangeAspect="1" noChangeArrowheads="1"/>
          </p:cNvPicPr>
          <p:nvPr/>
        </p:nvPicPr>
        <p:blipFill>
          <a:blip r:embed="rId4" cstate="print"/>
          <a:srcRect/>
          <a:stretch>
            <a:fillRect/>
          </a:stretch>
        </p:blipFill>
        <p:spPr bwMode="auto">
          <a:xfrm>
            <a:off x="6153150" y="4343401"/>
            <a:ext cx="2990850"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0" name="Picture 4" descr="C:\Users\Ptr. Daniel White\Desktop\Bible pictures\war\Military-American-31903.jpg"/>
          <p:cNvPicPr>
            <a:picLocks noChangeAspect="1" noChangeArrowheads="1"/>
          </p:cNvPicPr>
          <p:nvPr/>
        </p:nvPicPr>
        <p:blipFill>
          <a:blip r:embed="rId5" cstate="print"/>
          <a:srcRect/>
          <a:stretch>
            <a:fillRect/>
          </a:stretch>
        </p:blipFill>
        <p:spPr bwMode="auto">
          <a:xfrm>
            <a:off x="3124200" y="4668227"/>
            <a:ext cx="3048000" cy="21897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1" name="Picture 5" descr="C:\Users\Ptr. Daniel White\Desktop\Bible pictures\war\Military-Gun-13371.jpg"/>
          <p:cNvPicPr>
            <a:picLocks noChangeAspect="1" noChangeArrowheads="1"/>
          </p:cNvPicPr>
          <p:nvPr/>
        </p:nvPicPr>
        <p:blipFill>
          <a:blip r:embed="rId6" cstate="print"/>
          <a:srcRect/>
          <a:stretch>
            <a:fillRect/>
          </a:stretch>
        </p:blipFill>
        <p:spPr bwMode="auto">
          <a:xfrm>
            <a:off x="152400" y="152400"/>
            <a:ext cx="3657600" cy="21621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3" name="Picture 7" descr="C:\Users\Ptr. Daniel White\Desktop\Bible pictures\war\nuclear7.jpg"/>
          <p:cNvPicPr>
            <a:picLocks noChangeAspect="1" noChangeArrowheads="1"/>
          </p:cNvPicPr>
          <p:nvPr/>
        </p:nvPicPr>
        <p:blipFill>
          <a:blip r:embed="rId7" cstate="print"/>
          <a:srcRect/>
          <a:stretch>
            <a:fillRect/>
          </a:stretch>
        </p:blipFill>
        <p:spPr bwMode="auto">
          <a:xfrm>
            <a:off x="152400" y="2133600"/>
            <a:ext cx="3352800" cy="23621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2" name="Picture 6" descr="C:\Users\Ptr. Daniel White\Desktop\Bible pictures\war\Military-Naval-2814.jpg"/>
          <p:cNvPicPr>
            <a:picLocks noChangeAspect="1" noChangeArrowheads="1"/>
          </p:cNvPicPr>
          <p:nvPr/>
        </p:nvPicPr>
        <p:blipFill>
          <a:blip r:embed="rId8" cstate="print"/>
          <a:srcRect/>
          <a:stretch>
            <a:fillRect/>
          </a:stretch>
        </p:blipFill>
        <p:spPr bwMode="auto">
          <a:xfrm>
            <a:off x="152400" y="4419599"/>
            <a:ext cx="3505200" cy="24384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6" name="Picture 10" descr="C:\Users\Ptr. Daniel White\Desktop\Bible pictures\war\Military-Aircraft-2819.jpg"/>
          <p:cNvPicPr>
            <a:picLocks noChangeAspect="1" noChangeArrowheads="1"/>
          </p:cNvPicPr>
          <p:nvPr/>
        </p:nvPicPr>
        <p:blipFill>
          <a:blip r:embed="rId9" cstate="print"/>
          <a:srcRect/>
          <a:stretch>
            <a:fillRect/>
          </a:stretch>
        </p:blipFill>
        <p:spPr bwMode="auto">
          <a:xfrm>
            <a:off x="5715000" y="2971800"/>
            <a:ext cx="3276600" cy="24100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5" name="Picture 9" descr="C:\Users\Ptr. Daniel White\Desktop\Bible pictures\war\Jihad.bmp"/>
          <p:cNvPicPr>
            <a:picLocks noChangeAspect="1" noChangeArrowheads="1"/>
          </p:cNvPicPr>
          <p:nvPr/>
        </p:nvPicPr>
        <p:blipFill>
          <a:blip r:embed="rId10" cstate="print"/>
          <a:srcRect/>
          <a:stretch>
            <a:fillRect/>
          </a:stretch>
        </p:blipFill>
        <p:spPr bwMode="auto">
          <a:xfrm>
            <a:off x="3429000" y="2057400"/>
            <a:ext cx="2324100" cy="26339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7" name="Picture 11" descr="C:\Users\Ptr. Daniel White\Desktop\Bible pictures\war\army_5.jpg"/>
          <p:cNvPicPr>
            <a:picLocks noChangeAspect="1" noChangeArrowheads="1"/>
          </p:cNvPicPr>
          <p:nvPr/>
        </p:nvPicPr>
        <p:blipFill>
          <a:blip r:embed="rId11" cstate="print"/>
          <a:srcRect/>
          <a:stretch>
            <a:fillRect/>
          </a:stretch>
        </p:blipFill>
        <p:spPr bwMode="auto">
          <a:xfrm>
            <a:off x="3276600" y="228600"/>
            <a:ext cx="2819400" cy="1752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4" name="Picture 8" descr="C:\Users\Ptr. Daniel White\Desktop\Bible pictures\war\world-at-war.jpg"/>
          <p:cNvPicPr>
            <a:picLocks noChangeAspect="1" noChangeArrowheads="1"/>
          </p:cNvPicPr>
          <p:nvPr/>
        </p:nvPicPr>
        <p:blipFill>
          <a:blip r:embed="rId12" cstate="print">
            <a:lum bright="-20000"/>
          </a:blip>
          <a:srcRect r="676" b="12000"/>
          <a:stretch>
            <a:fillRect/>
          </a:stretch>
        </p:blipFill>
        <p:spPr bwMode="auto">
          <a:xfrm>
            <a:off x="2514600" y="762000"/>
            <a:ext cx="4114800" cy="55423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5086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p:cTn id="7" dur="1000" fill="hold"/>
                                        <p:tgtEl>
                                          <p:spTgt spid="4104"/>
                                        </p:tgtEl>
                                        <p:attrNameLst>
                                          <p:attrName>ppt_w</p:attrName>
                                        </p:attrNameLst>
                                      </p:cBhvr>
                                      <p:tavLst>
                                        <p:tav tm="0">
                                          <p:val>
                                            <p:fltVal val="0"/>
                                          </p:val>
                                        </p:tav>
                                        <p:tav tm="100000">
                                          <p:val>
                                            <p:strVal val="#ppt_w"/>
                                          </p:val>
                                        </p:tav>
                                      </p:tavLst>
                                    </p:anim>
                                    <p:anim calcmode="lin" valueType="num">
                                      <p:cBhvr>
                                        <p:cTn id="8" dur="1000" fill="hold"/>
                                        <p:tgtEl>
                                          <p:spTgt spid="4104"/>
                                        </p:tgtEl>
                                        <p:attrNameLst>
                                          <p:attrName>ppt_h</p:attrName>
                                        </p:attrNameLst>
                                      </p:cBhvr>
                                      <p:tavLst>
                                        <p:tav tm="0">
                                          <p:val>
                                            <p:fltVal val="0"/>
                                          </p:val>
                                        </p:tav>
                                        <p:tav tm="100000">
                                          <p:val>
                                            <p:strVal val="#ppt_h"/>
                                          </p:val>
                                        </p:tav>
                                      </p:tavLst>
                                    </p:anim>
                                    <p:animEffect transition="in" filter="fade">
                                      <p:cBhvr>
                                        <p:cTn id="9" dur="1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3505200" y="2362200"/>
            <a:ext cx="1828800" cy="1995054"/>
          </a:xfrm>
          <a:prstGeom prst="ellipse">
            <a:avLst/>
          </a:prstGeom>
          <a:ln>
            <a:noFill/>
          </a:ln>
          <a:effectLst>
            <a:softEdge rad="112500"/>
          </a:effectLst>
        </p:spPr>
      </p:pic>
      <p:sp>
        <p:nvSpPr>
          <p:cNvPr id="4" name="Title 3"/>
          <p:cNvSpPr>
            <a:spLocks noGrp="1"/>
          </p:cNvSpPr>
          <p:nvPr>
            <p:ph type="title"/>
          </p:nvPr>
        </p:nvSpPr>
        <p:spPr>
          <a:xfrm>
            <a:off x="4267200" y="4419600"/>
            <a:ext cx="2286000" cy="1600200"/>
          </a:xfrm>
        </p:spPr>
        <p:txBody>
          <a:bodyPr/>
          <a:lstStyle/>
          <a:p>
            <a:r>
              <a:rPr lang="en-US" b="1" i="1" dirty="0" smtClean="0">
                <a:solidFill>
                  <a:schemeClr val="bg1"/>
                </a:solidFill>
              </a:rPr>
              <a:t>6:5-6</a:t>
            </a:r>
            <a:endParaRPr lang="en-US" b="1" i="1" dirty="0">
              <a:solidFill>
                <a:schemeClr val="bg1"/>
              </a:solidFill>
            </a:endParaRPr>
          </a:p>
        </p:txBody>
      </p:sp>
    </p:spTree>
    <p:extLst>
      <p:ext uri="{BB962C8B-B14F-4D97-AF65-F5344CB8AC3E}">
        <p14:creationId xmlns:p14="http://schemas.microsoft.com/office/powerpoint/2010/main" val="65647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fontScale="90000"/>
          </a:bodyPr>
          <a:lstStyle/>
          <a:p>
            <a:r>
              <a:rPr lang="en-US" i="1" dirty="0" smtClean="0"/>
              <a:t>“And when he had opened the third seal, I heard the third beast say, Come and see. And I beheld, and lo a black horse; and he that sat on him had a pair of balances in his hand. And I heard a voice in the midst of the four beasts say, A measure of wheat for a penny, and three measures of barley for a penny; and see thou hurt not the oil and the wine.”</a:t>
            </a:r>
            <a:endParaRPr lang="en-US" i="1" dirty="0"/>
          </a:p>
        </p:txBody>
      </p:sp>
    </p:spTree>
    <p:extLst>
      <p:ext uri="{BB962C8B-B14F-4D97-AF65-F5344CB8AC3E}">
        <p14:creationId xmlns:p14="http://schemas.microsoft.com/office/powerpoint/2010/main" val="173676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Prophecy pictures\prophecy pictures\four horsemen\Third Horseman.jpg"/>
          <p:cNvPicPr>
            <a:picLocks noChangeAspect="1" noChangeArrowheads="1"/>
          </p:cNvPicPr>
          <p:nvPr/>
        </p:nvPicPr>
        <p:blipFill>
          <a:blip r:embed="rId3" cstate="print"/>
          <a:srcRect/>
          <a:stretch>
            <a:fillRect/>
          </a:stretch>
        </p:blipFill>
        <p:spPr bwMode="auto">
          <a:xfrm>
            <a:off x="2057400" y="0"/>
            <a:ext cx="5029200" cy="6803850"/>
          </a:xfrm>
          <a:prstGeom prst="rect">
            <a:avLst/>
          </a:prstGeom>
          <a:ln>
            <a:noFill/>
          </a:ln>
          <a:effectLst>
            <a:softEdge rad="112500"/>
          </a:effectLst>
        </p:spPr>
      </p:pic>
    </p:spTree>
    <p:extLst>
      <p:ext uri="{BB962C8B-B14F-4D97-AF65-F5344CB8AC3E}">
        <p14:creationId xmlns:p14="http://schemas.microsoft.com/office/powerpoint/2010/main" val="141010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http://answersafrica.com/wp-content/uploads/2013/07/Somali-Famine.jpg"/>
          <p:cNvPicPr>
            <a:picLocks noChangeAspect="1" noChangeArrowheads="1"/>
          </p:cNvPicPr>
          <p:nvPr/>
        </p:nvPicPr>
        <p:blipFill>
          <a:blip r:embed="rId2" cstate="print"/>
          <a:srcRect/>
          <a:stretch>
            <a:fillRect/>
          </a:stretch>
        </p:blipFill>
        <p:spPr bwMode="auto">
          <a:xfrm>
            <a:off x="0" y="0"/>
            <a:ext cx="6224153" cy="3657600"/>
          </a:xfrm>
          <a:prstGeom prst="rect">
            <a:avLst/>
          </a:prstGeom>
          <a:ln>
            <a:noFill/>
          </a:ln>
          <a:effectLst>
            <a:softEdge rad="112500"/>
          </a:effectLst>
        </p:spPr>
      </p:pic>
      <p:pic>
        <p:nvPicPr>
          <p:cNvPr id="178182" name="Picture 6" descr="http://www.razormind.co.uk/wp-content/uploads/2013/08/irish-famine-1847.jpg"/>
          <p:cNvPicPr>
            <a:picLocks noChangeAspect="1" noChangeArrowheads="1"/>
          </p:cNvPicPr>
          <p:nvPr/>
        </p:nvPicPr>
        <p:blipFill>
          <a:blip r:embed="rId3" cstate="print"/>
          <a:srcRect/>
          <a:stretch>
            <a:fillRect/>
          </a:stretch>
        </p:blipFill>
        <p:spPr bwMode="auto">
          <a:xfrm>
            <a:off x="0" y="3352800"/>
            <a:ext cx="5257798" cy="3505200"/>
          </a:xfrm>
          <a:prstGeom prst="rect">
            <a:avLst/>
          </a:prstGeom>
          <a:ln>
            <a:noFill/>
          </a:ln>
          <a:effectLst>
            <a:softEdge rad="112500"/>
          </a:effectLst>
        </p:spPr>
      </p:pic>
      <p:pic>
        <p:nvPicPr>
          <p:cNvPr id="178180" name="Picture 4" descr="http://nursewriter.com/uploaded_images/famine-in-india-773636.jpg"/>
          <p:cNvPicPr>
            <a:picLocks noChangeAspect="1" noChangeArrowheads="1"/>
          </p:cNvPicPr>
          <p:nvPr/>
        </p:nvPicPr>
        <p:blipFill>
          <a:blip r:embed="rId4" cstate="print"/>
          <a:srcRect/>
          <a:stretch>
            <a:fillRect/>
          </a:stretch>
        </p:blipFill>
        <p:spPr bwMode="auto">
          <a:xfrm>
            <a:off x="4038600" y="3479927"/>
            <a:ext cx="5105400" cy="3378073"/>
          </a:xfrm>
          <a:prstGeom prst="rect">
            <a:avLst/>
          </a:prstGeom>
          <a:ln>
            <a:noFill/>
          </a:ln>
          <a:effectLst>
            <a:softEdge rad="112500"/>
          </a:effectLst>
        </p:spPr>
      </p:pic>
      <p:pic>
        <p:nvPicPr>
          <p:cNvPr id="178184" name="Picture 8" descr="http://hotnaijanews.com/wp-content/uploads/2012/04/famine-in-africa.jpg"/>
          <p:cNvPicPr>
            <a:picLocks noChangeAspect="1" noChangeArrowheads="1"/>
          </p:cNvPicPr>
          <p:nvPr/>
        </p:nvPicPr>
        <p:blipFill>
          <a:blip r:embed="rId5" cstate="print"/>
          <a:srcRect/>
          <a:stretch>
            <a:fillRect/>
          </a:stretch>
        </p:blipFill>
        <p:spPr bwMode="auto">
          <a:xfrm>
            <a:off x="3803401" y="0"/>
            <a:ext cx="5340600" cy="3609975"/>
          </a:xfrm>
          <a:prstGeom prst="rect">
            <a:avLst/>
          </a:prstGeom>
          <a:ln>
            <a:noFill/>
          </a:ln>
          <a:effectLst>
            <a:softEdge rad="112500"/>
          </a:effectLst>
        </p:spPr>
      </p:pic>
    </p:spTree>
    <p:extLst>
      <p:ext uri="{BB962C8B-B14F-4D97-AF65-F5344CB8AC3E}">
        <p14:creationId xmlns:p14="http://schemas.microsoft.com/office/powerpoint/2010/main" val="291855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038600" y="1905000"/>
            <a:ext cx="1828800" cy="1995054"/>
          </a:xfrm>
          <a:prstGeom prst="ellipse">
            <a:avLst/>
          </a:prstGeom>
          <a:ln>
            <a:noFill/>
          </a:ln>
          <a:effectLst>
            <a:softEdge rad="112500"/>
          </a:effectLst>
        </p:spPr>
      </p:pic>
      <p:sp>
        <p:nvSpPr>
          <p:cNvPr id="4" name="Title 3"/>
          <p:cNvSpPr>
            <a:spLocks noGrp="1"/>
          </p:cNvSpPr>
          <p:nvPr>
            <p:ph type="title"/>
          </p:nvPr>
        </p:nvSpPr>
        <p:spPr>
          <a:xfrm>
            <a:off x="4267200" y="4343400"/>
            <a:ext cx="2362200" cy="1676400"/>
          </a:xfrm>
        </p:spPr>
        <p:txBody>
          <a:bodyPr/>
          <a:lstStyle/>
          <a:p>
            <a:r>
              <a:rPr lang="en-US" b="1" i="1" dirty="0" smtClean="0">
                <a:solidFill>
                  <a:schemeClr val="bg1"/>
                </a:solidFill>
              </a:rPr>
              <a:t>6:7-8</a:t>
            </a:r>
            <a:endParaRPr lang="en-US" b="1" i="1" dirty="0">
              <a:solidFill>
                <a:schemeClr val="bg1"/>
              </a:solidFill>
            </a:endParaRPr>
          </a:p>
        </p:txBody>
      </p:sp>
    </p:spTree>
    <p:extLst>
      <p:ext uri="{BB962C8B-B14F-4D97-AF65-F5344CB8AC3E}">
        <p14:creationId xmlns:p14="http://schemas.microsoft.com/office/powerpoint/2010/main" val="273341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0"/>
            <a:ext cx="8686800" cy="65532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tabLst>
                <a:tab pos="635000" algn="l"/>
              </a:tabLst>
              <a:defRPr/>
            </a:pPr>
            <a:r>
              <a:rPr kumimoji="0" lang="en-US" sz="4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reflection blurRad="6350" stA="55000" endA="300" endPos="45500" dir="5400000" sy="-100000" algn="bl" rotWithShape="0"/>
                </a:effectLst>
                <a:uLnTx/>
                <a:uFillTx/>
                <a:latin typeface="+mn-lt"/>
                <a:ea typeface="+mn-ea"/>
                <a:cs typeface="+mn-cs"/>
              </a:rPr>
              <a:t>   The seven sealed book is the</a:t>
            </a:r>
          </a:p>
          <a:p>
            <a:pPr marL="342900" marR="0" lvl="0" indent="-342900" algn="ctr" defTabSz="914400" rtl="0" eaLnBrk="1" fontAlgn="auto" latinLnBrk="0" hangingPunct="1">
              <a:lnSpc>
                <a:spcPct val="100000"/>
              </a:lnSpc>
              <a:spcBef>
                <a:spcPct val="20000"/>
              </a:spcBef>
              <a:spcAft>
                <a:spcPts val="0"/>
              </a:spcAft>
              <a:buClrTx/>
              <a:buSzTx/>
              <a:tabLst>
                <a:tab pos="635000" algn="l"/>
              </a:tabLst>
              <a:defRPr/>
            </a:pPr>
            <a:r>
              <a:rPr kumimoji="0" lang="en-US" sz="4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reflection blurRad="6350" stA="55000" endA="300" endPos="45500" dir="5400000" sy="-100000" algn="bl" rotWithShape="0"/>
                </a:effectLst>
                <a:uLnTx/>
                <a:uFillTx/>
                <a:latin typeface="+mn-lt"/>
                <a:ea typeface="+mn-ea"/>
                <a:cs typeface="+mn-cs"/>
              </a:rPr>
              <a:t> title deed to the earth </a:t>
            </a:r>
          </a:p>
        </p:txBody>
      </p:sp>
      <p:pic>
        <p:nvPicPr>
          <p:cNvPr id="3" name="Picture 3" descr="C:\Users\Ptr. Daniel White\Desktop\Bible pictures\backgrounds\earth and space\41b.jpg"/>
          <p:cNvPicPr>
            <a:picLocks noChangeAspect="1" noChangeArrowheads="1"/>
          </p:cNvPicPr>
          <p:nvPr/>
        </p:nvPicPr>
        <p:blipFill>
          <a:blip r:embed="rId3" cstate="print"/>
          <a:srcRect/>
          <a:stretch>
            <a:fillRect/>
          </a:stretch>
        </p:blipFill>
        <p:spPr bwMode="auto">
          <a:xfrm>
            <a:off x="1080655" y="1447800"/>
            <a:ext cx="6691745" cy="5257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ontent Placeholder 4"/>
          <p:cNvSpPr txBox="1">
            <a:spLocks/>
          </p:cNvSpPr>
          <p:nvPr/>
        </p:nvSpPr>
        <p:spPr>
          <a:xfrm>
            <a:off x="1752600" y="2438400"/>
            <a:ext cx="5410200" cy="3687763"/>
          </a:xfrm>
          <a:prstGeom prst="rect">
            <a:avLst/>
          </a:prstGeom>
        </p:spPr>
        <p:txBody>
          <a:bodyPr>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“The earth is the Lord’s, and the fullness thereof…” (Psalms 24:1)</a:t>
            </a:r>
            <a:endParaRPr kumimoji="0" lang="en-US" sz="32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“Thou hast created all things, and for thy pleasure they are and were created.”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(Revelation 4:11)</a:t>
            </a:r>
            <a:endParaRPr kumimoji="0" lang="en-US" sz="3600" b="0" i="1"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endParaRPr>
          </a:p>
        </p:txBody>
      </p:sp>
      <p:pic>
        <p:nvPicPr>
          <p:cNvPr id="5" name="Picture 4" descr="C:\Users\Ptr. Daniel White\Desktop\Bible pictures\Prophecy pictures\prophecy pictures\revelation\Worthy to open the scroll.jpg"/>
          <p:cNvPicPr>
            <a:picLocks noChangeAspect="1" noChangeArrowheads="1"/>
          </p:cNvPicPr>
          <p:nvPr/>
        </p:nvPicPr>
        <p:blipFill>
          <a:blip r:embed="rId4" cstate="print">
            <a:lum bright="-10000"/>
          </a:blip>
          <a:srcRect/>
          <a:stretch>
            <a:fillRect/>
          </a:stretch>
        </p:blipFill>
        <p:spPr bwMode="auto">
          <a:xfrm>
            <a:off x="7192011" y="1066801"/>
            <a:ext cx="1723389" cy="17525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4677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0"/>
          </a:xfrm>
        </p:spPr>
        <p:txBody>
          <a:bodyPr>
            <a:normAutofit fontScale="90000"/>
          </a:bodyPr>
          <a:lstStyle/>
          <a:p>
            <a:r>
              <a:rPr lang="en-US" i="1" dirty="0" smtClean="0"/>
              <a:t>“And when he had opened the fourth seal, I heard the voice of the fourth beast say, Come and see. And I looked, and behold a pale horse: and his name that sat on him was Death, and Hell followed with him. And power was given unto them over the fourth part of the earth, to kill with sword, and with hunger, and with death, and with the beasts of the earth.”</a:t>
            </a:r>
            <a:endParaRPr lang="en-US" i="1" dirty="0"/>
          </a:p>
        </p:txBody>
      </p:sp>
    </p:spTree>
    <p:extLst>
      <p:ext uri="{BB962C8B-B14F-4D97-AF65-F5344CB8AC3E}">
        <p14:creationId xmlns:p14="http://schemas.microsoft.com/office/powerpoint/2010/main" val="412264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Prophecy pictures\prophecy pictures\four horsemen\Fourth Horseman.jpg"/>
          <p:cNvPicPr>
            <a:picLocks noChangeAspect="1" noChangeArrowheads="1"/>
          </p:cNvPicPr>
          <p:nvPr/>
        </p:nvPicPr>
        <p:blipFill>
          <a:blip r:embed="rId3" cstate="print"/>
          <a:srcRect/>
          <a:stretch>
            <a:fillRect/>
          </a:stretch>
        </p:blipFill>
        <p:spPr bwMode="auto">
          <a:xfrm>
            <a:off x="1981200" y="0"/>
            <a:ext cx="5113337" cy="6917676"/>
          </a:xfrm>
          <a:prstGeom prst="rect">
            <a:avLst/>
          </a:prstGeom>
          <a:ln>
            <a:noFill/>
          </a:ln>
          <a:effectLst>
            <a:softEdge rad="112500"/>
          </a:effectLst>
        </p:spPr>
      </p:pic>
    </p:spTree>
    <p:extLst>
      <p:ext uri="{BB962C8B-B14F-4D97-AF65-F5344CB8AC3E}">
        <p14:creationId xmlns:p14="http://schemas.microsoft.com/office/powerpoint/2010/main" val="307614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descr="C:\Users\Ptr. Daniel White\Desktop\Bible pictures\Bible mis\Death - Cemetery\Davis grave open.jpg"/>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4011612" y="3012059"/>
            <a:ext cx="5132388" cy="3845941"/>
          </a:xfrm>
          <a:prstGeom prst="rect">
            <a:avLst/>
          </a:prstGeom>
          <a:ln>
            <a:noFill/>
          </a:ln>
          <a:effectLst>
            <a:softEdge rad="112500"/>
          </a:effectLst>
        </p:spPr>
      </p:pic>
      <p:pic>
        <p:nvPicPr>
          <p:cNvPr id="6146" name="Picture 2" descr="C:\Users\Ptr. Daniel White\Desktop\Bible pictures\hell\100_5778.JPG"/>
          <p:cNvPicPr>
            <a:picLocks noChangeAspect="1" noChangeArrowheads="1"/>
          </p:cNvPicPr>
          <p:nvPr/>
        </p:nvPicPr>
        <p:blipFill>
          <a:blip r:embed="rId4" cstate="print"/>
          <a:srcRect r="1827" b="12727"/>
          <a:stretch>
            <a:fillRect/>
          </a:stretch>
        </p:blipFill>
        <p:spPr bwMode="auto">
          <a:xfrm>
            <a:off x="0" y="0"/>
            <a:ext cx="5829300" cy="3886200"/>
          </a:xfrm>
          <a:prstGeom prst="rect">
            <a:avLst/>
          </a:prstGeom>
          <a:ln>
            <a:noFill/>
          </a:ln>
          <a:effectLst>
            <a:softEdge rad="112500"/>
          </a:effectLst>
        </p:spPr>
      </p:pic>
      <p:pic>
        <p:nvPicPr>
          <p:cNvPr id="6154" name="Picture 10" descr="C:\Users\Ptr. Daniel White\Desktop\Bible pictures\Bible mis\Death - Cemetery\Death 1153-66-Vol 8.jpg"/>
          <p:cNvPicPr>
            <a:picLocks noChangeAspect="1" noChangeArrowheads="1"/>
          </p:cNvPicPr>
          <p:nvPr/>
        </p:nvPicPr>
        <p:blipFill>
          <a:blip r:embed="rId5" cstate="print"/>
          <a:srcRect/>
          <a:stretch>
            <a:fillRect/>
          </a:stretch>
        </p:blipFill>
        <p:spPr bwMode="auto">
          <a:xfrm>
            <a:off x="4704689" y="0"/>
            <a:ext cx="4439311" cy="3962400"/>
          </a:xfrm>
          <a:prstGeom prst="rect">
            <a:avLst/>
          </a:prstGeom>
          <a:ln>
            <a:noFill/>
          </a:ln>
          <a:effectLst>
            <a:softEdge rad="112500"/>
          </a:effectLst>
        </p:spPr>
      </p:pic>
      <p:pic>
        <p:nvPicPr>
          <p:cNvPr id="6155" name="Picture 11" descr="C:\Users\Ptr. Daniel White\Desktop\Bible pictures\Bible mis\Death - Cemetery\Skeleton2.jpg"/>
          <p:cNvPicPr>
            <a:picLocks noChangeAspect="1" noChangeArrowheads="1"/>
          </p:cNvPicPr>
          <p:nvPr/>
        </p:nvPicPr>
        <p:blipFill>
          <a:blip r:embed="rId6" cstate="print">
            <a:duotone>
              <a:prstClr val="black"/>
              <a:schemeClr val="tx2">
                <a:tint val="45000"/>
                <a:satMod val="400000"/>
              </a:schemeClr>
            </a:duotone>
          </a:blip>
          <a:srcRect/>
          <a:stretch>
            <a:fillRect/>
          </a:stretch>
        </p:blipFill>
        <p:spPr bwMode="auto">
          <a:xfrm>
            <a:off x="0" y="3542955"/>
            <a:ext cx="4419600" cy="3315045"/>
          </a:xfrm>
          <a:prstGeom prst="rect">
            <a:avLst/>
          </a:prstGeom>
          <a:ln>
            <a:noFill/>
          </a:ln>
          <a:effectLst>
            <a:softEdge rad="112500"/>
          </a:effectLst>
        </p:spPr>
      </p:pic>
      <p:pic>
        <p:nvPicPr>
          <p:cNvPr id="6147" name="Picture 3" descr="C:\Users\Ptr. Daniel White\Desktop\Bible pictures\hell\scan0023.jpg"/>
          <p:cNvPicPr>
            <a:picLocks noChangeAspect="1" noChangeArrowheads="1"/>
          </p:cNvPicPr>
          <p:nvPr/>
        </p:nvPicPr>
        <p:blipFill>
          <a:blip r:embed="rId7" cstate="print">
            <a:lum bright="-10000"/>
          </a:blip>
          <a:srcRect/>
          <a:stretch>
            <a:fillRect/>
          </a:stretch>
        </p:blipFill>
        <p:spPr bwMode="auto">
          <a:xfrm>
            <a:off x="1981200" y="685800"/>
            <a:ext cx="5181600" cy="55809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866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to="" calcmode="lin" valueType="num">
                                      <p:cBhvr>
                                        <p:cTn id="7" dur="1" fill="hold"/>
                                        <p:tgtEl>
                                          <p:spTgt spid="61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4267200" cy="5715000"/>
          </a:xfrm>
        </p:spPr>
        <p:txBody>
          <a:bodyPr>
            <a:normAutofit/>
          </a:bodyPr>
          <a:lstStyle/>
          <a:p>
            <a:r>
              <a:rPr lang="en-US" sz="4000" dirty="0" smtClean="0"/>
              <a:t>Killed by war</a:t>
            </a:r>
          </a:p>
          <a:p>
            <a:r>
              <a:rPr lang="en-US" sz="4000" dirty="0" smtClean="0"/>
              <a:t>Killed by hunger</a:t>
            </a:r>
          </a:p>
          <a:p>
            <a:r>
              <a:rPr lang="en-US" sz="4000" dirty="0" smtClean="0"/>
              <a:t>Killed by death</a:t>
            </a:r>
          </a:p>
          <a:p>
            <a:r>
              <a:rPr lang="en-US" sz="4000" dirty="0" smtClean="0"/>
              <a:t>Killed by the beast of the earth</a:t>
            </a:r>
          </a:p>
        </p:txBody>
      </p:sp>
      <p:pic>
        <p:nvPicPr>
          <p:cNvPr id="2051" name="Picture 3" descr="C:\Users\Ptr. Daniel White\Desktop\Bible pictures\war\soldiersfighting.jpg"/>
          <p:cNvPicPr>
            <a:picLocks noChangeAspect="1" noChangeArrowheads="1"/>
          </p:cNvPicPr>
          <p:nvPr/>
        </p:nvPicPr>
        <p:blipFill>
          <a:blip r:embed="rId3" cstate="print"/>
          <a:srcRect/>
          <a:stretch>
            <a:fillRect/>
          </a:stretch>
        </p:blipFill>
        <p:spPr bwMode="auto">
          <a:xfrm>
            <a:off x="4419600" y="152400"/>
            <a:ext cx="3543105" cy="2799667"/>
          </a:xfrm>
          <a:prstGeom prst="rect">
            <a:avLst/>
          </a:prstGeom>
          <a:ln>
            <a:noFill/>
          </a:ln>
          <a:effectLst>
            <a:outerShdw blurRad="292100" dist="139700" dir="2700000" algn="tl" rotWithShape="0">
              <a:srgbClr val="333333">
                <a:alpha val="65000"/>
              </a:srgbClr>
            </a:outerShdw>
          </a:effectLst>
        </p:spPr>
      </p:pic>
      <p:pic>
        <p:nvPicPr>
          <p:cNvPr id="6" name="Picture 6" descr="C:\Users\Ptr. Daniel White\Desktop\Bible pictures\Persecution and suffering, poverity\Person suffering 5.jpg"/>
          <p:cNvPicPr>
            <a:picLocks noChangeAspect="1" noChangeArrowheads="1"/>
          </p:cNvPicPr>
          <p:nvPr/>
        </p:nvPicPr>
        <p:blipFill>
          <a:blip r:embed="rId4" cstate="print">
            <a:lum bright="-10000"/>
          </a:blip>
          <a:srcRect/>
          <a:stretch>
            <a:fillRect/>
          </a:stretch>
        </p:blipFill>
        <p:spPr bwMode="auto">
          <a:xfrm>
            <a:off x="5867400" y="1524000"/>
            <a:ext cx="3113881" cy="2061604"/>
          </a:xfrm>
          <a:prstGeom prst="rect">
            <a:avLst/>
          </a:prstGeom>
          <a:ln>
            <a:noFill/>
          </a:ln>
          <a:effectLst>
            <a:outerShdw blurRad="292100" dist="139700" dir="2700000" algn="tl" rotWithShape="0">
              <a:srgbClr val="333333">
                <a:alpha val="65000"/>
              </a:srgbClr>
            </a:outerShdw>
          </a:effectLst>
        </p:spPr>
      </p:pic>
      <p:pic>
        <p:nvPicPr>
          <p:cNvPr id="2052" name="Picture 4" descr="C:\Users\Ptr. Daniel White\Desktop\Bible pictures\faces\03212008571.jpg"/>
          <p:cNvPicPr>
            <a:picLocks noChangeAspect="1" noChangeArrowheads="1"/>
          </p:cNvPicPr>
          <p:nvPr/>
        </p:nvPicPr>
        <p:blipFill>
          <a:blip r:embed="rId5" cstate="print"/>
          <a:srcRect/>
          <a:stretch>
            <a:fillRect/>
          </a:stretch>
        </p:blipFill>
        <p:spPr bwMode="auto">
          <a:xfrm>
            <a:off x="4724400" y="2743200"/>
            <a:ext cx="2932113" cy="2198643"/>
          </a:xfrm>
          <a:prstGeom prst="rect">
            <a:avLst/>
          </a:prstGeom>
          <a:ln>
            <a:noFill/>
          </a:ln>
          <a:effectLst>
            <a:outerShdw blurRad="292100" dist="139700" dir="2700000" algn="tl" rotWithShape="0">
              <a:srgbClr val="333333">
                <a:alpha val="65000"/>
              </a:srgbClr>
            </a:outerShdw>
          </a:effectLst>
        </p:spPr>
      </p:pic>
      <p:pic>
        <p:nvPicPr>
          <p:cNvPr id="2053" name="Picture 5" descr="C:\Users\Ptr. Daniel White\Desktop\New Rev. Pix\Anim\1425493_400_300.jpeg"/>
          <p:cNvPicPr>
            <a:picLocks noChangeAspect="1" noChangeArrowheads="1"/>
          </p:cNvPicPr>
          <p:nvPr/>
        </p:nvPicPr>
        <p:blipFill>
          <a:blip r:embed="rId6" cstate="print"/>
          <a:srcRect/>
          <a:stretch>
            <a:fillRect/>
          </a:stretch>
        </p:blipFill>
        <p:spPr bwMode="auto">
          <a:xfrm>
            <a:off x="5410200" y="4152900"/>
            <a:ext cx="3352800" cy="251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628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 calcmode="lin" valueType="num">
                                      <p:cBhvr>
                                        <p:cTn id="14" dur="500" fill="hold"/>
                                        <p:tgtEl>
                                          <p:spTgt spid="2051"/>
                                        </p:tgtEl>
                                        <p:attrNameLst>
                                          <p:attrName>ppt_w</p:attrName>
                                        </p:attrNameLst>
                                      </p:cBhvr>
                                      <p:tavLst>
                                        <p:tav tm="0">
                                          <p:val>
                                            <p:fltVal val="0"/>
                                          </p:val>
                                        </p:tav>
                                        <p:tav tm="100000">
                                          <p:val>
                                            <p:strVal val="#ppt_w"/>
                                          </p:val>
                                        </p:tav>
                                      </p:tavLst>
                                    </p:anim>
                                    <p:anim calcmode="lin" valueType="num">
                                      <p:cBhvr>
                                        <p:cTn id="15" dur="500" fill="hold"/>
                                        <p:tgtEl>
                                          <p:spTgt spid="2051"/>
                                        </p:tgtEl>
                                        <p:attrNameLst>
                                          <p:attrName>ppt_h</p:attrName>
                                        </p:attrNameLst>
                                      </p:cBhvr>
                                      <p:tavLst>
                                        <p:tav tm="0">
                                          <p:val>
                                            <p:fltVal val="0"/>
                                          </p:val>
                                        </p:tav>
                                        <p:tav tm="100000">
                                          <p:val>
                                            <p:strVal val="#ppt_h"/>
                                          </p:val>
                                        </p:tav>
                                      </p:tavLst>
                                    </p:anim>
                                    <p:animEffect transition="in" filter="fade">
                                      <p:cBhvr>
                                        <p:cTn id="16" dur="500"/>
                                        <p:tgtEl>
                                          <p:spTgt spid="205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2052"/>
                                        </p:tgtEl>
                                        <p:attrNameLst>
                                          <p:attrName>style.visibility</p:attrName>
                                        </p:attrNameLst>
                                      </p:cBhvr>
                                      <p:to>
                                        <p:strVal val="visible"/>
                                      </p:to>
                                    </p:set>
                                    <p:anim calcmode="lin" valueType="num">
                                      <p:cBhvr>
                                        <p:cTn id="42" dur="500" fill="hold"/>
                                        <p:tgtEl>
                                          <p:spTgt spid="2052"/>
                                        </p:tgtEl>
                                        <p:attrNameLst>
                                          <p:attrName>ppt_w</p:attrName>
                                        </p:attrNameLst>
                                      </p:cBhvr>
                                      <p:tavLst>
                                        <p:tav tm="0">
                                          <p:val>
                                            <p:fltVal val="0"/>
                                          </p:val>
                                        </p:tav>
                                        <p:tav tm="100000">
                                          <p:val>
                                            <p:strVal val="#ppt_w"/>
                                          </p:val>
                                        </p:tav>
                                      </p:tavLst>
                                    </p:anim>
                                    <p:anim calcmode="lin" valueType="num">
                                      <p:cBhvr>
                                        <p:cTn id="43" dur="500" fill="hold"/>
                                        <p:tgtEl>
                                          <p:spTgt spid="2052"/>
                                        </p:tgtEl>
                                        <p:attrNameLst>
                                          <p:attrName>ppt_h</p:attrName>
                                        </p:attrNameLst>
                                      </p:cBhvr>
                                      <p:tavLst>
                                        <p:tav tm="0">
                                          <p:val>
                                            <p:fltVal val="0"/>
                                          </p:val>
                                        </p:tav>
                                        <p:tav tm="100000">
                                          <p:val>
                                            <p:strVal val="#ppt_h"/>
                                          </p:val>
                                        </p:tav>
                                      </p:tavLst>
                                    </p:anim>
                                    <p:animEffect transition="in" filter="fade">
                                      <p:cBhvr>
                                        <p:cTn id="44" dur="500"/>
                                        <p:tgtEl>
                                          <p:spTgt spid="205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p:cTn id="4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2053"/>
                                        </p:tgtEl>
                                        <p:attrNameLst>
                                          <p:attrName>style.visibility</p:attrName>
                                        </p:attrNameLst>
                                      </p:cBhvr>
                                      <p:to>
                                        <p:strVal val="visible"/>
                                      </p:to>
                                    </p:set>
                                    <p:anim calcmode="lin" valueType="num">
                                      <p:cBhvr>
                                        <p:cTn id="56" dur="500" fill="hold"/>
                                        <p:tgtEl>
                                          <p:spTgt spid="2053"/>
                                        </p:tgtEl>
                                        <p:attrNameLst>
                                          <p:attrName>ppt_w</p:attrName>
                                        </p:attrNameLst>
                                      </p:cBhvr>
                                      <p:tavLst>
                                        <p:tav tm="0">
                                          <p:val>
                                            <p:fltVal val="0"/>
                                          </p:val>
                                        </p:tav>
                                        <p:tav tm="100000">
                                          <p:val>
                                            <p:strVal val="#ppt_w"/>
                                          </p:val>
                                        </p:tav>
                                      </p:tavLst>
                                    </p:anim>
                                    <p:anim calcmode="lin" valueType="num">
                                      <p:cBhvr>
                                        <p:cTn id="57" dur="500" fill="hold"/>
                                        <p:tgtEl>
                                          <p:spTgt spid="2053"/>
                                        </p:tgtEl>
                                        <p:attrNameLst>
                                          <p:attrName>ppt_h</p:attrName>
                                        </p:attrNameLst>
                                      </p:cBhvr>
                                      <p:tavLst>
                                        <p:tav tm="0">
                                          <p:val>
                                            <p:fltVal val="0"/>
                                          </p:val>
                                        </p:tav>
                                        <p:tav tm="100000">
                                          <p:val>
                                            <p:strVal val="#ppt_h"/>
                                          </p:val>
                                        </p:tav>
                                      </p:tavLst>
                                    </p:anim>
                                    <p:animEffect transition="in" filter="fade">
                                      <p:cBhvr>
                                        <p:cTn id="58"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New Rev. Pix\mass_grave1.jpg"/>
          <p:cNvPicPr>
            <a:picLocks noChangeAspect="1" noChangeArrowheads="1"/>
          </p:cNvPicPr>
          <p:nvPr/>
        </p:nvPicPr>
        <p:blipFill>
          <a:blip r:embed="rId3" cstate="print"/>
          <a:srcRect/>
          <a:stretch>
            <a:fillRect/>
          </a:stretch>
        </p:blipFill>
        <p:spPr bwMode="auto">
          <a:xfrm>
            <a:off x="5257800" y="304800"/>
            <a:ext cx="3659798"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4648200" y="4038600"/>
            <a:ext cx="4495800" cy="2819400"/>
          </a:xfrm>
        </p:spPr>
        <p:txBody>
          <a:bodyPr>
            <a:noAutofit/>
          </a:bodyPr>
          <a:lstStyle/>
          <a:p>
            <a:r>
              <a:rPr lang="en-US" sz="3200" dirty="0" smtClean="0">
                <a:effectLst>
                  <a:glow rad="101600">
                    <a:schemeClr val="bg1">
                      <a:alpha val="60000"/>
                    </a:schemeClr>
                  </a:glow>
                </a:effectLst>
              </a:rPr>
              <a:t>World’s present population 7 billion</a:t>
            </a:r>
            <a:br>
              <a:rPr lang="en-US" sz="3200" dirty="0" smtClean="0">
                <a:effectLst>
                  <a:glow rad="101600">
                    <a:schemeClr val="bg1">
                      <a:alpha val="60000"/>
                    </a:schemeClr>
                  </a:glow>
                </a:effectLst>
              </a:rPr>
            </a:br>
            <a:r>
              <a:rPr lang="en-US" sz="3200" dirty="0" smtClean="0">
                <a:effectLst>
                  <a:glow rad="101600">
                    <a:schemeClr val="bg1">
                      <a:alpha val="60000"/>
                    </a:schemeClr>
                  </a:glow>
                </a:effectLst>
              </a:rPr>
              <a:t>  </a:t>
            </a:r>
            <a:br>
              <a:rPr lang="en-US" sz="3200" dirty="0" smtClean="0">
                <a:effectLst>
                  <a:glow rad="101600">
                    <a:schemeClr val="bg1">
                      <a:alpha val="60000"/>
                    </a:schemeClr>
                  </a:glow>
                </a:effectLst>
              </a:rPr>
            </a:br>
            <a:r>
              <a:rPr lang="en-US" sz="3200" dirty="0" smtClean="0">
                <a:effectLst>
                  <a:glow rad="101600">
                    <a:schemeClr val="bg1">
                      <a:alpha val="60000"/>
                    </a:schemeClr>
                  </a:glow>
                </a:effectLst>
              </a:rPr>
              <a:t>¼ of the world’s population = 1.75 billion</a:t>
            </a:r>
            <a:br>
              <a:rPr lang="en-US" sz="3200" dirty="0" smtClean="0">
                <a:effectLst>
                  <a:glow rad="101600">
                    <a:schemeClr val="bg1">
                      <a:alpha val="60000"/>
                    </a:schemeClr>
                  </a:glow>
                </a:effectLst>
              </a:rPr>
            </a:br>
            <a:endParaRPr lang="en-US" sz="3200" dirty="0">
              <a:effectLst>
                <a:glow rad="101600">
                  <a:schemeClr val="bg1">
                    <a:alpha val="60000"/>
                  </a:schemeClr>
                </a:glow>
              </a:effectLst>
            </a:endParaRPr>
          </a:p>
        </p:txBody>
      </p:sp>
      <p:pic>
        <p:nvPicPr>
          <p:cNvPr id="4" name="Picture 2" descr="C:\Users\Ptr. Daniel White\Desktop\Bible pictures\war\scan0106.jpg"/>
          <p:cNvPicPr>
            <a:picLocks noChangeAspect="1" noChangeArrowheads="1"/>
          </p:cNvPicPr>
          <p:nvPr/>
        </p:nvPicPr>
        <p:blipFill>
          <a:blip r:embed="rId4" cstate="print">
            <a:lum bright="-10000"/>
          </a:blip>
          <a:srcRect r="-1818" b="12777"/>
          <a:stretch>
            <a:fillRect/>
          </a:stretch>
        </p:blipFill>
        <p:spPr bwMode="auto">
          <a:xfrm>
            <a:off x="457200" y="457200"/>
            <a:ext cx="4258866" cy="5562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9273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Prophecy pictures\prophecy pictures\revelation\Religious-Christian-2641.jpg"/>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Tree>
    <p:extLst>
      <p:ext uri="{BB962C8B-B14F-4D97-AF65-F5344CB8AC3E}">
        <p14:creationId xmlns:p14="http://schemas.microsoft.com/office/powerpoint/2010/main" val="19681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495800" y="1219200"/>
            <a:ext cx="1828800" cy="1995054"/>
          </a:xfrm>
          <a:prstGeom prst="ellipse">
            <a:avLst/>
          </a:prstGeom>
          <a:ln>
            <a:noFill/>
          </a:ln>
          <a:effectLst>
            <a:softEdge rad="112500"/>
          </a:effectLst>
        </p:spPr>
      </p:pic>
      <p:sp>
        <p:nvSpPr>
          <p:cNvPr id="4" name="Title 3"/>
          <p:cNvSpPr>
            <a:spLocks noGrp="1"/>
          </p:cNvSpPr>
          <p:nvPr>
            <p:ph type="title"/>
          </p:nvPr>
        </p:nvSpPr>
        <p:spPr>
          <a:xfrm>
            <a:off x="4114800" y="4648200"/>
            <a:ext cx="2438400" cy="1371600"/>
          </a:xfrm>
        </p:spPr>
        <p:txBody>
          <a:bodyPr/>
          <a:lstStyle/>
          <a:p>
            <a:r>
              <a:rPr lang="en-US" b="1" i="1" dirty="0" smtClean="0">
                <a:solidFill>
                  <a:schemeClr val="bg1"/>
                </a:solidFill>
              </a:rPr>
              <a:t>6:9-11</a:t>
            </a:r>
            <a:endParaRPr lang="en-US" b="1" i="1" dirty="0">
              <a:solidFill>
                <a:schemeClr val="bg1"/>
              </a:solidFill>
            </a:endParaRPr>
          </a:p>
        </p:txBody>
      </p:sp>
    </p:spTree>
    <p:extLst>
      <p:ext uri="{BB962C8B-B14F-4D97-AF65-F5344CB8AC3E}">
        <p14:creationId xmlns:p14="http://schemas.microsoft.com/office/powerpoint/2010/main" val="4076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600" i="1" dirty="0" smtClean="0"/>
              <a:t>“And when he had opened the fifth seal, I saw under the altar the souls of them that were slain for the word of God, and for the testimony which they held: And they cried with a loud voice, saying, How long, O Lord, holy and true, dost thou not judge and avenge our blood on them that dwell on the earth? And white robes were given unto every one of them; and it was said unto them, that they should rest yet for a little season, until their </a:t>
            </a:r>
            <a:r>
              <a:rPr lang="en-US" sz="3600" i="1" dirty="0" err="1" smtClean="0"/>
              <a:t>fellowservants</a:t>
            </a:r>
            <a:r>
              <a:rPr lang="en-US" sz="3600" i="1" dirty="0" smtClean="0"/>
              <a:t> also and their brethren, that should be killed as they were, should be fulfilled.”</a:t>
            </a:r>
            <a:endParaRPr lang="en-US" sz="3600" i="1" dirty="0"/>
          </a:p>
        </p:txBody>
      </p:sp>
    </p:spTree>
    <p:extLst>
      <p:ext uri="{BB962C8B-B14F-4D97-AF65-F5344CB8AC3E}">
        <p14:creationId xmlns:p14="http://schemas.microsoft.com/office/powerpoint/2010/main" val="290465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heaven\Before the Throne.jpg"/>
          <p:cNvPicPr>
            <a:picLocks noChangeAspect="1" noChangeArrowheads="1"/>
          </p:cNvPicPr>
          <p:nvPr/>
        </p:nvPicPr>
        <p:blipFill>
          <a:blip r:embed="rId3" cstate="print">
            <a:lum bright="-10000"/>
          </a:blip>
          <a:srcRect/>
          <a:stretch>
            <a:fillRect/>
          </a:stretch>
        </p:blipFill>
        <p:spPr bwMode="auto">
          <a:xfrm>
            <a:off x="2103547" y="0"/>
            <a:ext cx="5135453" cy="6858002"/>
          </a:xfrm>
          <a:prstGeom prst="rect">
            <a:avLst/>
          </a:prstGeom>
          <a:noFill/>
        </p:spPr>
      </p:pic>
      <p:pic>
        <p:nvPicPr>
          <p:cNvPr id="3075" name="Picture 3" descr="C:\Users\Ptr. Daniel White\Desktop\Bible pictures\heaven\throne of god.bmp"/>
          <p:cNvPicPr>
            <a:picLocks noChangeAspect="1" noChangeArrowheads="1"/>
          </p:cNvPicPr>
          <p:nvPr/>
        </p:nvPicPr>
        <p:blipFill>
          <a:blip r:embed="rId4" cstate="print"/>
          <a:srcRect l="16867" r="20482" b="29478"/>
          <a:stretch>
            <a:fillRect/>
          </a:stretch>
        </p:blipFill>
        <p:spPr bwMode="auto">
          <a:xfrm>
            <a:off x="2743200" y="0"/>
            <a:ext cx="3383280" cy="2602523"/>
          </a:xfrm>
          <a:prstGeom prst="ellipse">
            <a:avLst/>
          </a:prstGeom>
          <a:ln>
            <a:noFill/>
          </a:ln>
          <a:effectLst>
            <a:softEdge rad="112500"/>
          </a:effectLst>
        </p:spPr>
      </p:pic>
      <p:sp>
        <p:nvSpPr>
          <p:cNvPr id="2" name="Title 1"/>
          <p:cNvSpPr>
            <a:spLocks noGrp="1"/>
          </p:cNvSpPr>
          <p:nvPr>
            <p:ph type="title"/>
          </p:nvPr>
        </p:nvSpPr>
        <p:spPr>
          <a:xfrm>
            <a:off x="457200" y="1524000"/>
            <a:ext cx="8229600" cy="2667000"/>
          </a:xfrm>
        </p:spPr>
        <p:txBody>
          <a:bodyPr>
            <a:normAutofit/>
          </a:bodyPr>
          <a:lstStyle/>
          <a:p>
            <a:r>
              <a:rPr lang="en-US" sz="4800" b="1" i="1" dirty="0" smtClean="0">
                <a:solidFill>
                  <a:schemeClr val="bg1"/>
                </a:solidFill>
              </a:rPr>
              <a:t>Revelation 7:9-17</a:t>
            </a:r>
            <a:endParaRPr lang="en-US" sz="4800" b="1" i="1" dirty="0">
              <a:solidFill>
                <a:schemeClr val="bg1"/>
              </a:solidFill>
            </a:endParaRPr>
          </a:p>
        </p:txBody>
      </p:sp>
    </p:spTree>
    <p:extLst>
      <p:ext uri="{BB962C8B-B14F-4D97-AF65-F5344CB8AC3E}">
        <p14:creationId xmlns:p14="http://schemas.microsoft.com/office/powerpoint/2010/main" val="228758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b="1" i="1" dirty="0" smtClean="0"/>
              <a:t>Revelation 12:10-17 </a:t>
            </a:r>
            <a:endParaRPr lang="en-US" sz="4800" b="1" i="1" dirty="0"/>
          </a:p>
        </p:txBody>
      </p:sp>
      <p:pic>
        <p:nvPicPr>
          <p:cNvPr id="5122" name="Picture 2" descr="C:\Users\Ptr. Daniel White\Desktop\Bible pictures\Satan-Devil and demons\600-Fierce%20Dragon%20Face.jpg"/>
          <p:cNvPicPr>
            <a:picLocks noChangeAspect="1" noChangeArrowheads="1"/>
          </p:cNvPicPr>
          <p:nvPr/>
        </p:nvPicPr>
        <p:blipFill>
          <a:blip r:embed="rId3" cstate="print"/>
          <a:srcRect t="6385"/>
          <a:stretch>
            <a:fillRect/>
          </a:stretch>
        </p:blipFill>
        <p:spPr bwMode="auto">
          <a:xfrm flipH="1">
            <a:off x="2743200" y="1600200"/>
            <a:ext cx="3810000" cy="4468578"/>
          </a:xfrm>
          <a:prstGeom prst="rect">
            <a:avLst/>
          </a:prstGeom>
          <a:ln>
            <a:noFill/>
          </a:ln>
          <a:effectLst>
            <a:softEdge rad="112500"/>
          </a:effectLst>
        </p:spPr>
      </p:pic>
      <p:pic>
        <p:nvPicPr>
          <p:cNvPr id="7170" name="Picture 2" descr="https://s-media-cache-ak0.pinimg.com/736x/68/b4/47/68b4471b6c657b7c4714da8f0840cbf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401623"/>
            <a:ext cx="3810000" cy="48657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63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343400"/>
            <a:ext cx="8991600" cy="2514600"/>
          </a:xfrm>
        </p:spPr>
        <p:txBody>
          <a:bodyPr>
            <a:normAutofit/>
          </a:bodyPr>
          <a:lstStyle/>
          <a:p>
            <a:r>
              <a:rPr lang="en-US" sz="4800" i="1" dirty="0" smtClean="0"/>
              <a:t>“And he came and took the book out of the right hand of Him that sat upon the throne...”</a:t>
            </a:r>
            <a:endParaRPr lang="en-US" sz="4800" i="1" dirty="0"/>
          </a:p>
        </p:txBody>
      </p:sp>
      <p:pic>
        <p:nvPicPr>
          <p:cNvPr id="38914" name="Picture 2" descr="http://static.squarespace.com/static/50071f2c84aef6ab9ccea2d1/t/522894f1e4b08022824730b7/1378391282022/5-TAKING-SCROLLa.jpg"/>
          <p:cNvPicPr>
            <a:picLocks noChangeAspect="1" noChangeArrowheads="1"/>
          </p:cNvPicPr>
          <p:nvPr/>
        </p:nvPicPr>
        <p:blipFill>
          <a:blip r:embed="rId3" cstate="print"/>
          <a:srcRect/>
          <a:stretch>
            <a:fillRect/>
          </a:stretch>
        </p:blipFill>
        <p:spPr bwMode="auto">
          <a:xfrm>
            <a:off x="1447800" y="152400"/>
            <a:ext cx="6096000" cy="4352926"/>
          </a:xfrm>
          <a:prstGeom prst="rect">
            <a:avLst/>
          </a:prstGeom>
          <a:noFill/>
        </p:spPr>
      </p:pic>
    </p:spTree>
    <p:extLst>
      <p:ext uri="{BB962C8B-B14F-4D97-AF65-F5344CB8AC3E}">
        <p14:creationId xmlns:p14="http://schemas.microsoft.com/office/powerpoint/2010/main" val="261970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Ptr. Daniel White\Desktop\Bible pictures\Prophecy pictures\prophecy pictures\antichrist\rael.jpeg"/>
          <p:cNvPicPr>
            <a:picLocks noChangeAspect="1" noChangeArrowheads="1"/>
          </p:cNvPicPr>
          <p:nvPr/>
        </p:nvPicPr>
        <p:blipFill>
          <a:blip r:embed="rId3" cstate="print"/>
          <a:srcRect l="9474" t="29091" r="56775" b="12727"/>
          <a:stretch>
            <a:fillRect/>
          </a:stretch>
        </p:blipFill>
        <p:spPr bwMode="auto">
          <a:xfrm>
            <a:off x="5257800" y="609600"/>
            <a:ext cx="1447800" cy="26009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C:\Users\Ptr. Daniel White\Desktop\Bible pictures\Prophecy pictures\prophecy pictures\revelation\guillotine[1].jpg"/>
          <p:cNvPicPr>
            <a:picLocks noChangeAspect="1" noChangeArrowheads="1"/>
          </p:cNvPicPr>
          <p:nvPr/>
        </p:nvPicPr>
        <p:blipFill>
          <a:blip r:embed="rId4" cstate="print"/>
          <a:srcRect/>
          <a:stretch>
            <a:fillRect/>
          </a:stretch>
        </p:blipFill>
        <p:spPr bwMode="auto">
          <a:xfrm>
            <a:off x="3708400" y="152400"/>
            <a:ext cx="4775200" cy="3581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0" name="Picture 6" descr="C:\Users\Ptr. Daniel White\Desktop\Bible pictures\Prophecy pictures\prophecy pictures\antichrist\Dragon with seven heads.jpg"/>
          <p:cNvPicPr>
            <a:picLocks noChangeAspect="1" noChangeArrowheads="1"/>
          </p:cNvPicPr>
          <p:nvPr/>
        </p:nvPicPr>
        <p:blipFill>
          <a:blip r:embed="rId5" cstate="print"/>
          <a:srcRect/>
          <a:stretch>
            <a:fillRect/>
          </a:stretch>
        </p:blipFill>
        <p:spPr bwMode="auto">
          <a:xfrm>
            <a:off x="4270464" y="609600"/>
            <a:ext cx="3608101" cy="2667000"/>
          </a:xfrm>
          <a:prstGeom prst="rect">
            <a:avLst/>
          </a:prstGeom>
          <a:ln>
            <a:noFill/>
          </a:ln>
          <a:effectLst>
            <a:softEdge rad="112500"/>
          </a:effectLst>
        </p:spPr>
      </p:pic>
      <p:pic>
        <p:nvPicPr>
          <p:cNvPr id="1032" name="Picture 8" descr="C:\Users\Ptr. Daniel White\Desktop\Bible pictures\Prophecy pictures\prophecy pictures\revelation\scan0157.jpg"/>
          <p:cNvPicPr>
            <a:picLocks noChangeAspect="1" noChangeArrowheads="1"/>
          </p:cNvPicPr>
          <p:nvPr/>
        </p:nvPicPr>
        <p:blipFill>
          <a:blip r:embed="rId6" cstate="print">
            <a:duotone>
              <a:prstClr val="black"/>
              <a:schemeClr val="accent6">
                <a:tint val="45000"/>
                <a:satMod val="400000"/>
              </a:schemeClr>
            </a:duotone>
          </a:blip>
          <a:srcRect/>
          <a:stretch>
            <a:fillRect/>
          </a:stretch>
        </p:blipFill>
        <p:spPr bwMode="auto">
          <a:xfrm>
            <a:off x="2971800" y="0"/>
            <a:ext cx="6172200" cy="3886200"/>
          </a:xfrm>
          <a:prstGeom prst="rect">
            <a:avLst/>
          </a:prstGeom>
          <a:ln>
            <a:noFill/>
          </a:ln>
          <a:effectLst>
            <a:softEdge rad="112500"/>
          </a:effectLst>
        </p:spPr>
      </p:pic>
      <p:pic>
        <p:nvPicPr>
          <p:cNvPr id="1033" name="Picture 9" descr="C:\Users\Ptr. Daniel White\Desktop\Bible pictures\heaven\before the throne of god.jpg"/>
          <p:cNvPicPr>
            <a:picLocks noChangeAspect="1" noChangeArrowheads="1"/>
          </p:cNvPicPr>
          <p:nvPr/>
        </p:nvPicPr>
        <p:blipFill>
          <a:blip r:embed="rId7" cstate="print">
            <a:duotone>
              <a:prstClr val="black"/>
              <a:schemeClr val="accent6">
                <a:tint val="45000"/>
                <a:satMod val="400000"/>
              </a:schemeClr>
            </a:duotone>
          </a:blip>
          <a:srcRect l="-746" t="35668" b="15556"/>
          <a:stretch>
            <a:fillRect/>
          </a:stretch>
        </p:blipFill>
        <p:spPr bwMode="auto">
          <a:xfrm>
            <a:off x="2895600" y="3505200"/>
            <a:ext cx="6248400" cy="3352800"/>
          </a:xfrm>
          <a:prstGeom prst="rect">
            <a:avLst/>
          </a:prstGeom>
          <a:ln>
            <a:noFill/>
          </a:ln>
          <a:effectLst>
            <a:softEdge rad="112500"/>
          </a:effectLst>
        </p:spPr>
      </p:pic>
      <p:pic>
        <p:nvPicPr>
          <p:cNvPr id="1027" name="Picture 3" descr="C:\Users\Ptr. Daniel White\Desktop\Bible pictures\Prophecy pictures\prophecy pictures\revelation\scan0020.jpg"/>
          <p:cNvPicPr>
            <a:picLocks noChangeAspect="1" noChangeArrowheads="1"/>
          </p:cNvPicPr>
          <p:nvPr/>
        </p:nvPicPr>
        <p:blipFill>
          <a:blip r:embed="rId8" cstate="print">
            <a:lum bright="-10000"/>
          </a:blip>
          <a:srcRect/>
          <a:stretch>
            <a:fillRect/>
          </a:stretch>
        </p:blipFill>
        <p:spPr bwMode="auto">
          <a:xfrm>
            <a:off x="-228600" y="1981200"/>
            <a:ext cx="4572000" cy="47097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perspectiveContrastingRightFacing"/>
            <a:lightRig rig="contrasting" dir="t">
              <a:rot lat="0" lon="0" rev="3000000"/>
            </a:lightRig>
          </a:scene3d>
          <a:sp3d contourW="7620">
            <a:bevelT w="95250" h="31750"/>
            <a:contourClr>
              <a:srgbClr val="333333"/>
            </a:contourClr>
          </a:sp3d>
        </p:spPr>
      </p:pic>
      <p:sp>
        <p:nvSpPr>
          <p:cNvPr id="8" name="Title 7"/>
          <p:cNvSpPr>
            <a:spLocks noGrp="1"/>
          </p:cNvSpPr>
          <p:nvPr>
            <p:ph type="title"/>
          </p:nvPr>
        </p:nvSpPr>
        <p:spPr>
          <a:xfrm>
            <a:off x="0" y="274638"/>
            <a:ext cx="2971800" cy="1143000"/>
          </a:xfrm>
        </p:spPr>
        <p:txBody>
          <a:bodyPr>
            <a:normAutofit fontScale="90000"/>
          </a:bodyPr>
          <a:lstStyle/>
          <a:p>
            <a:r>
              <a:rPr lang="en-US" b="1" i="1" dirty="0" smtClean="0"/>
              <a:t>Revelation 13:1-8</a:t>
            </a:r>
            <a:endParaRPr lang="en-US" b="1" i="1" dirty="0"/>
          </a:p>
        </p:txBody>
      </p:sp>
    </p:spTree>
    <p:extLst>
      <p:ext uri="{BB962C8B-B14F-4D97-AF65-F5344CB8AC3E}">
        <p14:creationId xmlns:p14="http://schemas.microsoft.com/office/powerpoint/2010/main" val="238243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1000"/>
                                        <p:tgtEl>
                                          <p:spTgt spid="1030"/>
                                        </p:tgtEl>
                                        <p:attrNameLst>
                                          <p:attrName>ppt_w</p:attrName>
                                        </p:attrNameLst>
                                      </p:cBhvr>
                                      <p:tavLst>
                                        <p:tav tm="0">
                                          <p:val>
                                            <p:strVal val="ppt_w"/>
                                          </p:val>
                                        </p:tav>
                                        <p:tav tm="100000">
                                          <p:val>
                                            <p:fltVal val="0"/>
                                          </p:val>
                                        </p:tav>
                                      </p:tavLst>
                                    </p:anim>
                                    <p:anim calcmode="lin" valueType="num">
                                      <p:cBhvr>
                                        <p:cTn id="14" dur="1000"/>
                                        <p:tgtEl>
                                          <p:spTgt spid="1030"/>
                                        </p:tgtEl>
                                        <p:attrNameLst>
                                          <p:attrName>ppt_h</p:attrName>
                                        </p:attrNameLst>
                                      </p:cBhvr>
                                      <p:tavLst>
                                        <p:tav tm="0">
                                          <p:val>
                                            <p:strVal val="ppt_h"/>
                                          </p:val>
                                        </p:tav>
                                        <p:tav tm="100000">
                                          <p:val>
                                            <p:fltVal val="0"/>
                                          </p:val>
                                        </p:tav>
                                      </p:tavLst>
                                    </p:anim>
                                    <p:animEffect transition="out" filter="fade">
                                      <p:cBhvr>
                                        <p:cTn id="15" dur="1000"/>
                                        <p:tgtEl>
                                          <p:spTgt spid="1030"/>
                                        </p:tgtEl>
                                      </p:cBhvr>
                                    </p:animEffect>
                                    <p:set>
                                      <p:cBhvr>
                                        <p:cTn id="16" dur="1" fill="hold">
                                          <p:stCondLst>
                                            <p:cond delay="999"/>
                                          </p:stCondLst>
                                        </p:cTn>
                                        <p:tgtEl>
                                          <p:spTgt spid="103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fade">
                                      <p:cBhvr>
                                        <p:cTn id="21" dur="2000"/>
                                        <p:tgtEl>
                                          <p:spTgt spid="1029"/>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diamond(in)">
                                      <p:cBhvr>
                                        <p:cTn id="26" dur="20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circle(in)">
                                      <p:cBhvr>
                                        <p:cTn id="31" dur="2000"/>
                                        <p:tgtEl>
                                          <p:spTgt spid="1032"/>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033"/>
                                        </p:tgtEl>
                                        <p:attrNameLst>
                                          <p:attrName>style.visibility</p:attrName>
                                        </p:attrNameLst>
                                      </p:cBhvr>
                                      <p:to>
                                        <p:strVal val="visible"/>
                                      </p:to>
                                    </p:set>
                                    <p:anim calcmode="lin" valueType="num">
                                      <p:cBhvr>
                                        <p:cTn id="36" dur="1000" fill="hold"/>
                                        <p:tgtEl>
                                          <p:spTgt spid="1033"/>
                                        </p:tgtEl>
                                        <p:attrNameLst>
                                          <p:attrName>ppt_w</p:attrName>
                                        </p:attrNameLst>
                                      </p:cBhvr>
                                      <p:tavLst>
                                        <p:tav tm="0">
                                          <p:val>
                                            <p:strVal val="#ppt_w*0.70"/>
                                          </p:val>
                                        </p:tav>
                                        <p:tav tm="100000">
                                          <p:val>
                                            <p:strVal val="#ppt_w"/>
                                          </p:val>
                                        </p:tav>
                                      </p:tavLst>
                                    </p:anim>
                                    <p:anim calcmode="lin" valueType="num">
                                      <p:cBhvr>
                                        <p:cTn id="37" dur="1000" fill="hold"/>
                                        <p:tgtEl>
                                          <p:spTgt spid="1033"/>
                                        </p:tgtEl>
                                        <p:attrNameLst>
                                          <p:attrName>ppt_h</p:attrName>
                                        </p:attrNameLst>
                                      </p:cBhvr>
                                      <p:tavLst>
                                        <p:tav tm="0">
                                          <p:val>
                                            <p:strVal val="#ppt_h"/>
                                          </p:val>
                                        </p:tav>
                                        <p:tav tm="100000">
                                          <p:val>
                                            <p:strVal val="#ppt_h"/>
                                          </p:val>
                                        </p:tav>
                                      </p:tavLst>
                                    </p:anim>
                                    <p:animEffect transition="in" filter="fade">
                                      <p:cBhvr>
                                        <p:cTn id="38" dur="1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sz="4800" b="1" i="1" dirty="0" smtClean="0"/>
              <a:t>Revelation 13:11-18</a:t>
            </a:r>
            <a:endParaRPr lang="en-US" sz="4800" b="1" i="1" dirty="0"/>
          </a:p>
        </p:txBody>
      </p:sp>
      <p:pic>
        <p:nvPicPr>
          <p:cNvPr id="6146" name="Picture 2" descr="C:\Users\Ptr. Daniel White\Desktop\Bible pictures\Prophecy pictures\prophecy pictures\False prophets\480_sheepscloth1.jpg"/>
          <p:cNvPicPr>
            <a:picLocks noChangeAspect="1" noChangeArrowheads="1"/>
          </p:cNvPicPr>
          <p:nvPr/>
        </p:nvPicPr>
        <p:blipFill>
          <a:blip r:embed="rId3" cstate="print"/>
          <a:srcRect/>
          <a:stretch>
            <a:fillRect/>
          </a:stretch>
        </p:blipFill>
        <p:spPr bwMode="auto">
          <a:xfrm>
            <a:off x="5486400" y="4267200"/>
            <a:ext cx="3448467" cy="2362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47" name="Picture 3" descr="C:\Users\Ptr. Daniel White\Desktop\Bible pictures\Prophecy pictures\prophecy pictures\False prophets\13.jpg"/>
          <p:cNvPicPr>
            <a:picLocks noChangeAspect="1" noChangeArrowheads="1"/>
          </p:cNvPicPr>
          <p:nvPr/>
        </p:nvPicPr>
        <p:blipFill>
          <a:blip r:embed="rId4" cstate="print"/>
          <a:srcRect/>
          <a:stretch>
            <a:fillRect/>
          </a:stretch>
        </p:blipFill>
        <p:spPr bwMode="auto">
          <a:xfrm>
            <a:off x="6096000" y="1066800"/>
            <a:ext cx="2514600" cy="29059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48" name="Picture 4" descr="C:\Users\Ptr. Daniel White\Desktop\Bible pictures\Prophecy pictures\prophecy pictures\False prophets\chBab-False Prophet_DLong.jpg"/>
          <p:cNvPicPr>
            <a:picLocks noChangeAspect="1" noChangeArrowheads="1"/>
          </p:cNvPicPr>
          <p:nvPr/>
        </p:nvPicPr>
        <p:blipFill>
          <a:blip r:embed="rId5" cstate="print"/>
          <a:srcRect/>
          <a:stretch>
            <a:fillRect/>
          </a:stretch>
        </p:blipFill>
        <p:spPr bwMode="auto">
          <a:xfrm>
            <a:off x="228600" y="1143000"/>
            <a:ext cx="2667000" cy="2667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49" name="Picture 5" descr="C:\Users\Ptr. Daniel White\Desktop\Bible pictures\Prophecy pictures\prophecy pictures\False prophets\Serpent.jpg"/>
          <p:cNvPicPr>
            <a:picLocks noChangeAspect="1" noChangeArrowheads="1"/>
          </p:cNvPicPr>
          <p:nvPr/>
        </p:nvPicPr>
        <p:blipFill>
          <a:blip r:embed="rId6" cstate="print">
            <a:duotone>
              <a:prstClr val="black"/>
              <a:schemeClr val="accent6">
                <a:tint val="45000"/>
                <a:satMod val="400000"/>
              </a:schemeClr>
            </a:duotone>
          </a:blip>
          <a:srcRect/>
          <a:stretch>
            <a:fillRect/>
          </a:stretch>
        </p:blipFill>
        <p:spPr bwMode="auto">
          <a:xfrm>
            <a:off x="228600" y="4114800"/>
            <a:ext cx="3276600" cy="24219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50" name="Picture 6" descr="C:\Users\Ptr. Daniel White\Desktop\Bible pictures\Persecution and suffering, poverity\lenepveustake.jpg"/>
          <p:cNvPicPr>
            <a:picLocks noChangeAspect="1" noChangeArrowheads="1"/>
          </p:cNvPicPr>
          <p:nvPr/>
        </p:nvPicPr>
        <p:blipFill>
          <a:blip r:embed="rId7" cstate="print">
            <a:lum bright="-10000"/>
          </a:blip>
          <a:srcRect/>
          <a:stretch>
            <a:fillRect/>
          </a:stretch>
        </p:blipFill>
        <p:spPr bwMode="auto">
          <a:xfrm>
            <a:off x="2743201" y="990600"/>
            <a:ext cx="3516042" cy="5715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1558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to="" calcmode="lin" valueType="num">
                                      <p:cBhvr>
                                        <p:cTn id="7" dur="1" fill="hold"/>
                                        <p:tgtEl>
                                          <p:spTgt spid="614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 to="" calcmode="lin" valueType="num">
                                      <p:cBhvr>
                                        <p:cTn id="12" dur="1" fill="hold"/>
                                        <p:tgtEl>
                                          <p:spTgt spid="614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 to="" calcmode="lin" valueType="num">
                                      <p:cBhvr>
                                        <p:cTn id="17" dur="1" fill="hold"/>
                                        <p:tgtEl>
                                          <p:spTgt spid="614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149"/>
                                        </p:tgtEl>
                                        <p:attrNameLst>
                                          <p:attrName>style.visibility</p:attrName>
                                        </p:attrNameLst>
                                      </p:cBhvr>
                                      <p:to>
                                        <p:strVal val="visible"/>
                                      </p:to>
                                    </p:set>
                                    <p:anim to="" calcmode="lin" valueType="num">
                                      <p:cBhvr>
                                        <p:cTn id="22" dur="1" fill="hold"/>
                                        <p:tgtEl>
                                          <p:spTgt spid="614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6150"/>
                                        </p:tgtEl>
                                        <p:attrNameLst>
                                          <p:attrName>style.visibility</p:attrName>
                                        </p:attrNameLst>
                                      </p:cBhvr>
                                      <p:to>
                                        <p:strVal val="visible"/>
                                      </p:to>
                                    </p:set>
                                    <p:anim calcmode="lin" valueType="num">
                                      <p:cBhvr>
                                        <p:cTn id="27" dur="1000" fill="hold"/>
                                        <p:tgtEl>
                                          <p:spTgt spid="6150"/>
                                        </p:tgtEl>
                                        <p:attrNameLst>
                                          <p:attrName>ppt_w</p:attrName>
                                        </p:attrNameLst>
                                      </p:cBhvr>
                                      <p:tavLst>
                                        <p:tav tm="0">
                                          <p:val>
                                            <p:strVal val="#ppt_w*0.70"/>
                                          </p:val>
                                        </p:tav>
                                        <p:tav tm="100000">
                                          <p:val>
                                            <p:strVal val="#ppt_w"/>
                                          </p:val>
                                        </p:tav>
                                      </p:tavLst>
                                    </p:anim>
                                    <p:anim calcmode="lin" valueType="num">
                                      <p:cBhvr>
                                        <p:cTn id="28" dur="1000" fill="hold"/>
                                        <p:tgtEl>
                                          <p:spTgt spid="6150"/>
                                        </p:tgtEl>
                                        <p:attrNameLst>
                                          <p:attrName>ppt_h</p:attrName>
                                        </p:attrNameLst>
                                      </p:cBhvr>
                                      <p:tavLst>
                                        <p:tav tm="0">
                                          <p:val>
                                            <p:strVal val="#ppt_h"/>
                                          </p:val>
                                        </p:tav>
                                        <p:tav tm="100000">
                                          <p:val>
                                            <p:strVal val="#ppt_h"/>
                                          </p:val>
                                        </p:tav>
                                      </p:tavLst>
                                    </p:anim>
                                    <p:animEffect transition="in" filter="fade">
                                      <p:cBhvr>
                                        <p:cTn id="29" dur="1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Ptr. Daniel White\Pictures\Prophecy pictures\Revelation 1\Great Harlot.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274638"/>
            <a:ext cx="3657600" cy="1143000"/>
          </a:xfrm>
        </p:spPr>
        <p:txBody>
          <a:bodyPr>
            <a:normAutofit fontScale="90000"/>
          </a:bodyPr>
          <a:lstStyle/>
          <a:p>
            <a:r>
              <a:rPr lang="en-US" sz="4800" b="1" i="1" dirty="0" smtClean="0">
                <a:solidFill>
                  <a:schemeClr val="bg1"/>
                </a:solidFill>
              </a:rPr>
              <a:t>Revelation 17:1-6</a:t>
            </a:r>
            <a:endParaRPr lang="en-US" sz="4800" b="1" i="1" dirty="0">
              <a:solidFill>
                <a:schemeClr val="bg1"/>
              </a:solidFill>
            </a:endParaRPr>
          </a:p>
        </p:txBody>
      </p:sp>
      <p:pic>
        <p:nvPicPr>
          <p:cNvPr id="7" name="Picture 3" descr="C:\Users\Ptr. Daniel White\Pictures\Prophecy pictures\Catholic\vatican12.jpg"/>
          <p:cNvPicPr>
            <a:picLocks noChangeAspect="1" noChangeArrowheads="1"/>
          </p:cNvPicPr>
          <p:nvPr/>
        </p:nvPicPr>
        <p:blipFill>
          <a:blip r:embed="rId4" cstate="print"/>
          <a:srcRect/>
          <a:stretch>
            <a:fillRect/>
          </a:stretch>
        </p:blipFill>
        <p:spPr bwMode="auto">
          <a:xfrm>
            <a:off x="6019800" y="152400"/>
            <a:ext cx="2843187" cy="21335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2" descr="C:\Users\Ptr. Daniel White\Pictures\Prophecy pictures\Revelation 1\Babylon upon the beast.jpg"/>
          <p:cNvPicPr>
            <a:picLocks noChangeAspect="1" noChangeArrowheads="1"/>
          </p:cNvPicPr>
          <p:nvPr/>
        </p:nvPicPr>
        <p:blipFill>
          <a:blip r:embed="rId5" cstate="print"/>
          <a:srcRect l="14183" r="14902" b="25000"/>
          <a:stretch>
            <a:fillRect/>
          </a:stretch>
        </p:blipFill>
        <p:spPr bwMode="auto">
          <a:xfrm flipH="1">
            <a:off x="-1" y="1524000"/>
            <a:ext cx="4693081" cy="3886200"/>
          </a:xfrm>
          <a:prstGeom prst="rect">
            <a:avLst/>
          </a:prstGeom>
          <a:ln>
            <a:noFill/>
          </a:ln>
          <a:effectLst>
            <a:softEdge rad="112500"/>
          </a:effectLst>
        </p:spPr>
      </p:pic>
      <p:pic>
        <p:nvPicPr>
          <p:cNvPr id="11" name="Picture 2" descr="C:\Users\Ptr. Daniel White\Pictures\Prophecy pictures\Revelation 1\Persecution.jpg"/>
          <p:cNvPicPr>
            <a:picLocks noChangeAspect="1" noChangeArrowheads="1"/>
          </p:cNvPicPr>
          <p:nvPr/>
        </p:nvPicPr>
        <p:blipFill>
          <a:blip r:embed="rId6" cstate="print"/>
          <a:srcRect/>
          <a:stretch>
            <a:fillRect/>
          </a:stretch>
        </p:blipFill>
        <p:spPr bwMode="auto">
          <a:xfrm>
            <a:off x="-154284" y="0"/>
            <a:ext cx="9298284" cy="6873011"/>
          </a:xfrm>
          <a:prstGeom prst="rect">
            <a:avLst/>
          </a:prstGeom>
          <a:noFill/>
        </p:spPr>
      </p:pic>
      <p:pic>
        <p:nvPicPr>
          <p:cNvPr id="12" name="Picture 2" descr="C:\Users\Ptr. Daniel White\Pictures\Prophecy pictures\Revelation 1\Harlot drunk with the blood of saints.jpg"/>
          <p:cNvPicPr>
            <a:picLocks noChangeAspect="1" noChangeArrowheads="1"/>
          </p:cNvPicPr>
          <p:nvPr/>
        </p:nvPicPr>
        <p:blipFill>
          <a:blip r:embed="rId7" cstate="print">
            <a:duotone>
              <a:prstClr val="black"/>
              <a:schemeClr val="accent6">
                <a:lumMod val="60000"/>
                <a:lumOff val="40000"/>
                <a:tint val="45000"/>
                <a:satMod val="400000"/>
              </a:schemeClr>
            </a:duotone>
          </a:blip>
          <a:srcRect l="60833" t="32222"/>
          <a:stretch>
            <a:fillRect/>
          </a:stretch>
        </p:blipFill>
        <p:spPr bwMode="auto">
          <a:xfrm flipH="1">
            <a:off x="685800" y="2209800"/>
            <a:ext cx="3581400" cy="4648200"/>
          </a:xfrm>
          <a:prstGeom prst="rect">
            <a:avLst/>
          </a:prstGeom>
          <a:ln>
            <a:noFill/>
          </a:ln>
          <a:effectLst>
            <a:softEdge rad="112500"/>
          </a:effectLst>
        </p:spPr>
      </p:pic>
    </p:spTree>
    <p:extLst>
      <p:ext uri="{BB962C8B-B14F-4D97-AF65-F5344CB8AC3E}">
        <p14:creationId xmlns:p14="http://schemas.microsoft.com/office/powerpoint/2010/main" val="104874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BC\Documents\Dad’s Prophesy Series\Pictures\Dan Whites\Harlot drunk with the blood of saints.jpg"/>
          <p:cNvPicPr>
            <a:picLocks noChangeAspect="1" noChangeArrowheads="1"/>
          </p:cNvPicPr>
          <p:nvPr/>
        </p:nvPicPr>
        <p:blipFill>
          <a:blip r:embed="rId3" cstate="print">
            <a:duotone>
              <a:prstClr val="black"/>
              <a:schemeClr val="accent3">
                <a:tint val="45000"/>
                <a:satMod val="400000"/>
              </a:schemeClr>
            </a:duotone>
          </a:blip>
          <a:srcRect r="37500"/>
          <a:stretch>
            <a:fillRect/>
          </a:stretch>
        </p:blipFill>
        <p:spPr bwMode="auto">
          <a:xfrm>
            <a:off x="304800" y="228600"/>
            <a:ext cx="3657600" cy="4389120"/>
          </a:xfrm>
          <a:prstGeom prst="rect">
            <a:avLst/>
          </a:prstGeom>
          <a:noFill/>
          <a:ln w="9525">
            <a:noFill/>
            <a:miter lim="800000"/>
            <a:headEnd/>
            <a:tailEnd/>
          </a:ln>
          <a:effectLst>
            <a:reflection blurRad="6350" stA="50000" endA="295" endPos="92000" dist="101600" dir="5400000" sy="-100000" algn="bl" rotWithShape="0"/>
          </a:effectLst>
          <a:scene3d>
            <a:camera prst="perspectiveRight"/>
            <a:lightRig rig="threePt" dir="t"/>
          </a:scene3d>
        </p:spPr>
      </p:pic>
      <p:pic>
        <p:nvPicPr>
          <p:cNvPr id="3" name="Picture 4" descr="C:\Users\Ptr. Daniel White\Pictures\Prophecy pictures\Revelation\Serpent.jpg"/>
          <p:cNvPicPr>
            <a:picLocks noChangeAspect="1" noChangeArrowheads="1"/>
          </p:cNvPicPr>
          <p:nvPr/>
        </p:nvPicPr>
        <p:blipFill>
          <a:blip r:embed="rId4" cstate="print">
            <a:duotone>
              <a:prstClr val="black"/>
              <a:schemeClr val="accent3">
                <a:tint val="45000"/>
                <a:satMod val="400000"/>
              </a:schemeClr>
            </a:duotone>
            <a:lum contrast="40000"/>
          </a:blip>
          <a:srcRect/>
          <a:stretch>
            <a:fillRect/>
          </a:stretch>
        </p:blipFill>
        <p:spPr bwMode="auto">
          <a:xfrm>
            <a:off x="4038600" y="152400"/>
            <a:ext cx="4883425" cy="3733800"/>
          </a:xfrm>
          <a:prstGeom prst="ellipse">
            <a:avLst/>
          </a:prstGeom>
          <a:ln>
            <a:noFill/>
          </a:ln>
          <a:effectLst>
            <a:softEdge rad="112500"/>
          </a:effectLst>
          <a:scene3d>
            <a:camera prst="isometricOffAxis2Left"/>
            <a:lightRig rig="threePt" dir="t"/>
          </a:scene3d>
          <a:sp3d>
            <a:bevelT prst="convex"/>
          </a:sp3d>
        </p:spPr>
      </p:pic>
      <p:pic>
        <p:nvPicPr>
          <p:cNvPr id="2050" name="Picture 2" descr="C:\Users\Ptr. Daniel White\Desktop\Bible pictures\Prophecy pictures\prophecy pictures\False prophets\032608-pope-benedict-xvi (2).jpg"/>
          <p:cNvPicPr>
            <a:picLocks noChangeAspect="1" noChangeArrowheads="1"/>
          </p:cNvPicPr>
          <p:nvPr/>
        </p:nvPicPr>
        <p:blipFill>
          <a:blip r:embed="rId5" cstate="print"/>
          <a:srcRect/>
          <a:stretch>
            <a:fillRect/>
          </a:stretch>
        </p:blipFill>
        <p:spPr bwMode="auto">
          <a:xfrm>
            <a:off x="4038600" y="0"/>
            <a:ext cx="5105400" cy="3581399"/>
          </a:xfrm>
          <a:prstGeom prst="rect">
            <a:avLst/>
          </a:prstGeom>
          <a:ln>
            <a:noFill/>
          </a:ln>
          <a:effectLst>
            <a:softEdge rad="112500"/>
          </a:effectLst>
        </p:spPr>
      </p:pic>
      <p:pic>
        <p:nvPicPr>
          <p:cNvPr id="2051" name="Picture 3" descr="C:\Users\Ptr. Daniel White\Desktop\Bible pictures\Prophecy pictures\prophecy pictures\antichrist\Babylon upon the beast.jpg"/>
          <p:cNvPicPr>
            <a:picLocks noChangeAspect="1" noChangeArrowheads="1"/>
          </p:cNvPicPr>
          <p:nvPr/>
        </p:nvPicPr>
        <p:blipFill>
          <a:blip r:embed="rId6" cstate="print">
            <a:lum bright="-10000"/>
          </a:blip>
          <a:srcRect r="-316" b="14286"/>
          <a:stretch>
            <a:fillRect/>
          </a:stretch>
        </p:blipFill>
        <p:spPr bwMode="auto">
          <a:xfrm>
            <a:off x="3816350" y="3276600"/>
            <a:ext cx="5327650" cy="3581400"/>
          </a:xfrm>
          <a:prstGeom prst="rect">
            <a:avLst/>
          </a:prstGeom>
          <a:ln>
            <a:noFill/>
          </a:ln>
          <a:effectLst>
            <a:softEdge rad="112500"/>
          </a:effectLst>
        </p:spPr>
      </p:pic>
      <p:pic>
        <p:nvPicPr>
          <p:cNvPr id="8" name="Picture 2" descr="C:\Users\Ptr. Daniel White\Pictures\Prophecy pictures\Revelation 1\scan0009.jpg"/>
          <p:cNvPicPr>
            <a:picLocks noChangeAspect="1" noChangeArrowheads="1"/>
          </p:cNvPicPr>
          <p:nvPr/>
        </p:nvPicPr>
        <p:blipFill>
          <a:blip r:embed="rId7" cstate="print">
            <a:duotone>
              <a:prstClr val="black"/>
              <a:schemeClr val="accent5">
                <a:tint val="45000"/>
                <a:satMod val="400000"/>
              </a:schemeClr>
            </a:duotone>
          </a:blip>
          <a:srcRect/>
          <a:stretch>
            <a:fillRect/>
          </a:stretch>
        </p:blipFill>
        <p:spPr bwMode="auto">
          <a:xfrm>
            <a:off x="3810000" y="3200400"/>
            <a:ext cx="5334000" cy="3657600"/>
          </a:xfrm>
          <a:prstGeom prst="rect">
            <a:avLst/>
          </a:prstGeom>
          <a:ln>
            <a:noFill/>
          </a:ln>
          <a:effectLst>
            <a:softEdge rad="112500"/>
          </a:effectLst>
        </p:spPr>
      </p:pic>
      <p:pic>
        <p:nvPicPr>
          <p:cNvPr id="6" name="Picture 2" descr="C:\Users\FBC\Documents\Dad’s Prophesy Series\Pictures\Dan Whites\Harlot drunk with the blood of saints.jpg"/>
          <p:cNvPicPr>
            <a:picLocks noChangeAspect="1" noChangeArrowheads="1"/>
          </p:cNvPicPr>
          <p:nvPr/>
        </p:nvPicPr>
        <p:blipFill>
          <a:blip r:embed="rId8" cstate="print"/>
          <a:srcRect l="60000" t="31111"/>
          <a:stretch>
            <a:fillRect/>
          </a:stretch>
        </p:blipFill>
        <p:spPr bwMode="auto">
          <a:xfrm>
            <a:off x="5181600" y="3247508"/>
            <a:ext cx="2612923" cy="3610492"/>
          </a:xfrm>
          <a:prstGeom prst="rect">
            <a:avLst/>
          </a:prstGeom>
          <a:ln>
            <a:noFill/>
          </a:ln>
          <a:effectLst>
            <a:softEdge rad="112500"/>
          </a:effectLst>
        </p:spPr>
      </p:pic>
      <p:pic>
        <p:nvPicPr>
          <p:cNvPr id="2052" name="Picture 4" descr="C:\Users\Ptr. Daniel White\Desktop\Bible pictures\Catholic\Catholicism\Vatican_palace_stone_casti+copy.jpg"/>
          <p:cNvPicPr>
            <a:picLocks noChangeAspect="1" noChangeArrowheads="1"/>
          </p:cNvPicPr>
          <p:nvPr/>
        </p:nvPicPr>
        <p:blipFill>
          <a:blip r:embed="rId9" cstate="print"/>
          <a:srcRect l="2750" r="1250" b="8280"/>
          <a:stretch>
            <a:fillRect/>
          </a:stretch>
        </p:blipFill>
        <p:spPr bwMode="auto">
          <a:xfrm>
            <a:off x="3733800" y="3124200"/>
            <a:ext cx="5410200" cy="3733800"/>
          </a:xfrm>
          <a:prstGeom prst="rect">
            <a:avLst/>
          </a:prstGeom>
          <a:ln>
            <a:noFill/>
          </a:ln>
          <a:effectLst>
            <a:softEdge rad="112500"/>
          </a:effectLst>
        </p:spPr>
      </p:pic>
      <p:pic>
        <p:nvPicPr>
          <p:cNvPr id="5122" name="Picture 2" descr="C:\Users\Ptr. Daniel White\Desktop\Bible pictures\Prophecy pictures\prophecy pictures\False prophets\1000103930.gif"/>
          <p:cNvPicPr>
            <a:picLocks noChangeAspect="1" noChangeArrowheads="1"/>
          </p:cNvPicPr>
          <p:nvPr/>
        </p:nvPicPr>
        <p:blipFill>
          <a:blip r:embed="rId10" cstate="print"/>
          <a:srcRect/>
          <a:stretch>
            <a:fillRect/>
          </a:stretch>
        </p:blipFill>
        <p:spPr bwMode="auto">
          <a:xfrm>
            <a:off x="4267200" y="3886200"/>
            <a:ext cx="4348779" cy="2514600"/>
          </a:xfrm>
          <a:prstGeom prst="rect">
            <a:avLst/>
          </a:prstGeom>
          <a:noFill/>
        </p:spPr>
      </p:pic>
    </p:spTree>
    <p:extLst>
      <p:ext uri="{BB962C8B-B14F-4D97-AF65-F5344CB8AC3E}">
        <p14:creationId xmlns:p14="http://schemas.microsoft.com/office/powerpoint/2010/main" val="46550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1000"/>
                                        <p:tgtEl>
                                          <p:spTgt spid="3"/>
                                        </p:tgtEl>
                                        <p:attrNameLst>
                                          <p:attrName>ppt_w</p:attrName>
                                        </p:attrNameLst>
                                      </p:cBhvr>
                                      <p:tavLst>
                                        <p:tav tm="0">
                                          <p:val>
                                            <p:strVal val="ppt_w"/>
                                          </p:val>
                                        </p:tav>
                                        <p:tav tm="100000">
                                          <p:val>
                                            <p:fltVal val="0"/>
                                          </p:val>
                                        </p:tav>
                                      </p:tavLst>
                                    </p:anim>
                                    <p:anim calcmode="lin" valueType="num">
                                      <p:cBhvr>
                                        <p:cTn id="12" dur="1000"/>
                                        <p:tgtEl>
                                          <p:spTgt spid="3"/>
                                        </p:tgtEl>
                                        <p:attrNameLst>
                                          <p:attrName>ppt_h</p:attrName>
                                        </p:attrNameLst>
                                      </p:cBhvr>
                                      <p:tavLst>
                                        <p:tav tm="0">
                                          <p:val>
                                            <p:strVal val="ppt_h"/>
                                          </p:val>
                                        </p:tav>
                                        <p:tav tm="100000">
                                          <p:val>
                                            <p:fltVal val="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051"/>
                                        </p:tgtEl>
                                        <p:attrNameLst>
                                          <p:attrName>style.visibility</p:attrName>
                                        </p:attrNameLst>
                                      </p:cBhvr>
                                      <p:to>
                                        <p:strVal val="visible"/>
                                      </p:to>
                                    </p:set>
                                    <p:anim calcmode="lin" valueType="num">
                                      <p:cBhvr>
                                        <p:cTn id="24" dur="1000" fill="hold"/>
                                        <p:tgtEl>
                                          <p:spTgt spid="2051"/>
                                        </p:tgtEl>
                                        <p:attrNameLst>
                                          <p:attrName>ppt_w</p:attrName>
                                        </p:attrNameLst>
                                      </p:cBhvr>
                                      <p:tavLst>
                                        <p:tav tm="0">
                                          <p:val>
                                            <p:strVal val="#ppt_w*0.70"/>
                                          </p:val>
                                        </p:tav>
                                        <p:tav tm="100000">
                                          <p:val>
                                            <p:strVal val="#ppt_w"/>
                                          </p:val>
                                        </p:tav>
                                      </p:tavLst>
                                    </p:anim>
                                    <p:anim calcmode="lin" valueType="num">
                                      <p:cBhvr>
                                        <p:cTn id="25" dur="1000" fill="hold"/>
                                        <p:tgtEl>
                                          <p:spTgt spid="2051"/>
                                        </p:tgtEl>
                                        <p:attrNameLst>
                                          <p:attrName>ppt_h</p:attrName>
                                        </p:attrNameLst>
                                      </p:cBhvr>
                                      <p:tavLst>
                                        <p:tav tm="0">
                                          <p:val>
                                            <p:strVal val="#ppt_h"/>
                                          </p:val>
                                        </p:tav>
                                        <p:tav tm="100000">
                                          <p:val>
                                            <p:strVal val="#ppt_h"/>
                                          </p:val>
                                        </p:tav>
                                      </p:tavLst>
                                    </p:anim>
                                    <p:animEffect transition="in" filter="fade">
                                      <p:cBhvr>
                                        <p:cTn id="26" dur="1000"/>
                                        <p:tgtEl>
                                          <p:spTgt spid="205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0" fill="hold" nodeType="clickEffect">
                                  <p:stCondLst>
                                    <p:cond delay="0"/>
                                  </p:stCondLst>
                                  <p:childTnLst>
                                    <p:anim calcmode="lin" valueType="num">
                                      <p:cBhvr>
                                        <p:cTn id="30" dur="1000"/>
                                        <p:tgtEl>
                                          <p:spTgt spid="2051"/>
                                        </p:tgtEl>
                                        <p:attrNameLst>
                                          <p:attrName>ppt_w</p:attrName>
                                        </p:attrNameLst>
                                      </p:cBhvr>
                                      <p:tavLst>
                                        <p:tav tm="0">
                                          <p:val>
                                            <p:strVal val="ppt_w"/>
                                          </p:val>
                                        </p:tav>
                                        <p:tav tm="100000">
                                          <p:val>
                                            <p:fltVal val="0"/>
                                          </p:val>
                                        </p:tav>
                                      </p:tavLst>
                                    </p:anim>
                                    <p:anim calcmode="lin" valueType="num">
                                      <p:cBhvr>
                                        <p:cTn id="31" dur="1000"/>
                                        <p:tgtEl>
                                          <p:spTgt spid="2051"/>
                                        </p:tgtEl>
                                        <p:attrNameLst>
                                          <p:attrName>ppt_h</p:attrName>
                                        </p:attrNameLst>
                                      </p:cBhvr>
                                      <p:tavLst>
                                        <p:tav tm="0">
                                          <p:val>
                                            <p:strVal val="ppt_h"/>
                                          </p:val>
                                        </p:tav>
                                        <p:tav tm="100000">
                                          <p:val>
                                            <p:fltVal val="0"/>
                                          </p:val>
                                        </p:tav>
                                      </p:tavLst>
                                    </p:anim>
                                    <p:animEffect transition="out" filter="fade">
                                      <p:cBhvr>
                                        <p:cTn id="32" dur="1000"/>
                                        <p:tgtEl>
                                          <p:spTgt spid="2051"/>
                                        </p:tgtEl>
                                      </p:cBhvr>
                                    </p:animEffect>
                                    <p:set>
                                      <p:cBhvr>
                                        <p:cTn id="33" dur="1" fill="hold">
                                          <p:stCondLst>
                                            <p:cond delay="999"/>
                                          </p:stCondLst>
                                        </p:cTn>
                                        <p:tgtEl>
                                          <p:spTgt spid="205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0" fill="hold" nodeType="clickEffect">
                                  <p:stCondLst>
                                    <p:cond delay="0"/>
                                  </p:stCondLst>
                                  <p:childTnLst>
                                    <p:anim calcmode="lin" valueType="num">
                                      <p:cBhvr>
                                        <p:cTn id="42" dur="1000"/>
                                        <p:tgtEl>
                                          <p:spTgt spid="8"/>
                                        </p:tgtEl>
                                        <p:attrNameLst>
                                          <p:attrName>ppt_w</p:attrName>
                                        </p:attrNameLst>
                                      </p:cBhvr>
                                      <p:tavLst>
                                        <p:tav tm="0">
                                          <p:val>
                                            <p:strVal val="ppt_w"/>
                                          </p:val>
                                        </p:tav>
                                        <p:tav tm="100000">
                                          <p:val>
                                            <p:fltVal val="0"/>
                                          </p:val>
                                        </p:tav>
                                      </p:tavLst>
                                    </p:anim>
                                    <p:anim calcmode="lin" valueType="num">
                                      <p:cBhvr>
                                        <p:cTn id="43" dur="1000"/>
                                        <p:tgtEl>
                                          <p:spTgt spid="8"/>
                                        </p:tgtEl>
                                        <p:attrNameLst>
                                          <p:attrName>ppt_h</p:attrName>
                                        </p:attrNameLst>
                                      </p:cBhvr>
                                      <p:tavLst>
                                        <p:tav tm="0">
                                          <p:val>
                                            <p:strVal val="ppt_h"/>
                                          </p:val>
                                        </p:tav>
                                        <p:tav tm="100000">
                                          <p:val>
                                            <p:fltVal val="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1000" fill="hold"/>
                                        <p:tgtEl>
                                          <p:spTgt spid="6"/>
                                        </p:tgtEl>
                                        <p:attrNameLst>
                                          <p:attrName>ppt_w</p:attrName>
                                        </p:attrNameLst>
                                      </p:cBhvr>
                                      <p:tavLst>
                                        <p:tav tm="0">
                                          <p:val>
                                            <p:strVal val="#ppt_w*0.70"/>
                                          </p:val>
                                        </p:tav>
                                        <p:tav tm="100000">
                                          <p:val>
                                            <p:strVal val="#ppt_w"/>
                                          </p:val>
                                        </p:tav>
                                      </p:tavLst>
                                    </p:anim>
                                    <p:anim calcmode="lin" valueType="num">
                                      <p:cBhvr>
                                        <p:cTn id="51" dur="1000" fill="hold"/>
                                        <p:tgtEl>
                                          <p:spTgt spid="6"/>
                                        </p:tgtEl>
                                        <p:attrNameLst>
                                          <p:attrName>ppt_h</p:attrName>
                                        </p:attrNameLst>
                                      </p:cBhvr>
                                      <p:tavLst>
                                        <p:tav tm="0">
                                          <p:val>
                                            <p:strVal val="#ppt_h"/>
                                          </p:val>
                                        </p:tav>
                                        <p:tav tm="100000">
                                          <p:val>
                                            <p:strVal val="#ppt_h"/>
                                          </p:val>
                                        </p:tav>
                                      </p:tavLst>
                                    </p:anim>
                                    <p:animEffect transition="in" filter="fade">
                                      <p:cBhvr>
                                        <p:cTn id="52" dur="10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52"/>
                                        </p:tgtEl>
                                        <p:attrNameLst>
                                          <p:attrName>style.visibility</p:attrName>
                                        </p:attrNameLst>
                                      </p:cBhvr>
                                      <p:to>
                                        <p:strVal val="visible"/>
                                      </p:to>
                                    </p:set>
                                    <p:animEffect transition="in" filter="fade">
                                      <p:cBhvr>
                                        <p:cTn id="57" dur="1000"/>
                                        <p:tgtEl>
                                          <p:spTgt spid="2052"/>
                                        </p:tgtEl>
                                      </p:cBhvr>
                                    </p:animEffect>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5122"/>
                                        </p:tgtEl>
                                        <p:attrNameLst>
                                          <p:attrName>style.visibility</p:attrName>
                                        </p:attrNameLst>
                                      </p:cBhvr>
                                      <p:to>
                                        <p:strVal val="visible"/>
                                      </p:to>
                                    </p:set>
                                    <p:anim to="" calcmode="lin" valueType="num">
                                      <p:cBhvr>
                                        <p:cTn id="62" dur="1" fill="hold"/>
                                        <p:tgtEl>
                                          <p:spTgt spid="51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953000" y="838200"/>
            <a:ext cx="1828800" cy="1995054"/>
          </a:xfrm>
          <a:prstGeom prst="ellipse">
            <a:avLst/>
          </a:prstGeom>
          <a:ln>
            <a:noFill/>
          </a:ln>
          <a:effectLst>
            <a:softEdge rad="112500"/>
          </a:effectLst>
        </p:spPr>
      </p:pic>
      <p:sp>
        <p:nvSpPr>
          <p:cNvPr id="4" name="Title 3"/>
          <p:cNvSpPr>
            <a:spLocks noGrp="1"/>
          </p:cNvSpPr>
          <p:nvPr>
            <p:ph type="title"/>
          </p:nvPr>
        </p:nvSpPr>
        <p:spPr>
          <a:xfrm>
            <a:off x="3962400" y="4800600"/>
            <a:ext cx="2590800" cy="1219200"/>
          </a:xfrm>
        </p:spPr>
        <p:txBody>
          <a:bodyPr/>
          <a:lstStyle/>
          <a:p>
            <a:r>
              <a:rPr lang="en-US" b="1" i="1" dirty="0" smtClean="0">
                <a:solidFill>
                  <a:schemeClr val="bg1"/>
                </a:solidFill>
              </a:rPr>
              <a:t>6:12-17</a:t>
            </a:r>
            <a:endParaRPr lang="en-US" b="1" i="1" dirty="0">
              <a:solidFill>
                <a:schemeClr val="bg1"/>
              </a:solidFill>
            </a:endParaRPr>
          </a:p>
        </p:txBody>
      </p:sp>
    </p:spTree>
    <p:extLst>
      <p:ext uri="{BB962C8B-B14F-4D97-AF65-F5344CB8AC3E}">
        <p14:creationId xmlns:p14="http://schemas.microsoft.com/office/powerpoint/2010/main" val="259302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6858000"/>
          </a:xfrm>
        </p:spPr>
        <p:txBody>
          <a:bodyPr>
            <a:noAutofit/>
          </a:bodyPr>
          <a:lstStyle/>
          <a:p>
            <a:r>
              <a:rPr lang="en-US" sz="4000" i="1" dirty="0" smtClean="0"/>
              <a:t>“And I beheld when he had opened the sixth seal, and, lo, there was a great earthquake; and the sun became black as sackcloth of hair, and the moon became as blood; And the stars of heaven fell unto the earth, even as a fig tree </a:t>
            </a:r>
            <a:r>
              <a:rPr lang="en-US" sz="4000" i="1" dirty="0" err="1" smtClean="0"/>
              <a:t>casteth</a:t>
            </a:r>
            <a:r>
              <a:rPr lang="en-US" sz="4000" i="1" dirty="0" smtClean="0"/>
              <a:t> her untimely figs, when she is shaken of a mighty wind. And the heaven departed as a scroll when it is rolled together; and every mountain and island were moved out of their places. </a:t>
            </a:r>
            <a:endParaRPr lang="en-US" sz="4000" i="1" dirty="0"/>
          </a:p>
        </p:txBody>
      </p:sp>
    </p:spTree>
    <p:extLst>
      <p:ext uri="{BB962C8B-B14F-4D97-AF65-F5344CB8AC3E}">
        <p14:creationId xmlns:p14="http://schemas.microsoft.com/office/powerpoint/2010/main" val="300701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6705600"/>
          </a:xfrm>
        </p:spPr>
        <p:txBody>
          <a:bodyPr>
            <a:noAutofit/>
          </a:bodyPr>
          <a:lstStyle/>
          <a:p>
            <a:r>
              <a:rPr lang="en-US" sz="4000" i="1" dirty="0" smtClean="0"/>
              <a:t>And the kings of the earth, and the great men, and the rich men, and the chief captains, and the mighty men, and every bondman, and every free man, hid themselves in the dens and in the rocks of the mountains; And said to the mountains and rocks, Fall on us, and hide us from the face of him that sitteth on the throne, and from the wrath of the Lamb: For the great day of his wrath is come; and who shall be able to stand?”</a:t>
            </a:r>
            <a:endParaRPr lang="en-US" sz="4000" dirty="0"/>
          </a:p>
        </p:txBody>
      </p:sp>
    </p:spTree>
    <p:extLst>
      <p:ext uri="{BB962C8B-B14F-4D97-AF65-F5344CB8AC3E}">
        <p14:creationId xmlns:p14="http://schemas.microsoft.com/office/powerpoint/2010/main" val="181300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Prophecy pictures\prophecy pictures\revelation\END TIMES.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pic>
        <p:nvPicPr>
          <p:cNvPr id="8196" name="Picture 4" descr="c:\Users\Ptr. Daniel White\Desktop\Bible pictures\Prophecy pictures\prophecy pictures\revelation\earthquake-next-one-photo-rtre2o5-sw.jpg"/>
          <p:cNvPicPr>
            <a:picLocks noChangeAspect="1" noChangeArrowheads="1"/>
          </p:cNvPicPr>
          <p:nvPr/>
        </p:nvPicPr>
        <p:blipFill>
          <a:blip r:embed="rId4" cstate="print"/>
          <a:srcRect r="1724" b="14272"/>
          <a:stretch>
            <a:fillRect/>
          </a:stretch>
        </p:blipFill>
        <p:spPr bwMode="auto">
          <a:xfrm>
            <a:off x="2895600" y="2133600"/>
            <a:ext cx="3727074" cy="2438400"/>
          </a:xfrm>
          <a:prstGeom prst="rect">
            <a:avLst/>
          </a:prstGeom>
          <a:ln>
            <a:noFill/>
          </a:ln>
          <a:effectLst>
            <a:softEdge rad="112500"/>
          </a:effectLst>
        </p:spPr>
      </p:pic>
      <p:pic>
        <p:nvPicPr>
          <p:cNvPr id="3074" name="Picture 2" descr="C:\Users\Ptr. Daniel White\Desktop\Bible pictures\backgrounds\Sky\thumbbig-Earth-Other-22986.jpg"/>
          <p:cNvPicPr>
            <a:picLocks noChangeAspect="1" noChangeArrowheads="1"/>
          </p:cNvPicPr>
          <p:nvPr/>
        </p:nvPicPr>
        <p:blipFill>
          <a:blip r:embed="rId5" cstate="print"/>
          <a:srcRect/>
          <a:stretch>
            <a:fillRect/>
          </a:stretch>
        </p:blipFill>
        <p:spPr bwMode="auto">
          <a:xfrm>
            <a:off x="2895600" y="4343400"/>
            <a:ext cx="3733800" cy="2666999"/>
          </a:xfrm>
          <a:prstGeom prst="rect">
            <a:avLst/>
          </a:prstGeom>
          <a:ln>
            <a:noFill/>
          </a:ln>
          <a:effectLst>
            <a:softEdge rad="112500"/>
          </a:effectLst>
        </p:spPr>
      </p:pic>
    </p:spTree>
    <p:extLst>
      <p:ext uri="{BB962C8B-B14F-4D97-AF65-F5344CB8AC3E}">
        <p14:creationId xmlns:p14="http://schemas.microsoft.com/office/powerpoint/2010/main" val="12152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C:\Users\Ptr. Daniel White\Desktop\Bible pictures\backgrounds\Sky\sun-rays-coming-out-of-the-clouds-in-a-blue-sky.jpg"/>
          <p:cNvPicPr>
            <a:picLocks noChangeAspect="1" noChangeArrowheads="1"/>
          </p:cNvPicPr>
          <p:nvPr/>
        </p:nvPicPr>
        <p:blipFill>
          <a:blip r:embed="rId3" cstate="print"/>
          <a:srcRect/>
          <a:stretch>
            <a:fillRect/>
          </a:stretch>
        </p:blipFill>
        <p:spPr bwMode="auto">
          <a:xfrm>
            <a:off x="0" y="0"/>
            <a:ext cx="9144002" cy="6858000"/>
          </a:xfrm>
          <a:prstGeom prst="rect">
            <a:avLst/>
          </a:prstGeom>
          <a:noFill/>
        </p:spPr>
      </p:pic>
      <p:pic>
        <p:nvPicPr>
          <p:cNvPr id="9222" name="Picture 6" descr="C:\Users\Ptr. Daniel White\Desktop\Bible pictures\backgrounds\earth and space\Earth-From-Space-30412.jpg"/>
          <p:cNvPicPr>
            <a:picLocks noChangeAspect="1" noChangeArrowheads="1"/>
          </p:cNvPicPr>
          <p:nvPr/>
        </p:nvPicPr>
        <p:blipFill>
          <a:blip r:embed="rId4" cstate="print"/>
          <a:srcRect/>
          <a:stretch>
            <a:fillRect/>
          </a:stretch>
        </p:blipFill>
        <p:spPr bwMode="auto">
          <a:xfrm>
            <a:off x="-380999" y="-285749"/>
            <a:ext cx="9525000" cy="7143749"/>
          </a:xfrm>
          <a:prstGeom prst="rect">
            <a:avLst/>
          </a:prstGeom>
          <a:noFill/>
        </p:spPr>
      </p:pic>
      <p:pic>
        <p:nvPicPr>
          <p:cNvPr id="3074" name="Picture 2" descr="C:\Users\Ptr. Daniel White\Desktop\Bible pictures\war\Blood Moon.bmp"/>
          <p:cNvPicPr>
            <a:picLocks noChangeAspect="1" noChangeArrowheads="1"/>
          </p:cNvPicPr>
          <p:nvPr/>
        </p:nvPicPr>
        <p:blipFill>
          <a:blip r:embed="rId5" cstate="print"/>
          <a:srcRect/>
          <a:stretch>
            <a:fillRect/>
          </a:stretch>
        </p:blipFill>
        <p:spPr bwMode="auto">
          <a:xfrm>
            <a:off x="152400" y="-304800"/>
            <a:ext cx="5514975" cy="3678643"/>
          </a:xfrm>
          <a:prstGeom prst="rect">
            <a:avLst/>
          </a:prstGeom>
          <a:noFill/>
        </p:spPr>
      </p:pic>
    </p:spTree>
    <p:extLst>
      <p:ext uri="{BB962C8B-B14F-4D97-AF65-F5344CB8AC3E}">
        <p14:creationId xmlns:p14="http://schemas.microsoft.com/office/powerpoint/2010/main" val="29642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1000"/>
                                        <p:tgtEl>
                                          <p:spTgt spid="9221"/>
                                        </p:tgtEl>
                                        <p:attrNameLst>
                                          <p:attrName>ppt_w</p:attrName>
                                        </p:attrNameLst>
                                      </p:cBhvr>
                                      <p:tavLst>
                                        <p:tav tm="0">
                                          <p:val>
                                            <p:strVal val="ppt_w"/>
                                          </p:val>
                                        </p:tav>
                                        <p:tav tm="100000">
                                          <p:val>
                                            <p:fltVal val="0"/>
                                          </p:val>
                                        </p:tav>
                                      </p:tavLst>
                                    </p:anim>
                                    <p:anim calcmode="lin" valueType="num">
                                      <p:cBhvr>
                                        <p:cTn id="7" dur="1000"/>
                                        <p:tgtEl>
                                          <p:spTgt spid="9221"/>
                                        </p:tgtEl>
                                        <p:attrNameLst>
                                          <p:attrName>ppt_h</p:attrName>
                                        </p:attrNameLst>
                                      </p:cBhvr>
                                      <p:tavLst>
                                        <p:tav tm="0">
                                          <p:val>
                                            <p:strVal val="ppt_h"/>
                                          </p:val>
                                        </p:tav>
                                        <p:tav tm="100000">
                                          <p:val>
                                            <p:fltVal val="0"/>
                                          </p:val>
                                        </p:tav>
                                      </p:tavLst>
                                    </p:anim>
                                    <p:animEffect transition="out" filter="fade">
                                      <p:cBhvr>
                                        <p:cTn id="8" dur="1000"/>
                                        <p:tgtEl>
                                          <p:spTgt spid="9221"/>
                                        </p:tgtEl>
                                      </p:cBhvr>
                                    </p:animEffect>
                                    <p:set>
                                      <p:cBhvr>
                                        <p:cTn id="9" dur="1" fill="hold">
                                          <p:stCondLst>
                                            <p:cond delay="999"/>
                                          </p:stCondLst>
                                        </p:cTn>
                                        <p:tgtEl>
                                          <p:spTgt spid="92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9222"/>
                                        </p:tgtEl>
                                        <p:attrNameLst>
                                          <p:attrName>style.visibility</p:attrName>
                                        </p:attrNameLst>
                                      </p:cBhvr>
                                      <p:to>
                                        <p:strVal val="visible"/>
                                      </p:to>
                                    </p:set>
                                    <p:anim calcmode="lin" valueType="num">
                                      <p:cBhvr>
                                        <p:cTn id="14" dur="1000" fill="hold"/>
                                        <p:tgtEl>
                                          <p:spTgt spid="9222"/>
                                        </p:tgtEl>
                                        <p:attrNameLst>
                                          <p:attrName>ppt_w</p:attrName>
                                        </p:attrNameLst>
                                      </p:cBhvr>
                                      <p:tavLst>
                                        <p:tav tm="0">
                                          <p:val>
                                            <p:fltVal val="0"/>
                                          </p:val>
                                        </p:tav>
                                        <p:tav tm="100000">
                                          <p:val>
                                            <p:strVal val="#ppt_w"/>
                                          </p:val>
                                        </p:tav>
                                      </p:tavLst>
                                    </p:anim>
                                    <p:anim calcmode="lin" valueType="num">
                                      <p:cBhvr>
                                        <p:cTn id="15" dur="1000" fill="hold"/>
                                        <p:tgtEl>
                                          <p:spTgt spid="9222"/>
                                        </p:tgtEl>
                                        <p:attrNameLst>
                                          <p:attrName>ppt_h</p:attrName>
                                        </p:attrNameLst>
                                      </p:cBhvr>
                                      <p:tavLst>
                                        <p:tav tm="0">
                                          <p:val>
                                            <p:fltVal val="0"/>
                                          </p:val>
                                        </p:tav>
                                        <p:tav tm="100000">
                                          <p:val>
                                            <p:strVal val="#ppt_h"/>
                                          </p:val>
                                        </p:tav>
                                      </p:tavLst>
                                    </p:anim>
                                    <p:animEffect transition="in" filter="fade">
                                      <p:cBhvr>
                                        <p:cTn id="16" dur="1000"/>
                                        <p:tgtEl>
                                          <p:spTgt spid="92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Ptr. Daniel White\Desktop\Bible pictures\Prophecy pictures\prophecy pictures\rapture and second coming\End Time Coming.bmp"/>
          <p:cNvPicPr>
            <a:picLocks noChangeAspect="1" noChangeArrowheads="1"/>
          </p:cNvPicPr>
          <p:nvPr/>
        </p:nvPicPr>
        <p:blipFill>
          <a:blip r:embed="rId3" cstate="print"/>
          <a:srcRect/>
          <a:stretch>
            <a:fillRect/>
          </a:stretch>
        </p:blipFill>
        <p:spPr bwMode="auto">
          <a:xfrm>
            <a:off x="4495800" y="228600"/>
            <a:ext cx="4495800" cy="3200400"/>
          </a:xfrm>
          <a:prstGeom prst="rect">
            <a:avLst/>
          </a:prstGeom>
          <a:ln>
            <a:noFill/>
          </a:ln>
          <a:effectLst>
            <a:softEdge rad="112500"/>
          </a:effectLst>
        </p:spPr>
      </p:pic>
      <p:pic>
        <p:nvPicPr>
          <p:cNvPr id="4098" name="Picture 2" descr="C:\Users\Ptr. Daniel White\Desktop\Bible pictures\backgrounds\earth and space\nebula.jpg"/>
          <p:cNvPicPr>
            <a:picLocks noChangeAspect="1" noChangeArrowheads="1"/>
          </p:cNvPicPr>
          <p:nvPr/>
        </p:nvPicPr>
        <p:blipFill>
          <a:blip r:embed="rId4" cstate="print"/>
          <a:srcRect/>
          <a:stretch>
            <a:fillRect/>
          </a:stretch>
        </p:blipFill>
        <p:spPr bwMode="auto">
          <a:xfrm>
            <a:off x="228600" y="3486150"/>
            <a:ext cx="4191000" cy="3219450"/>
          </a:xfrm>
          <a:prstGeom prst="rect">
            <a:avLst/>
          </a:prstGeom>
          <a:ln>
            <a:noFill/>
          </a:ln>
          <a:effectLst>
            <a:softEdge rad="112500"/>
          </a:effectLst>
        </p:spPr>
      </p:pic>
      <p:pic>
        <p:nvPicPr>
          <p:cNvPr id="4099" name="Picture 3" descr="C:\Users\Ptr. Daniel White\Desktop\Bible pictures\backgrounds\earth and space\Sci-Fi-Explosions-362.jpg"/>
          <p:cNvPicPr>
            <a:picLocks noChangeAspect="1" noChangeArrowheads="1"/>
          </p:cNvPicPr>
          <p:nvPr/>
        </p:nvPicPr>
        <p:blipFill>
          <a:blip r:embed="rId5" cstate="print"/>
          <a:srcRect/>
          <a:stretch>
            <a:fillRect/>
          </a:stretch>
        </p:blipFill>
        <p:spPr bwMode="auto">
          <a:xfrm>
            <a:off x="4495800" y="3505200"/>
            <a:ext cx="4419600" cy="3124200"/>
          </a:xfrm>
          <a:prstGeom prst="rect">
            <a:avLst/>
          </a:prstGeom>
          <a:ln>
            <a:noFill/>
          </a:ln>
          <a:effectLst>
            <a:softEdge rad="112500"/>
          </a:effectLst>
        </p:spPr>
      </p:pic>
      <p:pic>
        <p:nvPicPr>
          <p:cNvPr id="4100" name="Picture 4" descr="C:\Users\Ptr. Daniel White\Desktop\Bible pictures\backgrounds\earth and space\Sci-Fi-Space-45725.jpg"/>
          <p:cNvPicPr>
            <a:picLocks noChangeAspect="1" noChangeArrowheads="1"/>
          </p:cNvPicPr>
          <p:nvPr/>
        </p:nvPicPr>
        <p:blipFill>
          <a:blip r:embed="rId6" cstate="print"/>
          <a:srcRect/>
          <a:stretch>
            <a:fillRect/>
          </a:stretch>
        </p:blipFill>
        <p:spPr bwMode="auto">
          <a:xfrm>
            <a:off x="152400" y="228600"/>
            <a:ext cx="4267200" cy="3268836"/>
          </a:xfrm>
          <a:prstGeom prst="rect">
            <a:avLst/>
          </a:prstGeom>
          <a:ln>
            <a:noFill/>
          </a:ln>
          <a:effectLst>
            <a:softEdge rad="112500"/>
          </a:effectLst>
        </p:spPr>
      </p:pic>
    </p:spTree>
    <p:extLst>
      <p:ext uri="{BB962C8B-B14F-4D97-AF65-F5344CB8AC3E}">
        <p14:creationId xmlns:p14="http://schemas.microsoft.com/office/powerpoint/2010/main" val="413948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New City.bmp"/>
          <p:cNvPicPr>
            <a:picLocks noChangeAspect="1" noChangeArrowheads="1"/>
          </p:cNvPicPr>
          <p:nvPr/>
        </p:nvPicPr>
        <p:blipFill>
          <a:blip r:embed="rId3" cstate="print">
            <a:lum bright="-20000"/>
          </a:blip>
          <a:srcRect/>
          <a:stretch>
            <a:fillRect/>
          </a:stretch>
        </p:blipFill>
        <p:spPr bwMode="auto">
          <a:xfrm>
            <a:off x="-84956" y="0"/>
            <a:ext cx="9228956" cy="6858000"/>
          </a:xfrm>
          <a:prstGeom prst="rect">
            <a:avLst/>
          </a:prstGeom>
          <a:noFill/>
        </p:spPr>
      </p:pic>
      <p:pic>
        <p:nvPicPr>
          <p:cNvPr id="3" name="Picture 3" descr="C:\Users\Ptr. Daniel White\Desktop\Bible pictures\Prophecy pictures\prophecy pictures\rapture and second coming\ALPHA-AND-OMEGA.jpg"/>
          <p:cNvPicPr>
            <a:picLocks noChangeAspect="1" noChangeArrowheads="1"/>
          </p:cNvPicPr>
          <p:nvPr/>
        </p:nvPicPr>
        <p:blipFill>
          <a:blip r:embed="rId4" cstate="print">
            <a:lum bright="-10000"/>
          </a:blip>
          <a:srcRect/>
          <a:stretch>
            <a:fillRect/>
          </a:stretch>
        </p:blipFill>
        <p:spPr bwMode="auto">
          <a:xfrm>
            <a:off x="304800" y="2743200"/>
            <a:ext cx="4622800" cy="3467100"/>
          </a:xfrm>
          <a:prstGeom prst="ellipse">
            <a:avLst/>
          </a:prstGeom>
          <a:ln>
            <a:noFill/>
          </a:ln>
          <a:effectLst>
            <a:softEdge rad="112500"/>
          </a:effectLst>
        </p:spPr>
      </p:pic>
      <p:sp>
        <p:nvSpPr>
          <p:cNvPr id="4" name="Title 1"/>
          <p:cNvSpPr txBox="1">
            <a:spLocks/>
          </p:cNvSpPr>
          <p:nvPr/>
        </p:nvSpPr>
        <p:spPr>
          <a:xfrm>
            <a:off x="457200" y="228600"/>
            <a:ext cx="8229600" cy="3048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“The kingdoms of this world are become the kingdoms of our Lord, and of His Christ; and He shall reign for ever and ever.” (Revelation 11:5)</a:t>
            </a:r>
            <a:endParaRPr kumimoji="0" lang="en-US" sz="40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330247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Ptr. Daniel White\Desktop\Bible pictures\backgrounds\earth and space\Military-Explosion-20799.jpg"/>
          <p:cNvPicPr>
            <a:picLocks noChangeAspect="1" noChangeArrowheads="1"/>
          </p:cNvPicPr>
          <p:nvPr/>
        </p:nvPicPr>
        <p:blipFill>
          <a:blip r:embed="rId3" cstate="print"/>
          <a:srcRect/>
          <a:stretch>
            <a:fillRect/>
          </a:stretch>
        </p:blipFill>
        <p:spPr bwMode="auto">
          <a:xfrm>
            <a:off x="-28967" y="0"/>
            <a:ext cx="9172967" cy="7015621"/>
          </a:xfrm>
          <a:prstGeom prst="rect">
            <a:avLst/>
          </a:prstGeom>
          <a:noFill/>
        </p:spPr>
      </p:pic>
      <p:sp>
        <p:nvSpPr>
          <p:cNvPr id="3" name="Title 2"/>
          <p:cNvSpPr>
            <a:spLocks noGrp="1"/>
          </p:cNvSpPr>
          <p:nvPr>
            <p:ph type="title"/>
          </p:nvPr>
        </p:nvSpPr>
        <p:spPr>
          <a:xfrm>
            <a:off x="0" y="0"/>
            <a:ext cx="9144000" cy="7162800"/>
          </a:xfrm>
        </p:spPr>
        <p:txBody>
          <a:bodyPr>
            <a:noAutofit/>
          </a:bodyPr>
          <a:lstStyle/>
          <a:p>
            <a:r>
              <a:rPr lang="en-US" sz="4000" i="1" dirty="0" smtClean="0">
                <a:effectLst>
                  <a:glow rad="101600">
                    <a:schemeClr val="bg1">
                      <a:alpha val="60000"/>
                    </a:schemeClr>
                  </a:glow>
                </a:effectLst>
              </a:rPr>
              <a:t>“The sun be darkened, and the moon shall not give her light, and the stars shall fall from heaven, and the powers of the heavens shall be shaken. And then shall appear the sign of the son of man in heaven: and then shall all the tribes of the earth mourn, and they shall see the Son of Man coming in the clouds of heaven with power and great glory.”</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 (Matthew 24:29-30)</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46218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oneyearwithjesus.files.wordpress.com/2014/12/lordretu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40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65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Prophecy pictures\prophecy pictures\revelation\Cried for the rock to fall.jpg"/>
          <p:cNvPicPr>
            <a:picLocks noChangeAspect="1" noChangeArrowheads="1"/>
          </p:cNvPicPr>
          <p:nvPr/>
        </p:nvPicPr>
        <p:blipFill>
          <a:blip r:embed="rId3" cstate="print">
            <a:lum bright="-10000" contrast="40000"/>
          </a:blip>
          <a:srcRect/>
          <a:stretch>
            <a:fillRect/>
          </a:stretch>
        </p:blipFill>
        <p:spPr bwMode="auto">
          <a:xfrm>
            <a:off x="4156085" y="0"/>
            <a:ext cx="4987915" cy="6858000"/>
          </a:xfrm>
          <a:prstGeom prst="rect">
            <a:avLst/>
          </a:prstGeom>
          <a:ln>
            <a:noFill/>
          </a:ln>
          <a:effectLst>
            <a:softEdge rad="112500"/>
          </a:effectLst>
        </p:spPr>
      </p:pic>
      <p:pic>
        <p:nvPicPr>
          <p:cNvPr id="1026" name="Picture 2" descr="C:\Users\Ptr. Daniel White\Desktop\Bible pictures\Prophecy pictures\prophecy pictures\rapture and second coming\Judgement was given.jpg"/>
          <p:cNvPicPr>
            <a:picLocks noChangeAspect="1" noChangeArrowheads="1"/>
          </p:cNvPicPr>
          <p:nvPr/>
        </p:nvPicPr>
        <p:blipFill>
          <a:blip r:embed="rId4" cstate="print"/>
          <a:srcRect/>
          <a:stretch>
            <a:fillRect/>
          </a:stretch>
        </p:blipFill>
        <p:spPr bwMode="auto">
          <a:xfrm>
            <a:off x="228600" y="0"/>
            <a:ext cx="3657600" cy="3206478"/>
          </a:xfrm>
          <a:prstGeom prst="rect">
            <a:avLst/>
          </a:prstGeom>
          <a:ln>
            <a:noFill/>
          </a:ln>
          <a:effectLst>
            <a:softEdge rad="112500"/>
          </a:effectLst>
        </p:spPr>
      </p:pic>
      <p:sp>
        <p:nvSpPr>
          <p:cNvPr id="5" name="Title 4"/>
          <p:cNvSpPr>
            <a:spLocks noGrp="1"/>
          </p:cNvSpPr>
          <p:nvPr>
            <p:ph type="title"/>
          </p:nvPr>
        </p:nvSpPr>
        <p:spPr>
          <a:xfrm>
            <a:off x="0" y="2971800"/>
            <a:ext cx="4191000" cy="3886200"/>
          </a:xfrm>
        </p:spPr>
        <p:txBody>
          <a:bodyPr>
            <a:noAutofit/>
          </a:bodyPr>
          <a:lstStyle/>
          <a:p>
            <a:r>
              <a:rPr lang="en-US" sz="3200" i="1" dirty="0" smtClean="0"/>
              <a:t>“Hide us from the face of Him that sitteth on the throne, and from the wrath of the Lamb. For the great day of His wrath is come; and who shall be able to stand.”</a:t>
            </a:r>
            <a:endParaRPr lang="en-US" sz="3200" i="1" dirty="0"/>
          </a:p>
        </p:txBody>
      </p:sp>
    </p:spTree>
    <p:extLst>
      <p:ext uri="{BB962C8B-B14F-4D97-AF65-F5344CB8AC3E}">
        <p14:creationId xmlns:p14="http://schemas.microsoft.com/office/powerpoint/2010/main" val="42154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Ptr. Daniel White\Desktop\Bible pictures\backgrounds\Sky\1 Dad's Pix (73).jpg"/>
          <p:cNvPicPr>
            <a:picLocks noChangeAspect="1" noChangeArrowheads="1"/>
          </p:cNvPicPr>
          <p:nvPr/>
        </p:nvPicPr>
        <p:blipFill>
          <a:blip r:embed="rId3" cstate="print">
            <a:lum bright="-10000"/>
          </a:blip>
          <a:srcRect/>
          <a:stretch>
            <a:fillRect/>
          </a:stretch>
        </p:blipFill>
        <p:spPr bwMode="auto">
          <a:xfrm>
            <a:off x="0" y="0"/>
            <a:ext cx="9144001" cy="6858000"/>
          </a:xfrm>
          <a:prstGeom prst="rect">
            <a:avLst/>
          </a:prstGeom>
          <a:noFill/>
        </p:spPr>
      </p:pic>
      <p:pic>
        <p:nvPicPr>
          <p:cNvPr id="1028" name="Picture 4" descr="C:\Users\Ptr. Daniel White\Desktop\Bible pictures\angels\Seven Bowls of God's wrath.jpg"/>
          <p:cNvPicPr>
            <a:picLocks noChangeAspect="1" noChangeArrowheads="1"/>
          </p:cNvPicPr>
          <p:nvPr/>
        </p:nvPicPr>
        <p:blipFill>
          <a:blip r:embed="rId4" cstate="print"/>
          <a:srcRect l="2545" r="46176" b="35728"/>
          <a:stretch>
            <a:fillRect/>
          </a:stretch>
        </p:blipFill>
        <p:spPr bwMode="auto">
          <a:xfrm flipH="1">
            <a:off x="5715000" y="4343400"/>
            <a:ext cx="3429000" cy="2514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isometricOffAxis2Left"/>
            <a:lightRig rig="contrasting" dir="t">
              <a:rot lat="0" lon="0" rev="3000000"/>
            </a:lightRig>
          </a:scene3d>
          <a:sp3d contourW="7620">
            <a:bevelT w="95250" h="31750"/>
            <a:contourClr>
              <a:srgbClr val="333333"/>
            </a:contourClr>
          </a:sp3d>
        </p:spPr>
      </p:pic>
      <p:pic>
        <p:nvPicPr>
          <p:cNvPr id="1029" name="Picture 5" descr="C:\Users\Ptr. Daniel White\Desktop\Bible pictures\Prophecy pictures\prophecy pictures\revelation\Introduction to the Opening of the Seven Seals Chart.jpg"/>
          <p:cNvPicPr>
            <a:picLocks noChangeAspect="1" noChangeArrowheads="1"/>
          </p:cNvPicPr>
          <p:nvPr/>
        </p:nvPicPr>
        <p:blipFill>
          <a:blip r:embed="rId5" cstate="print"/>
          <a:srcRect l="17232" t="233" r="53309" b="40685"/>
          <a:stretch>
            <a:fillRect/>
          </a:stretch>
        </p:blipFill>
        <p:spPr bwMode="auto">
          <a:xfrm>
            <a:off x="2590800" y="0"/>
            <a:ext cx="3886200" cy="281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3" name="Picture 9" descr="C:\Users\Ptr. Daniel White\Desktop\Bible pictures\Prophecy pictures\prophecy pictures\revelation\scan0158.jpg"/>
          <p:cNvPicPr>
            <a:picLocks noChangeAspect="1" noChangeArrowheads="1"/>
          </p:cNvPicPr>
          <p:nvPr/>
        </p:nvPicPr>
        <p:blipFill>
          <a:blip r:embed="rId6" cstate="print">
            <a:lum bright="-10000"/>
          </a:blip>
          <a:srcRect/>
          <a:stretch>
            <a:fillRect/>
          </a:stretch>
        </p:blipFill>
        <p:spPr bwMode="auto">
          <a:xfrm flipH="1">
            <a:off x="0" y="4419600"/>
            <a:ext cx="3358590" cy="2438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isometricOffAxis1Right"/>
            <a:lightRig rig="contrasting" dir="t">
              <a:rot lat="0" lon="0" rev="3000000"/>
            </a:lightRig>
          </a:scene3d>
          <a:sp3d contourW="7620">
            <a:bevelT w="95250" h="31750"/>
            <a:contourClr>
              <a:srgbClr val="333333"/>
            </a:contourClr>
          </a:sp3d>
        </p:spPr>
      </p:pic>
      <p:sp>
        <p:nvSpPr>
          <p:cNvPr id="10" name="Title 9"/>
          <p:cNvSpPr>
            <a:spLocks noGrp="1"/>
          </p:cNvSpPr>
          <p:nvPr>
            <p:ph type="title"/>
          </p:nvPr>
        </p:nvSpPr>
        <p:spPr>
          <a:xfrm>
            <a:off x="0" y="2743200"/>
            <a:ext cx="9144000" cy="1600200"/>
          </a:xfrm>
        </p:spPr>
        <p:txBody>
          <a:bodyPr>
            <a:noAutofit/>
          </a:bodyPr>
          <a:lstStyle/>
          <a:p>
            <a:r>
              <a:rPr lang="en-US" sz="3500" i="1" dirty="0" smtClean="0">
                <a:effectLst>
                  <a:glow rad="101600">
                    <a:schemeClr val="bg1">
                      <a:alpha val="60000"/>
                    </a:schemeClr>
                  </a:glow>
                </a:effectLst>
              </a:rPr>
              <a:t>“And I saw when the Lamb opened one of the seals, and I heard, as it were the noise of thunder, one of the four beasts saying Come and see.”</a:t>
            </a:r>
            <a:endParaRPr lang="en-US" sz="3500" i="1" dirty="0">
              <a:effectLst>
                <a:glow rad="101600">
                  <a:schemeClr val="bg1">
                    <a:alpha val="60000"/>
                  </a:schemeClr>
                </a:glow>
              </a:effectLst>
            </a:endParaRPr>
          </a:p>
        </p:txBody>
      </p:sp>
      <p:pic>
        <p:nvPicPr>
          <p:cNvPr id="7" name="Picture 2" descr="C:\Users\Ptr. Daniel White\Desktop\Bible pictures\Prophecy pictures\prophecy pictures\revelation\scan0132.jpg"/>
          <p:cNvPicPr>
            <a:picLocks noChangeAspect="1" noChangeArrowheads="1"/>
          </p:cNvPicPr>
          <p:nvPr/>
        </p:nvPicPr>
        <p:blipFill>
          <a:blip r:embed="rId7" cstate="print"/>
          <a:srcRect l="38069" b="-503"/>
          <a:stretch>
            <a:fillRect/>
          </a:stretch>
        </p:blipFill>
        <p:spPr bwMode="auto">
          <a:xfrm flipH="1">
            <a:off x="3657600" y="381000"/>
            <a:ext cx="1676401" cy="21838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5617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1000" fill="hold"/>
                                        <p:tgtEl>
                                          <p:spTgt spid="1028"/>
                                        </p:tgtEl>
                                        <p:attrNameLst>
                                          <p:attrName>ppt_w</p:attrName>
                                        </p:attrNameLst>
                                      </p:cBhvr>
                                      <p:tavLst>
                                        <p:tav tm="0">
                                          <p:val>
                                            <p:strVal val="#ppt_w*0.70"/>
                                          </p:val>
                                        </p:tav>
                                        <p:tav tm="100000">
                                          <p:val>
                                            <p:strVal val="#ppt_w"/>
                                          </p:val>
                                        </p:tav>
                                      </p:tavLst>
                                    </p:anim>
                                    <p:anim calcmode="lin" valueType="num">
                                      <p:cBhvr>
                                        <p:cTn id="15" dur="1000" fill="hold"/>
                                        <p:tgtEl>
                                          <p:spTgt spid="1028"/>
                                        </p:tgtEl>
                                        <p:attrNameLst>
                                          <p:attrName>ppt_h</p:attrName>
                                        </p:attrNameLst>
                                      </p:cBhvr>
                                      <p:tavLst>
                                        <p:tav tm="0">
                                          <p:val>
                                            <p:strVal val="#ppt_h"/>
                                          </p:val>
                                        </p:tav>
                                        <p:tav tm="100000">
                                          <p:val>
                                            <p:strVal val="#ppt_h"/>
                                          </p:val>
                                        </p:tav>
                                      </p:tavLst>
                                    </p:anim>
                                    <p:animEffect transition="in" filter="fade">
                                      <p:cBhvr>
                                        <p:cTn id="16"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elightofyeshua.files.wordpress.com/2013/01/tribulation_loy-e13596457966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5" y="0"/>
            <a:ext cx="91527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ealchristian.net/images/400_SEAL-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24200"/>
            <a:ext cx="4419600" cy="33147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91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25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Daniel &amp; Bab Captvty\scan0028.jpg"/>
          <p:cNvPicPr>
            <a:picLocks noChangeAspect="1" noChangeArrowheads="1"/>
          </p:cNvPicPr>
          <p:nvPr/>
        </p:nvPicPr>
        <p:blipFill>
          <a:blip r:embed="rId3" cstate="print"/>
          <a:srcRect l="6897"/>
          <a:stretch>
            <a:fillRect/>
          </a:stretch>
        </p:blipFill>
        <p:spPr bwMode="auto">
          <a:xfrm>
            <a:off x="457200" y="304800"/>
            <a:ext cx="4267200" cy="6385670"/>
          </a:xfrm>
          <a:prstGeom prst="rect">
            <a:avLst/>
          </a:prstGeom>
          <a:noFill/>
          <a:scene3d>
            <a:camera prst="isometricOffAxis1Right"/>
            <a:lightRig rig="threePt" dir="t"/>
          </a:scene3d>
          <a:sp3d>
            <a:bevelT prst="angle"/>
          </a:sp3d>
        </p:spPr>
      </p:pic>
      <p:sp>
        <p:nvSpPr>
          <p:cNvPr id="3" name="Title 2"/>
          <p:cNvSpPr>
            <a:spLocks noGrp="1"/>
          </p:cNvSpPr>
          <p:nvPr>
            <p:ph type="title"/>
          </p:nvPr>
        </p:nvSpPr>
        <p:spPr>
          <a:xfrm>
            <a:off x="4724400" y="274638"/>
            <a:ext cx="3962400" cy="6278562"/>
          </a:xfrm>
        </p:spPr>
        <p:txBody>
          <a:bodyPr/>
          <a:lstStyle/>
          <a:p>
            <a:r>
              <a:rPr lang="en-US" i="1" dirty="0" smtClean="0"/>
              <a:t>“And the end thereof shall be with a flood (judgment) and unto the end of the war desolations are determined.” (Daniel 9:26)</a:t>
            </a:r>
            <a:endParaRPr lang="en-US" i="1" dirty="0"/>
          </a:p>
        </p:txBody>
      </p:sp>
    </p:spTree>
    <p:extLst>
      <p:ext uri="{BB962C8B-B14F-4D97-AF65-F5344CB8AC3E}">
        <p14:creationId xmlns:p14="http://schemas.microsoft.com/office/powerpoint/2010/main" val="68575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1454</Words>
  <Application>Microsoft Office PowerPoint</Application>
  <PresentationFormat>On-screen Show (4:3)</PresentationFormat>
  <Paragraphs>122</Paragraphs>
  <Slides>62</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Times New Roman</vt:lpstr>
      <vt:lpstr>Office Theme</vt:lpstr>
      <vt:lpstr>The Revelation  of Jesus Christ</vt:lpstr>
      <vt:lpstr>PowerPoint Presentation</vt:lpstr>
      <vt:lpstr>“And I saw in the right hand of him that sat on the throne a book written within and on the backside, sealed with seven seals.” (Rev. 5:1) </vt:lpstr>
      <vt:lpstr>PowerPoint Presentation</vt:lpstr>
      <vt:lpstr>“And he came and took the book out of the right hand of Him that sat upon the throne...”</vt:lpstr>
      <vt:lpstr>PowerPoint Presentation</vt:lpstr>
      <vt:lpstr>“And I saw when the Lamb opened one of the seals, and I heard, as it were the noise of thunder, one of the four beasts saying Come and see.”</vt:lpstr>
      <vt:lpstr>PowerPoint Presentation</vt:lpstr>
      <vt:lpstr>“And the end thereof shall be with a flood (judgment) and unto the end of the war desolations are determined.” (Daniel 9:26)</vt:lpstr>
      <vt:lpstr>“Alas! for that day is great, so that none is like it: it is even the time of Jacob’s trouble; but we shall be saved out of it.” (Jeremiah 30:7)</vt:lpstr>
      <vt:lpstr>“The day of vengeance of our God.” (Isaiah 61:2)</vt:lpstr>
      <vt:lpstr>PowerPoint Presentation</vt:lpstr>
      <vt:lpstr>PowerPoint Presentation</vt:lpstr>
      <vt:lpstr>PowerPoint Presentation</vt:lpstr>
      <vt:lpstr>PowerPoint Presentation</vt:lpstr>
      <vt:lpstr>Rev. 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6:3-4</vt:lpstr>
      <vt:lpstr>“And when he had opened the second seal, I heard the second beast say, Come and see. And there went out another horse that was red: and power was given to him that sat thereon to take peace from the earth, and that they should kill one another: and there was given unto him a great sword.”</vt:lpstr>
      <vt:lpstr>PowerPoint Presentation</vt:lpstr>
      <vt:lpstr>PowerPoint Presentation</vt:lpstr>
      <vt:lpstr>6:5-6</vt:lpstr>
      <vt:lpstr>“And when he had opened the third seal, I heard the third beast say, Come and see. And I beheld, and lo a black horse; and he that sat on him had a pair of balances in his hand. And I heard a voice in the midst of the four beasts say, A measure of wheat for a penny, and three measures of barley for a penny; and see thou hurt not the oil and the wine.”</vt:lpstr>
      <vt:lpstr>PowerPoint Presentation</vt:lpstr>
      <vt:lpstr>PowerPoint Presentation</vt:lpstr>
      <vt:lpstr>6:7-8</vt:lpstr>
      <vt:lpstr>“And when he had opened the fourth seal, I heard the voice of the fourth beast say, Come and see. And I looked, and behold a pale horse: and his name that sat on him was Death, and Hell followed with him. And power was given unto them over the fourth part of the earth, to kill with sword, and with hunger, and with death, and with the beasts of the earth.”</vt:lpstr>
      <vt:lpstr>PowerPoint Presentation</vt:lpstr>
      <vt:lpstr>PowerPoint Presentation</vt:lpstr>
      <vt:lpstr>PowerPoint Presentation</vt:lpstr>
      <vt:lpstr>World’s present population 7 billion    ¼ of the world’s population = 1.75 billion </vt:lpstr>
      <vt:lpstr>PowerPoint Presentation</vt:lpstr>
      <vt:lpstr>6:9-11</vt:lpstr>
      <vt:lpstr>“And when he had opened the fifth seal, I saw under the altar the souls of them that were slain for the word of God, and for the testimony which they held: And they cried with a loud voice, saying, How long, O Lord, holy and true, dost thou not judge and avenge our blood on them that dwell on the earth? And white robes were given unto every one of them; and it was said unto them, that they should rest yet for a little season, until their fellowservants also and their brethren, that should be killed as they were, should be fulfilled.”</vt:lpstr>
      <vt:lpstr>Revelation 7:9-17</vt:lpstr>
      <vt:lpstr>Revelation 12:10-17 </vt:lpstr>
      <vt:lpstr>Revelation 13:1-8</vt:lpstr>
      <vt:lpstr>Revelation 13:11-18</vt:lpstr>
      <vt:lpstr>Revelation 17:1-6</vt:lpstr>
      <vt:lpstr>PowerPoint Presentation</vt:lpstr>
      <vt:lpstr>6:12-17</vt:lpstr>
      <vt:lpstr>“And I beheld when he had opened the sixth seal, and, lo, there was a great earthquake; and the sun became black as sackcloth of hair, and the moon became as blood; And the stars of heaven fell unto the earth, even as a fig tree casteth her untimely figs, when she is shaken of a mighty wind. And the heaven departed as a scroll when it is rolled together; and every mountain and island were moved out of their places. </vt:lpstr>
      <vt:lpstr>And the kings of the earth, and the great men, and the rich men, and the chief captains, and the mighty men, and every bondman, and every free man, hid themselves in the dens and in the rocks of the mountains; And said to the mountains and rocks, Fall on us, and hide us from the face of him that sitteth on the throne, and from the wrath of the Lamb: For the great day of his wrath is come; and who shall be able to stand?”</vt:lpstr>
      <vt:lpstr>PowerPoint Presentation</vt:lpstr>
      <vt:lpstr>PowerPoint Presentation</vt:lpstr>
      <vt:lpstr>PowerPoint Presentation</vt:lpstr>
      <vt:lpstr>“The sun be darkened, and the moon shall not give her light, and the stars shall fall from heaven, and the powers of the heavens shall be shaken. And then shall appear the sign of the son of man in heaven: and then shall all the tribes of the earth mourn, and they shall see the Son of Man coming in the clouds of heaven with power and great glory.”  (Matthew 24:29-30)</vt:lpstr>
      <vt:lpstr>PowerPoint Presentation</vt:lpstr>
      <vt:lpstr>“Hide us from the face of Him that sitteth on the throne, and from the wrath of the Lamb. For the great day of His wrath is come; and who shall be able to stand.”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11</cp:revision>
  <dcterms:created xsi:type="dcterms:W3CDTF">2015-02-16T14:13:45Z</dcterms:created>
  <dcterms:modified xsi:type="dcterms:W3CDTF">2016-02-21T23:31:36Z</dcterms:modified>
</cp:coreProperties>
</file>