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34" r:id="rId2"/>
    <p:sldId id="333" r:id="rId3"/>
    <p:sldId id="268" r:id="rId4"/>
    <p:sldId id="267" r:id="rId5"/>
    <p:sldId id="258" r:id="rId6"/>
    <p:sldId id="269" r:id="rId7"/>
    <p:sldId id="259" r:id="rId8"/>
    <p:sldId id="260" r:id="rId9"/>
    <p:sldId id="261" r:id="rId10"/>
    <p:sldId id="270" r:id="rId11"/>
    <p:sldId id="271" r:id="rId12"/>
    <p:sldId id="280" r:id="rId13"/>
    <p:sldId id="272" r:id="rId14"/>
    <p:sldId id="273" r:id="rId15"/>
    <p:sldId id="274" r:id="rId16"/>
    <p:sldId id="275" r:id="rId17"/>
    <p:sldId id="262" r:id="rId18"/>
    <p:sldId id="295" r:id="rId19"/>
    <p:sldId id="263" r:id="rId20"/>
    <p:sldId id="264" r:id="rId21"/>
    <p:sldId id="265" r:id="rId22"/>
    <p:sldId id="266" r:id="rId23"/>
    <p:sldId id="257" r:id="rId24"/>
    <p:sldId id="319" r:id="rId25"/>
    <p:sldId id="330" r:id="rId26"/>
    <p:sldId id="283" r:id="rId27"/>
    <p:sldId id="284" r:id="rId28"/>
    <p:sldId id="293" r:id="rId29"/>
    <p:sldId id="294" r:id="rId30"/>
    <p:sldId id="322" r:id="rId31"/>
    <p:sldId id="285" r:id="rId32"/>
    <p:sldId id="292" r:id="rId33"/>
    <p:sldId id="286" r:id="rId34"/>
    <p:sldId id="287" r:id="rId35"/>
    <p:sldId id="328" r:id="rId36"/>
    <p:sldId id="327" r:id="rId37"/>
    <p:sldId id="289" r:id="rId38"/>
    <p:sldId id="329" r:id="rId39"/>
    <p:sldId id="290" r:id="rId40"/>
    <p:sldId id="300" r:id="rId41"/>
    <p:sldId id="320" r:id="rId42"/>
    <p:sldId id="301" r:id="rId43"/>
    <p:sldId id="304" r:id="rId44"/>
    <p:sldId id="303" r:id="rId45"/>
    <p:sldId id="302" r:id="rId46"/>
    <p:sldId id="321" r:id="rId47"/>
    <p:sldId id="325" r:id="rId48"/>
    <p:sldId id="332" r:id="rId49"/>
    <p:sldId id="305" r:id="rId50"/>
    <p:sldId id="306" r:id="rId51"/>
    <p:sldId id="307" r:id="rId52"/>
    <p:sldId id="308" r:id="rId53"/>
    <p:sldId id="309" r:id="rId54"/>
    <p:sldId id="311" r:id="rId55"/>
    <p:sldId id="314" r:id="rId56"/>
    <p:sldId id="316" r:id="rId57"/>
    <p:sldId id="317" r:id="rId58"/>
    <p:sldId id="318" r:id="rId59"/>
    <p:sldId id="323" r:id="rId60"/>
    <p:sldId id="291"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29" autoAdjust="0"/>
  </p:normalViewPr>
  <p:slideViewPr>
    <p:cSldViewPr>
      <p:cViewPr varScale="1">
        <p:scale>
          <a:sx n="69" d="100"/>
          <a:sy n="69" d="100"/>
        </p:scale>
        <p:origin x="77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D4A07-85AC-4E9A-8F49-DACBC504C504}" type="datetimeFigureOut">
              <a:rPr lang="en-US" smtClean="0"/>
              <a:t>2/23/2016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D2BA5A-E04B-464D-8BF3-3F3A8BBFBC82}" type="slidenum">
              <a:rPr lang="en-US" smtClean="0"/>
              <a:t>‹#›</a:t>
            </a:fld>
            <a:endParaRPr lang="en-US" dirty="0"/>
          </a:p>
        </p:txBody>
      </p:sp>
    </p:spTree>
    <p:extLst>
      <p:ext uri="{BB962C8B-B14F-4D97-AF65-F5344CB8AC3E}">
        <p14:creationId xmlns:p14="http://schemas.microsoft.com/office/powerpoint/2010/main" val="3479189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5</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23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53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54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55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56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17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19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20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21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22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9942E0-7EBA-470C-917B-F4E9B62F68D2}" type="datetimeFigureOut">
              <a:rPr lang="en-US" smtClean="0"/>
              <a:t>2/23/2016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55FE7-C1A7-4CCC-9552-049BC55FD6FE}" type="slidenum">
              <a:rPr lang="en-US" smtClean="0"/>
              <a:t>‹#›</a:t>
            </a:fld>
            <a:endParaRPr lang="en-US" dirty="0"/>
          </a:p>
        </p:txBody>
      </p:sp>
    </p:spTree>
    <p:extLst>
      <p:ext uri="{BB962C8B-B14F-4D97-AF65-F5344CB8AC3E}">
        <p14:creationId xmlns:p14="http://schemas.microsoft.com/office/powerpoint/2010/main" val="428896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942E0-7EBA-470C-917B-F4E9B62F68D2}" type="datetimeFigureOut">
              <a:rPr lang="en-US" smtClean="0"/>
              <a:t>2/23/2016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55FE7-C1A7-4CCC-9552-049BC55FD6FE}" type="slidenum">
              <a:rPr lang="en-US" smtClean="0"/>
              <a:t>‹#›</a:t>
            </a:fld>
            <a:endParaRPr lang="en-US" dirty="0"/>
          </a:p>
        </p:txBody>
      </p:sp>
    </p:spTree>
    <p:extLst>
      <p:ext uri="{BB962C8B-B14F-4D97-AF65-F5344CB8AC3E}">
        <p14:creationId xmlns:p14="http://schemas.microsoft.com/office/powerpoint/2010/main" val="264840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942E0-7EBA-470C-917B-F4E9B62F68D2}" type="datetimeFigureOut">
              <a:rPr lang="en-US" smtClean="0"/>
              <a:t>2/23/2016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55FE7-C1A7-4CCC-9552-049BC55FD6FE}" type="slidenum">
              <a:rPr lang="en-US" smtClean="0"/>
              <a:t>‹#›</a:t>
            </a:fld>
            <a:endParaRPr lang="en-US" dirty="0"/>
          </a:p>
        </p:txBody>
      </p:sp>
    </p:spTree>
    <p:extLst>
      <p:ext uri="{BB962C8B-B14F-4D97-AF65-F5344CB8AC3E}">
        <p14:creationId xmlns:p14="http://schemas.microsoft.com/office/powerpoint/2010/main" val="91015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942E0-7EBA-470C-917B-F4E9B62F68D2}" type="datetimeFigureOut">
              <a:rPr lang="en-US" smtClean="0"/>
              <a:t>2/23/2016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55FE7-C1A7-4CCC-9552-049BC55FD6FE}" type="slidenum">
              <a:rPr lang="en-US" smtClean="0"/>
              <a:t>‹#›</a:t>
            </a:fld>
            <a:endParaRPr lang="en-US" dirty="0"/>
          </a:p>
        </p:txBody>
      </p:sp>
    </p:spTree>
    <p:extLst>
      <p:ext uri="{BB962C8B-B14F-4D97-AF65-F5344CB8AC3E}">
        <p14:creationId xmlns:p14="http://schemas.microsoft.com/office/powerpoint/2010/main" val="71938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42E0-7EBA-470C-917B-F4E9B62F68D2}" type="datetimeFigureOut">
              <a:rPr lang="en-US" smtClean="0"/>
              <a:t>2/23/2016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55FE7-C1A7-4CCC-9552-049BC55FD6FE}" type="slidenum">
              <a:rPr lang="en-US" smtClean="0"/>
              <a:t>‹#›</a:t>
            </a:fld>
            <a:endParaRPr lang="en-US" dirty="0"/>
          </a:p>
        </p:txBody>
      </p:sp>
    </p:spTree>
    <p:extLst>
      <p:ext uri="{BB962C8B-B14F-4D97-AF65-F5344CB8AC3E}">
        <p14:creationId xmlns:p14="http://schemas.microsoft.com/office/powerpoint/2010/main" val="347159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9942E0-7EBA-470C-917B-F4E9B62F68D2}" type="datetimeFigureOut">
              <a:rPr lang="en-US" smtClean="0"/>
              <a:t>2/23/2016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55FE7-C1A7-4CCC-9552-049BC55FD6FE}" type="slidenum">
              <a:rPr lang="en-US" smtClean="0"/>
              <a:t>‹#›</a:t>
            </a:fld>
            <a:endParaRPr lang="en-US" dirty="0"/>
          </a:p>
        </p:txBody>
      </p:sp>
    </p:spTree>
    <p:extLst>
      <p:ext uri="{BB962C8B-B14F-4D97-AF65-F5344CB8AC3E}">
        <p14:creationId xmlns:p14="http://schemas.microsoft.com/office/powerpoint/2010/main" val="348940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9942E0-7EBA-470C-917B-F4E9B62F68D2}" type="datetimeFigureOut">
              <a:rPr lang="en-US" smtClean="0"/>
              <a:t>2/23/2016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F55FE7-C1A7-4CCC-9552-049BC55FD6FE}" type="slidenum">
              <a:rPr lang="en-US" smtClean="0"/>
              <a:t>‹#›</a:t>
            </a:fld>
            <a:endParaRPr lang="en-US" dirty="0"/>
          </a:p>
        </p:txBody>
      </p:sp>
    </p:spTree>
    <p:extLst>
      <p:ext uri="{BB962C8B-B14F-4D97-AF65-F5344CB8AC3E}">
        <p14:creationId xmlns:p14="http://schemas.microsoft.com/office/powerpoint/2010/main" val="171275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9942E0-7EBA-470C-917B-F4E9B62F68D2}" type="datetimeFigureOut">
              <a:rPr lang="en-US" smtClean="0"/>
              <a:t>2/23/2016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F55FE7-C1A7-4CCC-9552-049BC55FD6FE}" type="slidenum">
              <a:rPr lang="en-US" smtClean="0"/>
              <a:t>‹#›</a:t>
            </a:fld>
            <a:endParaRPr lang="en-US" dirty="0"/>
          </a:p>
        </p:txBody>
      </p:sp>
    </p:spTree>
    <p:extLst>
      <p:ext uri="{BB962C8B-B14F-4D97-AF65-F5344CB8AC3E}">
        <p14:creationId xmlns:p14="http://schemas.microsoft.com/office/powerpoint/2010/main" val="49287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9942E0-7EBA-470C-917B-F4E9B62F68D2}" type="datetimeFigureOut">
              <a:rPr lang="en-US" smtClean="0"/>
              <a:t>2/23/2016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F55FE7-C1A7-4CCC-9552-049BC55FD6FE}" type="slidenum">
              <a:rPr lang="en-US" smtClean="0"/>
              <a:t>‹#›</a:t>
            </a:fld>
            <a:endParaRPr lang="en-US" dirty="0"/>
          </a:p>
        </p:txBody>
      </p:sp>
    </p:spTree>
    <p:extLst>
      <p:ext uri="{BB962C8B-B14F-4D97-AF65-F5344CB8AC3E}">
        <p14:creationId xmlns:p14="http://schemas.microsoft.com/office/powerpoint/2010/main" val="162742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9942E0-7EBA-470C-917B-F4E9B62F68D2}" type="datetimeFigureOut">
              <a:rPr lang="en-US" smtClean="0"/>
              <a:t>2/23/2016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55FE7-C1A7-4CCC-9552-049BC55FD6FE}" type="slidenum">
              <a:rPr lang="en-US" smtClean="0"/>
              <a:t>‹#›</a:t>
            </a:fld>
            <a:endParaRPr lang="en-US" dirty="0"/>
          </a:p>
        </p:txBody>
      </p:sp>
    </p:spTree>
    <p:extLst>
      <p:ext uri="{BB962C8B-B14F-4D97-AF65-F5344CB8AC3E}">
        <p14:creationId xmlns:p14="http://schemas.microsoft.com/office/powerpoint/2010/main" val="72301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9942E0-7EBA-470C-917B-F4E9B62F68D2}" type="datetimeFigureOut">
              <a:rPr lang="en-US" smtClean="0"/>
              <a:t>2/23/2016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55FE7-C1A7-4CCC-9552-049BC55FD6FE}" type="slidenum">
              <a:rPr lang="en-US" smtClean="0"/>
              <a:t>‹#›</a:t>
            </a:fld>
            <a:endParaRPr lang="en-US" dirty="0"/>
          </a:p>
        </p:txBody>
      </p:sp>
    </p:spTree>
    <p:extLst>
      <p:ext uri="{BB962C8B-B14F-4D97-AF65-F5344CB8AC3E}">
        <p14:creationId xmlns:p14="http://schemas.microsoft.com/office/powerpoint/2010/main" val="92390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42E0-7EBA-470C-917B-F4E9B62F68D2}" type="datetimeFigureOut">
              <a:rPr lang="en-US" smtClean="0"/>
              <a:t>2/23/2016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55FE7-C1A7-4CCC-9552-049BC55FD6FE}" type="slidenum">
              <a:rPr lang="en-US" smtClean="0"/>
              <a:t>‹#›</a:t>
            </a:fld>
            <a:endParaRPr lang="en-US" dirty="0"/>
          </a:p>
        </p:txBody>
      </p:sp>
    </p:spTree>
    <p:extLst>
      <p:ext uri="{BB962C8B-B14F-4D97-AF65-F5344CB8AC3E}">
        <p14:creationId xmlns:p14="http://schemas.microsoft.com/office/powerpoint/2010/main" val="137449707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8915400" cy="1143000"/>
          </a:xfrm>
        </p:spPr>
        <p:txBody>
          <a:bodyPr>
            <a:normAutofit fontScale="90000"/>
          </a:bodyPr>
          <a:lstStyle/>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(2 Timothy 3:1)</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“This </a:t>
            </a:r>
            <a:r>
              <a:rPr lang="en-US" dirty="0">
                <a:latin typeface="Times New Roman" panose="02020603050405020304" pitchFamily="18" charset="0"/>
                <a:cs typeface="Times New Roman" panose="02020603050405020304" pitchFamily="18" charset="0"/>
              </a:rPr>
              <a:t>know also, that in the last days perilous </a:t>
            </a:r>
            <a:r>
              <a:rPr lang="en-US" dirty="0" smtClean="0">
                <a:latin typeface="Times New Roman" panose="02020603050405020304" pitchFamily="18" charset="0"/>
                <a:cs typeface="Times New Roman" panose="02020603050405020304" pitchFamily="18" charset="0"/>
              </a:rPr>
              <a:t>(dangerous) times shall come.”</a:t>
            </a:r>
            <a:endParaRPr lang="en-US" dirty="0">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819400"/>
            <a:ext cx="4572000" cy="3429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92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96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2362200"/>
            <a:ext cx="8610600" cy="3733800"/>
          </a:xfrm>
        </p:spPr>
        <p:txBody>
          <a:bodyPr>
            <a:normAutofit fontScale="90000"/>
          </a:bodyPr>
          <a:lstStyle/>
          <a:p>
            <a:r>
              <a:rPr lang="en-US" dirty="0" smtClean="0">
                <a:effectLst>
                  <a:glow rad="101600">
                    <a:schemeClr val="bg1">
                      <a:alpha val="60000"/>
                    </a:schemeClr>
                  </a:glow>
                </a:effectLst>
                <a:latin typeface="Times New Roman" panose="02020603050405020304" pitchFamily="18" charset="0"/>
                <a:cs typeface="Times New Roman" panose="02020603050405020304" pitchFamily="18" charset="0"/>
              </a:rPr>
              <a:t>The  </a:t>
            </a:r>
            <a:r>
              <a:rPr lang="en-US" b="1" dirty="0" smtClean="0">
                <a:effectLst>
                  <a:glow rad="101600">
                    <a:schemeClr val="bg1">
                      <a:alpha val="60000"/>
                    </a:schemeClr>
                  </a:glow>
                </a:effectLst>
                <a:latin typeface="Times New Roman" panose="02020603050405020304" pitchFamily="18" charset="0"/>
                <a:cs typeface="Times New Roman" panose="02020603050405020304" pitchFamily="18" charset="0"/>
              </a:rPr>
              <a:t>Mahdi</a:t>
            </a:r>
            <a:r>
              <a:rPr lang="en-US" dirty="0" smtClean="0">
                <a:effectLst>
                  <a:glow rad="101600">
                    <a:schemeClr val="bg1">
                      <a:alpha val="60000"/>
                    </a:schemeClr>
                  </a:glow>
                </a:effectLst>
                <a:latin typeface="Times New Roman" panose="02020603050405020304" pitchFamily="18" charset="0"/>
                <a:cs typeface="Times New Roman" panose="02020603050405020304" pitchFamily="18" charset="0"/>
              </a:rPr>
              <a:t> will be the 12th Imam</a:t>
            </a:r>
            <a:r>
              <a:rPr lang="en-US" dirty="0">
                <a:effectLst>
                  <a:glow rad="101600">
                    <a:schemeClr val="bg1">
                      <a:alpha val="60000"/>
                    </a:schemeClr>
                  </a:glow>
                </a:effectLst>
                <a:latin typeface="Times New Roman" panose="02020603050405020304" pitchFamily="18" charset="0"/>
                <a:cs typeface="Times New Roman" panose="02020603050405020304" pitchFamily="18" charset="0"/>
              </a:rPr>
              <a:t/>
            </a:r>
            <a:br>
              <a:rPr lang="en-US" dirty="0">
                <a:effectLst>
                  <a:glow rad="101600">
                    <a:schemeClr val="bg1">
                      <a:alpha val="60000"/>
                    </a:schemeClr>
                  </a:glow>
                </a:effectLst>
                <a:latin typeface="Times New Roman" panose="02020603050405020304" pitchFamily="18" charset="0"/>
                <a:cs typeface="Times New Roman" panose="02020603050405020304" pitchFamily="18" charset="0"/>
              </a:rPr>
            </a:br>
            <a:r>
              <a:rPr lang="en-US" dirty="0">
                <a:effectLst>
                  <a:glow rad="101600">
                    <a:schemeClr val="bg1">
                      <a:alpha val="60000"/>
                    </a:schemeClr>
                  </a:glow>
                </a:effectLst>
                <a:latin typeface="Times New Roman" panose="02020603050405020304" pitchFamily="18" charset="0"/>
                <a:cs typeface="Times New Roman" panose="02020603050405020304" pitchFamily="18" charset="0"/>
              </a:rPr>
              <a:t/>
            </a:r>
            <a:br>
              <a:rPr lang="en-US" dirty="0">
                <a:effectLst>
                  <a:glow rad="101600">
                    <a:schemeClr val="bg1">
                      <a:alpha val="60000"/>
                    </a:schemeClr>
                  </a:glow>
                </a:effectLst>
                <a:latin typeface="Times New Roman" panose="02020603050405020304" pitchFamily="18" charset="0"/>
                <a:cs typeface="Times New Roman" panose="02020603050405020304" pitchFamily="18" charset="0"/>
              </a:rPr>
            </a:br>
            <a:r>
              <a:rPr lang="en-US" dirty="0">
                <a:effectLst>
                  <a:glow rad="101600">
                    <a:schemeClr val="bg1">
                      <a:alpha val="60000"/>
                    </a:schemeClr>
                  </a:glow>
                </a:effectLst>
                <a:latin typeface="Times New Roman" panose="02020603050405020304" pitchFamily="18" charset="0"/>
                <a:cs typeface="Times New Roman" panose="02020603050405020304" pitchFamily="18" charset="0"/>
              </a:rPr>
              <a:t>    Each Imam was the son of the previous </a:t>
            </a:r>
            <a:r>
              <a:rPr lang="en-US" dirty="0" smtClean="0">
                <a:effectLst>
                  <a:glow rad="101600">
                    <a:schemeClr val="bg1">
                      <a:alpha val="60000"/>
                    </a:schemeClr>
                  </a:glow>
                </a:effectLst>
                <a:latin typeface="Times New Roman" panose="02020603050405020304" pitchFamily="18" charset="0"/>
                <a:cs typeface="Times New Roman" panose="02020603050405020304" pitchFamily="18" charset="0"/>
              </a:rPr>
              <a:t>Imam. The </a:t>
            </a:r>
            <a:r>
              <a:rPr lang="en-US" dirty="0">
                <a:effectLst>
                  <a:glow rad="101600">
                    <a:schemeClr val="bg1">
                      <a:alpha val="60000"/>
                    </a:schemeClr>
                  </a:glow>
                </a:effectLst>
                <a:latin typeface="Times New Roman" panose="02020603050405020304" pitchFamily="18" charset="0"/>
                <a:cs typeface="Times New Roman" panose="02020603050405020304" pitchFamily="18" charset="0"/>
              </a:rPr>
              <a:t>twelfth and final Imam is Muhammad al-Mahdi, who is believed </a:t>
            </a:r>
            <a:r>
              <a:rPr lang="en-US" dirty="0" smtClean="0">
                <a:effectLst>
                  <a:glow rad="101600">
                    <a:schemeClr val="bg1">
                      <a:alpha val="60000"/>
                    </a:schemeClr>
                  </a:glow>
                </a:effectLst>
                <a:latin typeface="Times New Roman" panose="02020603050405020304" pitchFamily="18" charset="0"/>
                <a:cs typeface="Times New Roman" panose="02020603050405020304" pitchFamily="18" charset="0"/>
              </a:rPr>
              <a:t>by Muslims to </a:t>
            </a:r>
            <a:r>
              <a:rPr lang="en-US" dirty="0">
                <a:effectLst>
                  <a:glow rad="101600">
                    <a:schemeClr val="bg1">
                      <a:alpha val="60000"/>
                    </a:schemeClr>
                  </a:glow>
                </a:effectLst>
                <a:latin typeface="Times New Roman" panose="02020603050405020304" pitchFamily="18" charset="0"/>
                <a:cs typeface="Times New Roman" panose="02020603050405020304" pitchFamily="18" charset="0"/>
              </a:rPr>
              <a:t>be currently alive, and </a:t>
            </a:r>
            <a:r>
              <a:rPr lang="en-US" dirty="0" smtClean="0">
                <a:effectLst>
                  <a:glow rad="101600">
                    <a:schemeClr val="bg1">
                      <a:alpha val="60000"/>
                    </a:schemeClr>
                  </a:glow>
                </a:effectLst>
                <a:latin typeface="Times New Roman" panose="02020603050405020304" pitchFamily="18" charset="0"/>
                <a:cs typeface="Times New Roman" panose="02020603050405020304" pitchFamily="18" charset="0"/>
              </a:rPr>
              <a:t>hidden </a:t>
            </a:r>
            <a:r>
              <a:rPr lang="en-US" dirty="0">
                <a:effectLst>
                  <a:glow rad="101600">
                    <a:schemeClr val="bg1">
                      <a:alpha val="60000"/>
                    </a:schemeClr>
                  </a:glow>
                </a:effectLst>
                <a:latin typeface="Times New Roman" panose="02020603050405020304" pitchFamily="18" charset="0"/>
                <a:cs typeface="Times New Roman" panose="02020603050405020304" pitchFamily="18" charset="0"/>
              </a:rPr>
              <a:t>from view until he returns to bring justice to the world.</a:t>
            </a:r>
          </a:p>
        </p:txBody>
      </p:sp>
    </p:spTree>
    <p:extLst>
      <p:ext uri="{BB962C8B-B14F-4D97-AF65-F5344CB8AC3E}">
        <p14:creationId xmlns:p14="http://schemas.microsoft.com/office/powerpoint/2010/main" val="240524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en-US" dirty="0">
                <a:latin typeface="Times New Roman" panose="02020603050405020304" pitchFamily="18" charset="0"/>
                <a:cs typeface="Times New Roman" panose="02020603050405020304" pitchFamily="18" charset="0"/>
              </a:rPr>
              <a:t>The Twelve Imams are the spiritual and political successors to the </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prophet Muhammad</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4" t="3547" r="2888" b="5200"/>
          <a:stretch/>
        </p:blipFill>
        <p:spPr bwMode="auto">
          <a:xfrm>
            <a:off x="1752600" y="2286000"/>
            <a:ext cx="6045458" cy="437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33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5035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a:xfrm>
            <a:off x="152400" y="3429000"/>
            <a:ext cx="4343400" cy="3429000"/>
          </a:xfrm>
        </p:spPr>
        <p:txBody>
          <a:bodyPr>
            <a:normAutofit/>
          </a:bodyPr>
          <a:lstStyle/>
          <a:p>
            <a:pPr marL="0" indent="0">
              <a:buNone/>
            </a:pPr>
            <a:r>
              <a:rPr lang="en-US" dirty="0" smtClean="0">
                <a:latin typeface="Times New Roman" panose="02020603050405020304" pitchFamily="18" charset="0"/>
                <a:cs typeface="Times New Roman" panose="02020603050405020304" pitchFamily="18" charset="0"/>
              </a:rPr>
              <a:t>1. Ali </a:t>
            </a:r>
            <a:r>
              <a:rPr lang="en-US" dirty="0">
                <a:latin typeface="Times New Roman" panose="02020603050405020304" pitchFamily="18" charset="0"/>
                <a:cs typeface="Times New Roman" panose="02020603050405020304" pitchFamily="18" charset="0"/>
              </a:rPr>
              <a:t>Al </a:t>
            </a:r>
            <a:r>
              <a:rPr lang="en-US" dirty="0" err="1" smtClean="0">
                <a:latin typeface="Times New Roman" panose="02020603050405020304" pitchFamily="18" charset="0"/>
                <a:cs typeface="Times New Roman" panose="02020603050405020304" pitchFamily="18" charset="0"/>
              </a:rPr>
              <a:t>Murtaza</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2. Imam Hassan</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3. Imam Hussain</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4. Imam </a:t>
            </a:r>
            <a:r>
              <a:rPr lang="en-US" dirty="0">
                <a:latin typeface="Times New Roman" panose="02020603050405020304" pitchFamily="18" charset="0"/>
                <a:cs typeface="Times New Roman" panose="02020603050405020304" pitchFamily="18" charset="0"/>
              </a:rPr>
              <a:t>Zain </a:t>
            </a:r>
            <a:r>
              <a:rPr lang="en-US" dirty="0" err="1">
                <a:latin typeface="Times New Roman" panose="02020603050405020304" pitchFamily="18" charset="0"/>
                <a:cs typeface="Times New Roman" panose="02020603050405020304" pitchFamily="18" charset="0"/>
              </a:rPr>
              <a:t>Ul</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Aabideen</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5. Imam </a:t>
            </a:r>
            <a:r>
              <a:rPr lang="en-US" dirty="0">
                <a:latin typeface="Times New Roman" panose="02020603050405020304" pitchFamily="18" charset="0"/>
                <a:cs typeface="Times New Roman" panose="02020603050405020304" pitchFamily="18" charset="0"/>
              </a:rPr>
              <a:t>Mohammad </a:t>
            </a:r>
            <a:r>
              <a:rPr lang="en-US" dirty="0" err="1" smtClean="0">
                <a:latin typeface="Times New Roman" panose="02020603050405020304" pitchFamily="18" charset="0"/>
                <a:cs typeface="Times New Roman" panose="02020603050405020304" pitchFamily="18" charset="0"/>
              </a:rPr>
              <a:t>Baqar</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6. Imam </a:t>
            </a:r>
            <a:r>
              <a:rPr lang="en-US" dirty="0" err="1">
                <a:latin typeface="Times New Roman" panose="02020603050405020304" pitchFamily="18" charset="0"/>
                <a:cs typeface="Times New Roman" panose="02020603050405020304" pitchFamily="18" charset="0"/>
              </a:rPr>
              <a:t>Jaffar</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Sadiq</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648200" y="3429000"/>
            <a:ext cx="4495800" cy="3429000"/>
          </a:xfrm>
        </p:spPr>
        <p:txBody>
          <a:bodyPr>
            <a:normAutofit/>
          </a:bodyPr>
          <a:lstStyle/>
          <a:p>
            <a:pPr marL="0" indent="0">
              <a:buNone/>
            </a:pPr>
            <a:r>
              <a:rPr lang="en-US" dirty="0" smtClean="0">
                <a:latin typeface="Times New Roman" panose="02020603050405020304" pitchFamily="18" charset="0"/>
                <a:cs typeface="Times New Roman" panose="02020603050405020304" pitchFamily="18" charset="0"/>
              </a:rPr>
              <a:t>7. Imam </a:t>
            </a:r>
            <a:r>
              <a:rPr lang="en-US" dirty="0" err="1">
                <a:latin typeface="Times New Roman" panose="02020603050405020304" pitchFamily="18" charset="0"/>
                <a:cs typeface="Times New Roman" panose="02020603050405020304" pitchFamily="18" charset="0"/>
              </a:rPr>
              <a:t>Moosa</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Kazim</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8. Imam </a:t>
            </a:r>
            <a:r>
              <a:rPr lang="en-US" dirty="0">
                <a:latin typeface="Times New Roman" panose="02020603050405020304" pitchFamily="18" charset="0"/>
                <a:cs typeface="Times New Roman" panose="02020603050405020304" pitchFamily="18" charset="0"/>
              </a:rPr>
              <a:t>Ali </a:t>
            </a:r>
            <a:r>
              <a:rPr lang="en-US" dirty="0" err="1">
                <a:latin typeface="Times New Roman" panose="02020603050405020304" pitchFamily="18" charset="0"/>
                <a:cs typeface="Times New Roman" panose="02020603050405020304" pitchFamily="18" charset="0"/>
              </a:rPr>
              <a:t>Ibne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Moosa</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Raza</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9. Imam </a:t>
            </a:r>
            <a:r>
              <a:rPr lang="en-US" dirty="0">
                <a:latin typeface="Times New Roman" panose="02020603050405020304" pitchFamily="18" charset="0"/>
                <a:cs typeface="Times New Roman" panose="02020603050405020304" pitchFamily="18" charset="0"/>
              </a:rPr>
              <a:t>Mohammad </a:t>
            </a:r>
            <a:r>
              <a:rPr lang="en-US" dirty="0" err="1" smtClean="0">
                <a:latin typeface="Times New Roman" panose="02020603050405020304" pitchFamily="18" charset="0"/>
                <a:cs typeface="Times New Roman" panose="02020603050405020304" pitchFamily="18" charset="0"/>
              </a:rPr>
              <a:t>Taqqi</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10. Imam </a:t>
            </a:r>
            <a:r>
              <a:rPr lang="en-US" dirty="0">
                <a:latin typeface="Times New Roman" panose="02020603050405020304" pitchFamily="18" charset="0"/>
                <a:cs typeface="Times New Roman" panose="02020603050405020304" pitchFamily="18" charset="0"/>
              </a:rPr>
              <a:t>Ali </a:t>
            </a:r>
            <a:r>
              <a:rPr lang="en-US" dirty="0" err="1" smtClean="0">
                <a:latin typeface="Times New Roman" panose="02020603050405020304" pitchFamily="18" charset="0"/>
                <a:cs typeface="Times New Roman" panose="02020603050405020304" pitchFamily="18" charset="0"/>
              </a:rPr>
              <a:t>Naqqi</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11. Imam </a:t>
            </a:r>
            <a:r>
              <a:rPr lang="en-US" dirty="0">
                <a:latin typeface="Times New Roman" panose="02020603050405020304" pitchFamily="18" charset="0"/>
                <a:cs typeface="Times New Roman" panose="02020603050405020304" pitchFamily="18" charset="0"/>
              </a:rPr>
              <a:t>Hassan </a:t>
            </a:r>
            <a:r>
              <a:rPr lang="en-US" dirty="0" err="1" smtClean="0">
                <a:latin typeface="Times New Roman" panose="02020603050405020304" pitchFamily="18" charset="0"/>
                <a:cs typeface="Times New Roman" panose="02020603050405020304" pitchFamily="18" charset="0"/>
              </a:rPr>
              <a:t>Askari</a:t>
            </a:r>
            <a:endParaRPr lang="en-US" dirty="0">
              <a:latin typeface="Times New Roman" panose="02020603050405020304" pitchFamily="18" charset="0"/>
              <a:cs typeface="Times New Roman" panose="02020603050405020304" pitchFamily="18" charset="0"/>
            </a:endParaRPr>
          </a:p>
          <a:p>
            <a:pPr marL="0" indent="0">
              <a:buNone/>
            </a:pPr>
            <a:r>
              <a:rPr lang="en-US" dirty="0" smtClean="0">
                <a:solidFill>
                  <a:srgbClr val="FFFF00"/>
                </a:solidFill>
                <a:latin typeface="Times New Roman" panose="02020603050405020304" pitchFamily="18" charset="0"/>
                <a:cs typeface="Times New Roman" panose="02020603050405020304" pitchFamily="18" charset="0"/>
              </a:rPr>
              <a:t>12. Imam Mahdi</a:t>
            </a:r>
            <a:endParaRPr lang="en-US" dirty="0">
              <a:solidFill>
                <a:srgbClr val="FFFF00"/>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14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2699"/>
            <a:ext cx="9894273" cy="688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0" y="381000"/>
            <a:ext cx="7924800" cy="5943600"/>
          </a:xfrm>
        </p:spPr>
        <p:txBody>
          <a:bodyPr>
            <a:normAutofit/>
          </a:bodyPr>
          <a:lstStyle/>
          <a:p>
            <a:r>
              <a:rPr lang="en-US" dirty="0">
                <a:effectLst>
                  <a:glow rad="101600">
                    <a:schemeClr val="bg1">
                      <a:alpha val="60000"/>
                    </a:schemeClr>
                  </a:glow>
                </a:effectLst>
                <a:latin typeface="Times New Roman" panose="02020603050405020304" pitchFamily="18" charset="0"/>
                <a:cs typeface="Times New Roman" panose="02020603050405020304" pitchFamily="18" charset="0"/>
              </a:rPr>
              <a:t> O</a:t>
            </a:r>
            <a:r>
              <a:rPr lang="en-US" dirty="0" smtClean="0">
                <a:effectLst>
                  <a:glow rad="101600">
                    <a:schemeClr val="bg1">
                      <a:alpha val="60000"/>
                    </a:schemeClr>
                  </a:glow>
                </a:effectLst>
                <a:latin typeface="Times New Roman" panose="02020603050405020304" pitchFamily="18" charset="0"/>
                <a:cs typeface="Times New Roman" panose="02020603050405020304" pitchFamily="18" charset="0"/>
              </a:rPr>
              <a:t>nly </a:t>
            </a:r>
            <a:r>
              <a:rPr lang="en-US" dirty="0">
                <a:effectLst>
                  <a:glow rad="101600">
                    <a:schemeClr val="bg1">
                      <a:alpha val="60000"/>
                    </a:schemeClr>
                  </a:glow>
                </a:effectLst>
                <a:latin typeface="Times New Roman" panose="02020603050405020304" pitchFamily="18" charset="0"/>
                <a:cs typeface="Times New Roman" panose="02020603050405020304" pitchFamily="18" charset="0"/>
              </a:rPr>
              <a:t>Allah can appoint an Imam and no man has the power to do so. The 12th Imam is said to </a:t>
            </a:r>
            <a:r>
              <a:rPr lang="en-US" dirty="0" smtClean="0">
                <a:effectLst>
                  <a:glow rad="101600">
                    <a:schemeClr val="bg1">
                      <a:alpha val="60000"/>
                    </a:schemeClr>
                  </a:glow>
                </a:effectLst>
                <a:latin typeface="Times New Roman" panose="02020603050405020304" pitchFamily="18" charset="0"/>
                <a:cs typeface="Times New Roman" panose="02020603050405020304" pitchFamily="18" charset="0"/>
              </a:rPr>
              <a:t>have </a:t>
            </a:r>
            <a:r>
              <a:rPr lang="en-US" dirty="0">
                <a:effectLst>
                  <a:glow rad="101600">
                    <a:schemeClr val="bg1">
                      <a:alpha val="60000"/>
                    </a:schemeClr>
                  </a:glow>
                </a:effectLst>
                <a:latin typeface="Times New Roman" panose="02020603050405020304" pitchFamily="18" charset="0"/>
                <a:cs typeface="Times New Roman" panose="02020603050405020304" pitchFamily="18" charset="0"/>
              </a:rPr>
              <a:t>divine status as did each of </a:t>
            </a:r>
            <a:r>
              <a:rPr lang="en-US" dirty="0" smtClean="0">
                <a:effectLst>
                  <a:glow rad="101600">
                    <a:schemeClr val="bg1">
                      <a:alpha val="60000"/>
                    </a:schemeClr>
                  </a:glow>
                </a:effectLst>
                <a:latin typeface="Times New Roman" panose="02020603050405020304" pitchFamily="18" charset="0"/>
                <a:cs typeface="Times New Roman" panose="02020603050405020304" pitchFamily="18" charset="0"/>
              </a:rPr>
              <a:t>the Imam’s before him. </a:t>
            </a:r>
            <a:r>
              <a:rPr lang="en-US" dirty="0">
                <a:effectLst>
                  <a:glow rad="101600">
                    <a:schemeClr val="bg1">
                      <a:alpha val="60000"/>
                    </a:schemeClr>
                  </a:glow>
                </a:effectLst>
                <a:latin typeface="Times New Roman" panose="02020603050405020304" pitchFamily="18" charset="0"/>
                <a:cs typeface="Times New Roman" panose="02020603050405020304" pitchFamily="18" charset="0"/>
              </a:rPr>
              <a:t>The 12th Imam is also called the Hidden Imam and the </a:t>
            </a:r>
            <a:r>
              <a:rPr lang="en-US" dirty="0" smtClean="0">
                <a:effectLst>
                  <a:glow rad="101600">
                    <a:schemeClr val="bg1">
                      <a:alpha val="60000"/>
                    </a:schemeClr>
                  </a:glow>
                </a:effectLst>
                <a:latin typeface="Times New Roman" panose="02020603050405020304" pitchFamily="18" charset="0"/>
                <a:cs typeface="Times New Roman" panose="02020603050405020304" pitchFamily="18" charset="0"/>
              </a:rPr>
              <a:t>Mahdi. </a:t>
            </a:r>
            <a:endParaRPr lang="en-US" dirty="0">
              <a:effectLst>
                <a:glow rad="101600">
                  <a:schemeClr val="bg1">
                    <a:alpha val="6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59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amaawww.edge.scaleengine.net/wp-content/uploads/digital_news/2015-06-22/more-than-4-000-security-men-manage-masses-in-makkah-1434959842-13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28599"/>
            <a:ext cx="10604589" cy="7086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76200"/>
            <a:ext cx="9144000" cy="6781800"/>
          </a:xfrm>
        </p:spPr>
        <p:txBody>
          <a:bodyPr>
            <a:normAutofit lnSpcReduction="10000"/>
          </a:bodyPr>
          <a:lstStyle/>
          <a:p>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He </a:t>
            </a:r>
            <a:r>
              <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will be a </a:t>
            </a:r>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direct descendant </a:t>
            </a:r>
            <a:r>
              <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of Muhammad </a:t>
            </a:r>
            <a:endPar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a:p>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Will </a:t>
            </a:r>
            <a:r>
              <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have a broad forehead and pointed nose</a:t>
            </a:r>
          </a:p>
          <a:p>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Will </a:t>
            </a:r>
            <a:r>
              <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return just before the end of the world</a:t>
            </a:r>
          </a:p>
          <a:p>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His </a:t>
            </a:r>
            <a:r>
              <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appearance will be preceded by a number of prophetic events during 3 years of horrendous world chaos, tyranny and oppression</a:t>
            </a:r>
          </a:p>
          <a:p>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Will appear in Makkah, </a:t>
            </a:r>
            <a:r>
              <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thousands will pledge allegiance to him</a:t>
            </a:r>
          </a:p>
          <a:p>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Will </a:t>
            </a:r>
            <a:r>
              <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rule over the Arabs and the world for 7 years</a:t>
            </a:r>
          </a:p>
          <a:p>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Will </a:t>
            </a:r>
            <a:r>
              <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eradicate all tyranny and oppression bringing harmony and </a:t>
            </a:r>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world </a:t>
            </a:r>
            <a:r>
              <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peace</a:t>
            </a:r>
          </a:p>
          <a:p>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Will lead prayers </a:t>
            </a:r>
            <a:r>
              <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in </a:t>
            </a:r>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Makkah with Jesus Christ by his </a:t>
            </a:r>
            <a:r>
              <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side </a:t>
            </a:r>
            <a:r>
              <a:rPr lang="en-US"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following him</a:t>
            </a:r>
            <a:endParaRPr lang="en-US"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395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drunkard.com/issues/06_06/images/Iran_hdr.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6850" t="872" r="1816"/>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0"/>
            <a:ext cx="8915400" cy="6858000"/>
          </a:xfrm>
        </p:spPr>
        <p:txBody>
          <a:bodyPr>
            <a:noAutofit/>
          </a:bodyPr>
          <a:lstStyle/>
          <a:p>
            <a:r>
              <a:rPr lang="en-US" sz="3600" dirty="0">
                <a:effectLst>
                  <a:glow rad="101600">
                    <a:schemeClr val="bg1">
                      <a:alpha val="60000"/>
                    </a:schemeClr>
                  </a:glow>
                </a:effectLst>
                <a:latin typeface="Times New Roman" panose="02020603050405020304" pitchFamily="18" charset="0"/>
                <a:cs typeface="Times New Roman" panose="02020603050405020304" pitchFamily="18" charset="0"/>
              </a:rPr>
              <a:t>Remarkably, the 12th Imam theory plays heavily into the world’s current concerns with Iran. </a:t>
            </a:r>
            <a:r>
              <a:rPr lang="en-US" sz="3600" dirty="0" smtClean="0">
                <a:effectLst>
                  <a:glow rad="101600">
                    <a:schemeClr val="bg1">
                      <a:alpha val="60000"/>
                    </a:schemeClr>
                  </a:glow>
                </a:effectLst>
                <a:latin typeface="Times New Roman" panose="02020603050405020304" pitchFamily="18" charset="0"/>
                <a:cs typeface="Times New Roman" panose="02020603050405020304" pitchFamily="18" charset="0"/>
              </a:rPr>
              <a:t>The Muslim </a:t>
            </a:r>
            <a:r>
              <a:rPr lang="en-US" sz="3600" dirty="0">
                <a:effectLst>
                  <a:glow rad="101600">
                    <a:schemeClr val="bg1">
                      <a:alpha val="60000"/>
                    </a:schemeClr>
                  </a:glow>
                </a:effectLst>
                <a:latin typeface="Times New Roman" panose="02020603050405020304" pitchFamily="18" charset="0"/>
                <a:cs typeface="Times New Roman" panose="02020603050405020304" pitchFamily="18" charset="0"/>
              </a:rPr>
              <a:t>President of Iran, Hassan Rouhani, is deeply committed to the Islamic Messiah, al Mahdi. </a:t>
            </a:r>
            <a:r>
              <a:rPr lang="en-US" sz="3600" dirty="0" smtClean="0">
                <a:effectLst>
                  <a:glow rad="101600">
                    <a:schemeClr val="bg1">
                      <a:alpha val="60000"/>
                    </a:schemeClr>
                  </a:glow>
                </a:effectLst>
                <a:latin typeface="Times New Roman" panose="02020603050405020304" pitchFamily="18" charset="0"/>
                <a:cs typeface="Times New Roman" panose="02020603050405020304" pitchFamily="18" charset="0"/>
              </a:rPr>
              <a:t>Rouhani </a:t>
            </a:r>
            <a:r>
              <a:rPr lang="en-US" sz="3600" dirty="0">
                <a:effectLst>
                  <a:glow rad="101600">
                    <a:schemeClr val="bg1">
                      <a:alpha val="60000"/>
                    </a:schemeClr>
                  </a:glow>
                </a:effectLst>
                <a:latin typeface="Times New Roman" panose="02020603050405020304" pitchFamily="18" charset="0"/>
                <a:cs typeface="Times New Roman" panose="02020603050405020304" pitchFamily="18" charset="0"/>
              </a:rPr>
              <a:t>believes he is yet to come. </a:t>
            </a:r>
            <a:r>
              <a:rPr lang="en-US" sz="3600" dirty="0" smtClean="0">
                <a:effectLst>
                  <a:glow rad="101600">
                    <a:schemeClr val="bg1">
                      <a:alpha val="60000"/>
                    </a:schemeClr>
                  </a:glow>
                </a:effectLst>
                <a:latin typeface="Times New Roman" panose="02020603050405020304" pitchFamily="18" charset="0"/>
                <a:cs typeface="Times New Roman" panose="02020603050405020304" pitchFamily="18" charset="0"/>
              </a:rPr>
              <a:t/>
            </a:r>
            <a:br>
              <a:rPr lang="en-US" sz="3600" dirty="0" smtClean="0">
                <a:effectLst>
                  <a:glow rad="101600">
                    <a:schemeClr val="bg1">
                      <a:alpha val="60000"/>
                    </a:schemeClr>
                  </a:glow>
                </a:effectLst>
                <a:latin typeface="Times New Roman" panose="02020603050405020304" pitchFamily="18" charset="0"/>
                <a:cs typeface="Times New Roman" panose="02020603050405020304" pitchFamily="18" charset="0"/>
              </a:rPr>
            </a:br>
            <a:r>
              <a:rPr lang="en-US" sz="3600" dirty="0" smtClean="0">
                <a:effectLst>
                  <a:glow rad="101600">
                    <a:schemeClr val="bg1">
                      <a:alpha val="60000"/>
                    </a:schemeClr>
                  </a:glow>
                </a:effectLst>
                <a:latin typeface="Times New Roman" panose="02020603050405020304" pitchFamily="18" charset="0"/>
                <a:cs typeface="Times New Roman" panose="02020603050405020304" pitchFamily="18" charset="0"/>
              </a:rPr>
              <a:t>He </a:t>
            </a:r>
            <a:r>
              <a:rPr lang="en-US" sz="3600" dirty="0">
                <a:effectLst>
                  <a:glow rad="101600">
                    <a:schemeClr val="bg1">
                      <a:alpha val="60000"/>
                    </a:schemeClr>
                  </a:glow>
                </a:effectLst>
                <a:latin typeface="Times New Roman" panose="02020603050405020304" pitchFamily="18" charset="0"/>
                <a:cs typeface="Times New Roman" panose="02020603050405020304" pitchFamily="18" charset="0"/>
              </a:rPr>
              <a:t>claims that he is to personally prepare the world for the coming Mahdi. In order to save the world, it must be in a state of </a:t>
            </a:r>
            <a:r>
              <a:rPr lang="en-US" sz="3600" dirty="0" smtClean="0">
                <a:effectLst>
                  <a:glow rad="101600">
                    <a:schemeClr val="bg1">
                      <a:alpha val="60000"/>
                    </a:schemeClr>
                  </a:glow>
                </a:effectLst>
                <a:latin typeface="Times New Roman" panose="02020603050405020304" pitchFamily="18" charset="0"/>
                <a:cs typeface="Times New Roman" panose="02020603050405020304" pitchFamily="18" charset="0"/>
              </a:rPr>
              <a:t>terror </a:t>
            </a:r>
            <a:r>
              <a:rPr lang="en-US" sz="3600" dirty="0">
                <a:effectLst>
                  <a:glow rad="101600">
                    <a:schemeClr val="bg1">
                      <a:alpha val="60000"/>
                    </a:schemeClr>
                  </a:glow>
                </a:effectLst>
                <a:latin typeface="Times New Roman" panose="02020603050405020304" pitchFamily="18" charset="0"/>
                <a:cs typeface="Times New Roman" panose="02020603050405020304" pitchFamily="18" charset="0"/>
              </a:rPr>
              <a:t>and chaos. </a:t>
            </a:r>
            <a:r>
              <a:rPr lang="en-US" sz="3600" dirty="0" smtClean="0">
                <a:effectLst>
                  <a:glow rad="101600">
                    <a:schemeClr val="bg1">
                      <a:alpha val="60000"/>
                    </a:schemeClr>
                  </a:glow>
                </a:effectLst>
                <a:latin typeface="Times New Roman" panose="02020603050405020304" pitchFamily="18" charset="0"/>
                <a:cs typeface="Times New Roman" panose="02020603050405020304" pitchFamily="18" charset="0"/>
              </a:rPr>
              <a:t>He claims the he has been “directed </a:t>
            </a:r>
            <a:r>
              <a:rPr lang="en-US" sz="3600" dirty="0">
                <a:effectLst>
                  <a:glow rad="101600">
                    <a:schemeClr val="bg1">
                      <a:alpha val="60000"/>
                    </a:schemeClr>
                  </a:glow>
                </a:effectLst>
                <a:latin typeface="Times New Roman" panose="02020603050405020304" pitchFamily="18" charset="0"/>
                <a:cs typeface="Times New Roman" panose="02020603050405020304" pitchFamily="18" charset="0"/>
              </a:rPr>
              <a:t>by Allah to pave the way for the glorious appearance of the Mahdi”</a:t>
            </a:r>
          </a:p>
        </p:txBody>
      </p:sp>
    </p:spTree>
    <p:extLst>
      <p:ext uri="{BB962C8B-B14F-4D97-AF65-F5344CB8AC3E}">
        <p14:creationId xmlns:p14="http://schemas.microsoft.com/office/powerpoint/2010/main" val="373837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3847" t="12431" r="13817" b="13241"/>
          <a:stretch/>
        </p:blipFill>
        <p:spPr bwMode="auto">
          <a:xfrm>
            <a:off x="5486400" y="2264634"/>
            <a:ext cx="3307222" cy="2548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2362200"/>
          </a:xfrm>
        </p:spPr>
        <p:txBody>
          <a:bodyPr>
            <a:normAutofit fontScale="90000"/>
          </a:bodyPr>
          <a:lstStyle/>
          <a:p>
            <a:r>
              <a:rPr lang="en-US" dirty="0">
                <a:latin typeface="Times New Roman" panose="02020603050405020304" pitchFamily="18" charset="0"/>
                <a:cs typeface="Times New Roman" panose="02020603050405020304" pitchFamily="18" charset="0"/>
              </a:rPr>
              <a:t>While Christians look for Jesus’ 2nd coming, the Jews await the Messiah and Muslims await the 12th </a:t>
            </a:r>
            <a:r>
              <a:rPr lang="en-US" dirty="0" smtClean="0">
                <a:latin typeface="Times New Roman" panose="02020603050405020304" pitchFamily="18" charset="0"/>
                <a:cs typeface="Times New Roman" panose="02020603050405020304" pitchFamily="18" charset="0"/>
              </a:rPr>
              <a:t>Imam.</a:t>
            </a:r>
            <a:endParaRPr lang="en-US"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2264633"/>
            <a:ext cx="3822999" cy="254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402597"/>
            <a:ext cx="3333750"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6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noAutofit/>
          </a:bodyPr>
          <a:lstStyle/>
          <a:p>
            <a:r>
              <a:rPr lang="en-US" b="1" i="1" dirty="0" smtClean="0"/>
              <a:t>Islam’s teaching about the Mahdi</a:t>
            </a:r>
            <a:br>
              <a:rPr lang="en-US" b="1" i="1" dirty="0" smtClean="0"/>
            </a:br>
            <a:endParaRPr lang="en-US" b="1" i="1" dirty="0"/>
          </a:p>
        </p:txBody>
      </p:sp>
      <p:sp>
        <p:nvSpPr>
          <p:cNvPr id="3" name="Content Placeholder 2"/>
          <p:cNvSpPr>
            <a:spLocks noGrp="1"/>
          </p:cNvSpPr>
          <p:nvPr>
            <p:ph idx="1"/>
          </p:nvPr>
        </p:nvSpPr>
        <p:spPr>
          <a:xfrm>
            <a:off x="0" y="1447800"/>
            <a:ext cx="9144000" cy="5410200"/>
          </a:xfrm>
        </p:spPr>
        <p:txBody>
          <a:bodyPr>
            <a:noAutofit/>
          </a:bodyPr>
          <a:lstStyle/>
          <a:p>
            <a:pPr lvl="0"/>
            <a:r>
              <a:rPr lang="en-US" dirty="0" smtClean="0"/>
              <a:t>The Mahdi is Islam’s primary messiah figure.</a:t>
            </a:r>
          </a:p>
          <a:p>
            <a:pPr lvl="0"/>
            <a:r>
              <a:rPr lang="en-US" dirty="0" smtClean="0"/>
              <a:t>He will be a descendant of Muhammad and will bear Muhammad’s name.</a:t>
            </a:r>
          </a:p>
          <a:p>
            <a:pPr lvl="0"/>
            <a:r>
              <a:rPr lang="en-US" dirty="0" smtClean="0"/>
              <a:t>He will be a very devout Muslim.</a:t>
            </a:r>
          </a:p>
          <a:p>
            <a:pPr lvl="0"/>
            <a:r>
              <a:rPr lang="en-US" dirty="0" smtClean="0"/>
              <a:t>He will be an unparalleled spiritual, political and military world leader.</a:t>
            </a:r>
          </a:p>
          <a:p>
            <a:pPr lvl="0"/>
            <a:r>
              <a:rPr lang="en-US" u="sng" dirty="0" smtClean="0">
                <a:solidFill>
                  <a:srgbClr val="FFFF00"/>
                </a:solidFill>
              </a:rPr>
              <a:t>He will emerge after Arabs throw off the reins of their rulers and take possession of their land. This will be a period of great turmoil and suffering.</a:t>
            </a:r>
          </a:p>
        </p:txBody>
      </p:sp>
    </p:spTree>
    <p:extLst>
      <p:ext uri="{BB962C8B-B14F-4D97-AF65-F5344CB8AC3E}">
        <p14:creationId xmlns:p14="http://schemas.microsoft.com/office/powerpoint/2010/main" val="368847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guim.co.uk/img/static/sys-images/Guardian/About/General/2011/2/10/1297355110168/Husni-Mubarak-007.jpg?w=620&amp;q=85&amp;auto=format&amp;sharp=10&amp;s=a27f184eb7397fe61986fa5ac5fad43d"/>
          <p:cNvSpPr>
            <a:spLocks noChangeAspect="1" noChangeArrowheads="1"/>
          </p:cNvSpPr>
          <p:nvPr/>
        </p:nvSpPr>
        <p:spPr bwMode="auto">
          <a:xfrm>
            <a:off x="155575" y="-1698625"/>
            <a:ext cx="59055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654" name="Picture 6" descr="http://www.nigeriannewsservice.com/wp-content/uploads/3835356-uganda-file-muammar-gaddaf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84159">
            <a:off x="4730816" y="538218"/>
            <a:ext cx="4143059" cy="2763528"/>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347">
            <a:off x="71441" y="334025"/>
            <a:ext cx="4073203" cy="2817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52838">
            <a:off x="2438803" y="3830163"/>
            <a:ext cx="4418791" cy="2789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5134" y="-22546"/>
            <a:ext cx="5164590" cy="6804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327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 calcmode="lin" valueType="num">
                                      <p:cBhvr>
                                        <p:cTn id="7" dur="1000" fill="hold"/>
                                        <p:tgtEl>
                                          <p:spTgt spid="27658"/>
                                        </p:tgtEl>
                                        <p:attrNameLst>
                                          <p:attrName>ppt_w</p:attrName>
                                        </p:attrNameLst>
                                      </p:cBhvr>
                                      <p:tavLst>
                                        <p:tav tm="0">
                                          <p:val>
                                            <p:fltVal val="0"/>
                                          </p:val>
                                        </p:tav>
                                        <p:tav tm="100000">
                                          <p:val>
                                            <p:strVal val="#ppt_w"/>
                                          </p:val>
                                        </p:tav>
                                      </p:tavLst>
                                    </p:anim>
                                    <p:anim calcmode="lin" valueType="num">
                                      <p:cBhvr>
                                        <p:cTn id="8" dur="1000" fill="hold"/>
                                        <p:tgtEl>
                                          <p:spTgt spid="27658"/>
                                        </p:tgtEl>
                                        <p:attrNameLst>
                                          <p:attrName>ppt_h</p:attrName>
                                        </p:attrNameLst>
                                      </p:cBhvr>
                                      <p:tavLst>
                                        <p:tav tm="0">
                                          <p:val>
                                            <p:fltVal val="0"/>
                                          </p:val>
                                        </p:tav>
                                        <p:tav tm="100000">
                                          <p:val>
                                            <p:strVal val="#ppt_h"/>
                                          </p:val>
                                        </p:tav>
                                      </p:tavLst>
                                    </p:anim>
                                    <p:anim calcmode="lin" valueType="num">
                                      <p:cBhvr>
                                        <p:cTn id="9" dur="1000" fill="hold"/>
                                        <p:tgtEl>
                                          <p:spTgt spid="27658"/>
                                        </p:tgtEl>
                                        <p:attrNameLst>
                                          <p:attrName>style.rotation</p:attrName>
                                        </p:attrNameLst>
                                      </p:cBhvr>
                                      <p:tavLst>
                                        <p:tav tm="0">
                                          <p:val>
                                            <p:fltVal val="90"/>
                                          </p:val>
                                        </p:tav>
                                        <p:tav tm="100000">
                                          <p:val>
                                            <p:fltVal val="0"/>
                                          </p:val>
                                        </p:tav>
                                      </p:tavLst>
                                    </p:anim>
                                    <p:animEffect transition="in" filter="fade">
                                      <p:cBhvr>
                                        <p:cTn id="10"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399"/>
          </a:xfrm>
        </p:spPr>
        <p:txBody>
          <a:bodyPr>
            <a:normAutofit lnSpcReduction="10000"/>
          </a:bodyPr>
          <a:lstStyle/>
          <a:p>
            <a:pPr lvl="0"/>
            <a:r>
              <a:rPr lang="en-US" dirty="0" smtClean="0">
                <a:latin typeface="Times New Roman" panose="02020603050405020304" pitchFamily="18" charset="0"/>
                <a:cs typeface="Times New Roman" panose="02020603050405020304" pitchFamily="18" charset="0"/>
              </a:rPr>
              <a:t>He will establish justice and righteousness throughout the world and eradicate tyranny and oppression.</a:t>
            </a:r>
          </a:p>
          <a:p>
            <a:pPr lvl="0"/>
            <a:r>
              <a:rPr lang="en-US" dirty="0" smtClean="0">
                <a:latin typeface="Times New Roman" panose="02020603050405020304" pitchFamily="18" charset="0"/>
                <a:cs typeface="Times New Roman" panose="02020603050405020304" pitchFamily="18" charset="0"/>
              </a:rPr>
              <a:t>He will lead a world revolution and establish a new world order.</a:t>
            </a:r>
          </a:p>
          <a:p>
            <a:pPr lvl="0"/>
            <a:r>
              <a:rPr lang="en-US" dirty="0" smtClean="0">
                <a:latin typeface="Times New Roman" panose="02020603050405020304" pitchFamily="18" charset="0"/>
                <a:cs typeface="Times New Roman" panose="02020603050405020304" pitchFamily="18" charset="0"/>
              </a:rPr>
              <a:t>He will lead military action against all who oppose him.</a:t>
            </a:r>
          </a:p>
          <a:p>
            <a:pPr lvl="0"/>
            <a:r>
              <a:rPr lang="en-US" dirty="0" smtClean="0">
                <a:latin typeface="Times New Roman" panose="02020603050405020304" pitchFamily="18" charset="0"/>
                <a:cs typeface="Times New Roman" panose="02020603050405020304" pitchFamily="18" charset="0"/>
              </a:rPr>
              <a:t>He will invade many countries.</a:t>
            </a:r>
          </a:p>
          <a:p>
            <a:r>
              <a:rPr lang="en-US" dirty="0" smtClean="0">
                <a:latin typeface="Times New Roman" panose="02020603050405020304" pitchFamily="18" charset="0"/>
                <a:cs typeface="Times New Roman" panose="02020603050405020304" pitchFamily="18" charset="0"/>
              </a:rPr>
              <a:t>He will make a seven year peace treaty with the Jewish nation.</a:t>
            </a:r>
          </a:p>
          <a:p>
            <a:pPr lvl="0"/>
            <a:r>
              <a:rPr lang="en-US" dirty="0" smtClean="0">
                <a:latin typeface="Times New Roman" panose="02020603050405020304" pitchFamily="18" charset="0"/>
                <a:cs typeface="Times New Roman" panose="02020603050405020304" pitchFamily="18" charset="0"/>
              </a:rPr>
              <a:t>He will discover some previously undiscovered biblical manuscripts that he will use to argue with the Jews and cause some Jews to convert to Islam.</a:t>
            </a:r>
          </a:p>
        </p:txBody>
      </p:sp>
    </p:spTree>
    <p:extLst>
      <p:ext uri="{BB962C8B-B14F-4D97-AF65-F5344CB8AC3E}">
        <p14:creationId xmlns:p14="http://schemas.microsoft.com/office/powerpoint/2010/main" val="317951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11562"/>
          </a:xfrm>
        </p:spPr>
        <p:txBody>
          <a:bodyPr>
            <a:normAutofit/>
          </a:bodyPr>
          <a:lstStyle/>
          <a:p>
            <a:r>
              <a:rPr lang="en-US" dirty="0">
                <a:latin typeface="Times New Roman" panose="02020603050405020304" pitchFamily="18" charset="0"/>
                <a:cs typeface="Times New Roman" panose="02020603050405020304" pitchFamily="18" charset="0"/>
              </a:rPr>
              <a:t>(1 Chronicles 12:32) </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“And </a:t>
            </a:r>
            <a:r>
              <a:rPr lang="en-US" dirty="0">
                <a:latin typeface="Times New Roman" panose="02020603050405020304" pitchFamily="18" charset="0"/>
                <a:cs typeface="Times New Roman" panose="02020603050405020304" pitchFamily="18" charset="0"/>
              </a:rPr>
              <a:t>of the children of Issachar, which were men that had understanding of the times, to know what Israel ought to </a:t>
            </a:r>
            <a:r>
              <a:rPr lang="en-US" dirty="0" smtClean="0">
                <a:latin typeface="Times New Roman" panose="02020603050405020304" pitchFamily="18" charset="0"/>
                <a:cs typeface="Times New Roman" panose="02020603050405020304" pitchFamily="18" charset="0"/>
              </a:rPr>
              <a:t>do.”</a:t>
            </a:r>
            <a:endParaRPr lang="en-US"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419600"/>
            <a:ext cx="4470400" cy="191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18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399"/>
          </a:xfrm>
        </p:spPr>
        <p:txBody>
          <a:bodyPr>
            <a:normAutofit/>
          </a:bodyPr>
          <a:lstStyle/>
          <a:p>
            <a:r>
              <a:rPr lang="en-US" dirty="0" smtClean="0">
                <a:latin typeface="Times New Roman" panose="02020603050405020304" pitchFamily="18" charset="0"/>
                <a:cs typeface="Times New Roman" panose="02020603050405020304" pitchFamily="18" charset="0"/>
              </a:rPr>
              <a:t>He will rule for seven years.</a:t>
            </a:r>
          </a:p>
          <a:p>
            <a:pPr lvl="0"/>
            <a:r>
              <a:rPr lang="en-US" dirty="0" smtClean="0">
                <a:latin typeface="Times New Roman" panose="02020603050405020304" pitchFamily="18" charset="0"/>
                <a:cs typeface="Times New Roman" panose="02020603050405020304" pitchFamily="18" charset="0"/>
              </a:rPr>
              <a:t>He will conquer Israel for Islam and lead the “faithful Muslims” in a final slaughter/battle against Jews.</a:t>
            </a:r>
          </a:p>
          <a:p>
            <a:r>
              <a:rPr lang="en-US" dirty="0" smtClean="0">
                <a:latin typeface="Times New Roman" panose="02020603050405020304" pitchFamily="18" charset="0"/>
                <a:cs typeface="Times New Roman" panose="02020603050405020304" pitchFamily="18" charset="0"/>
              </a:rPr>
              <a:t>He will also re-discover the Ark of the Covenant from the Sea of Galilee, which he will bring to Jerusalem. </a:t>
            </a:r>
          </a:p>
          <a:p>
            <a:pPr lvl="0"/>
            <a:r>
              <a:rPr lang="en-US" dirty="0" smtClean="0">
                <a:latin typeface="Times New Roman" panose="02020603050405020304" pitchFamily="18" charset="0"/>
                <a:cs typeface="Times New Roman" panose="02020603050405020304" pitchFamily="18" charset="0"/>
              </a:rPr>
              <a:t>He will establish an Islamic world headquarters from Jerusalem.</a:t>
            </a:r>
          </a:p>
          <a:p>
            <a:pPr lvl="0"/>
            <a:r>
              <a:rPr lang="en-US" dirty="0" smtClean="0">
                <a:latin typeface="Times New Roman" panose="02020603050405020304" pitchFamily="18" charset="0"/>
                <a:cs typeface="Times New Roman" panose="02020603050405020304" pitchFamily="18" charset="0"/>
              </a:rPr>
              <a:t>He will unite all religions under Islam.</a:t>
            </a:r>
          </a:p>
          <a:p>
            <a:r>
              <a:rPr lang="en-US" dirty="0" smtClean="0">
                <a:latin typeface="Times New Roman" panose="02020603050405020304" pitchFamily="18" charset="0"/>
                <a:cs typeface="Times New Roman" panose="02020603050405020304" pitchFamily="18" charset="0"/>
              </a:rPr>
              <a:t>He will posses and distribute enormous amounts of wealth.</a:t>
            </a:r>
          </a:p>
        </p:txBody>
      </p:sp>
    </p:spTree>
    <p:extLst>
      <p:ext uri="{BB962C8B-B14F-4D97-AF65-F5344CB8AC3E}">
        <p14:creationId xmlns:p14="http://schemas.microsoft.com/office/powerpoint/2010/main" val="53634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90800"/>
            <a:ext cx="6711564" cy="41668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971800" y="0"/>
            <a:ext cx="6172200" cy="6857999"/>
          </a:xfrm>
        </p:spPr>
        <p:txBody>
          <a:bodyPr/>
          <a:lstStyle/>
          <a:p>
            <a:pPr lvl="0"/>
            <a:r>
              <a:rPr lang="en-US" dirty="0" smtClean="0">
                <a:latin typeface="Times New Roman" panose="02020603050405020304" pitchFamily="18" charset="0"/>
                <a:cs typeface="Times New Roman" panose="02020603050405020304" pitchFamily="18" charset="0"/>
              </a:rPr>
              <a:t>He will be loved by all the people of the earth. </a:t>
            </a:r>
          </a:p>
          <a:p>
            <a:r>
              <a:rPr lang="en-US" dirty="0" smtClean="0">
                <a:latin typeface="Times New Roman" panose="02020603050405020304" pitchFamily="18" charset="0"/>
                <a:cs typeface="Times New Roman" panose="02020603050405020304" pitchFamily="18" charset="0"/>
              </a:rPr>
              <a:t>He will appear riding a white horse.</a:t>
            </a:r>
          </a:p>
          <a:p>
            <a:pPr>
              <a:buNone/>
            </a:pPr>
            <a:endParaRPr lang="en-US" dirty="0">
              <a:latin typeface="Times New Roman" panose="02020603050405020304" pitchFamily="18" charset="0"/>
              <a:cs typeface="Times New Roman" panose="02020603050405020304" pitchFamily="18" charset="0"/>
            </a:endParaRPr>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5" y="76200"/>
            <a:ext cx="2977931" cy="2590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descr="http://pics.livejournal.com/djafari/pic/0000bs90"/>
          <p:cNvPicPr>
            <a:picLocks noChangeAspect="1" noChangeArrowheads="1"/>
          </p:cNvPicPr>
          <p:nvPr/>
        </p:nvPicPr>
        <p:blipFill rotWithShape="1">
          <a:blip r:embed="rId5">
            <a:extLst>
              <a:ext uri="{28A0092B-C50C-407E-A947-70E740481C1C}">
                <a14:useLocalDpi xmlns:a14="http://schemas.microsoft.com/office/drawing/2010/main" val="0"/>
              </a:ext>
            </a:extLst>
          </a:blip>
          <a:srcRect l="30822" t="16197"/>
          <a:stretch/>
        </p:blipFill>
        <p:spPr bwMode="auto">
          <a:xfrm>
            <a:off x="3886200" y="3097859"/>
            <a:ext cx="3468705" cy="3152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27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77"/>
                                        </p:tgtEl>
                                        <p:attrNameLst>
                                          <p:attrName>style.visibility</p:attrName>
                                        </p:attrNameLst>
                                      </p:cBhvr>
                                      <p:to>
                                        <p:strVal val="visible"/>
                                      </p:to>
                                    </p:set>
                                    <p:animEffect transition="in" filter="fade">
                                      <p:cBhvr>
                                        <p:cTn id="17" dur="125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4850129" cy="6895918"/>
          </a:xfrm>
          <a:prstGeom prst="rect">
            <a:avLst/>
          </a:prstGeom>
          <a:ln>
            <a:noFill/>
          </a:ln>
          <a:effectLst>
            <a:softEdge rad="112500"/>
          </a:effectLst>
        </p:spPr>
      </p:pic>
      <p:sp>
        <p:nvSpPr>
          <p:cNvPr id="3" name="Rectangle 2"/>
          <p:cNvSpPr/>
          <p:nvPr/>
        </p:nvSpPr>
        <p:spPr>
          <a:xfrm>
            <a:off x="4876800" y="304800"/>
            <a:ext cx="4114800" cy="6186309"/>
          </a:xfrm>
          <a:prstGeom prst="rect">
            <a:avLst/>
          </a:prstGeom>
        </p:spPr>
        <p:txBody>
          <a:bodyPr wrap="square">
            <a:spAutoFit/>
          </a:bodyPr>
          <a:lstStyle/>
          <a:p>
            <a:pPr algn="ctr"/>
            <a:r>
              <a:rPr lang="en-US" sz="3600" i="1" dirty="0" smtClean="0"/>
              <a:t>“And I saw, and behold a white horse: and he that sat on him had a bow; and a crown was given unto him: and he went forth conquering, and       to conquer.” </a:t>
            </a:r>
          </a:p>
          <a:p>
            <a:pPr algn="ctr"/>
            <a:r>
              <a:rPr lang="en-US" sz="3600" i="1" dirty="0" smtClean="0"/>
              <a:t>(Revelation 6:2)</a:t>
            </a:r>
          </a:p>
          <a:p>
            <a:pPr algn="ctr"/>
            <a:endParaRPr lang="en-US" sz="3600" i="1" dirty="0"/>
          </a:p>
        </p:txBody>
      </p:sp>
    </p:spTree>
    <p:extLst>
      <p:ext uri="{BB962C8B-B14F-4D97-AF65-F5344CB8AC3E}">
        <p14:creationId xmlns:p14="http://schemas.microsoft.com/office/powerpoint/2010/main" val="213076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838200" y="-1143000"/>
            <a:ext cx="7440283" cy="5257800"/>
          </a:xfrm>
          <a:prstGeom prst="rect">
            <a:avLst/>
          </a:prstGeom>
          <a:ln>
            <a:noFill/>
          </a:ln>
          <a:effectLst>
            <a:softEdge rad="112500"/>
          </a:effectLst>
        </p:spPr>
      </p:pic>
      <p:sp>
        <p:nvSpPr>
          <p:cNvPr id="2" name="Rectangle 1"/>
          <p:cNvSpPr/>
          <p:nvPr/>
        </p:nvSpPr>
        <p:spPr>
          <a:xfrm>
            <a:off x="228600" y="2895600"/>
            <a:ext cx="8763000" cy="3170099"/>
          </a:xfrm>
          <a:prstGeom prst="rect">
            <a:avLst/>
          </a:prstGeom>
        </p:spPr>
        <p:txBody>
          <a:bodyPr wrap="square">
            <a:spAutoFit/>
          </a:bodyPr>
          <a:lstStyle/>
          <a:p>
            <a:pPr algn="ctr"/>
            <a:r>
              <a:rPr lang="en-US" sz="4000" i="1" dirty="0" smtClean="0"/>
              <a:t>“Little children, it is the last time: and as ye have heard that antichrist shall come, even now are there many antichrists; whereby </a:t>
            </a:r>
            <a:r>
              <a:rPr lang="en-US" sz="4000" i="1" u="sng" dirty="0" smtClean="0"/>
              <a:t>we know that it is the last time</a:t>
            </a:r>
            <a:r>
              <a:rPr lang="en-US" sz="4000" i="1" dirty="0" smtClean="0"/>
              <a:t>.” (I John 2:18) </a:t>
            </a:r>
            <a:endParaRPr lang="en-US" sz="4000" i="1" dirty="0"/>
          </a:p>
        </p:txBody>
      </p:sp>
    </p:spTree>
    <p:extLst>
      <p:ext uri="{BB962C8B-B14F-4D97-AF65-F5344CB8AC3E}">
        <p14:creationId xmlns:p14="http://schemas.microsoft.com/office/powerpoint/2010/main" val="373387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12484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230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sz="3600" dirty="0" smtClean="0">
                <a:latin typeface="Times New Roman" panose="02020603050405020304" pitchFamily="18" charset="0"/>
                <a:cs typeface="Times New Roman" panose="02020603050405020304" pitchFamily="18" charset="0"/>
              </a:rPr>
              <a:t>Similarities between the                                Anti-Christ and the Mahdi </a:t>
            </a:r>
            <a:endParaRPr lang="en-US" sz="36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267200" y="1447800"/>
            <a:ext cx="4876800" cy="5410200"/>
          </a:xfrm>
        </p:spPr>
        <p:txBody>
          <a:bodyPr>
            <a:noAutofit/>
          </a:bodyPr>
          <a:lstStyle/>
          <a:p>
            <a:r>
              <a:rPr lang="en-US" dirty="0">
                <a:latin typeface="Times New Roman" panose="02020603050405020304" pitchFamily="18" charset="0"/>
                <a:cs typeface="Times New Roman" panose="02020603050405020304" pitchFamily="18" charset="0"/>
              </a:rPr>
              <a:t>The Mahdi will be a leader who has the ability to speak </a:t>
            </a:r>
            <a:r>
              <a:rPr lang="en-US" dirty="0" smtClean="0">
                <a:latin typeface="Times New Roman" panose="02020603050405020304" pitchFamily="18" charset="0"/>
                <a:cs typeface="Times New Roman" panose="02020603050405020304" pitchFamily="18" charset="0"/>
              </a:rPr>
              <a:t>boldly</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“He </a:t>
            </a:r>
            <a:r>
              <a:rPr lang="en-US" i="1" dirty="0">
                <a:latin typeface="Times New Roman" panose="02020603050405020304" pitchFamily="18" charset="0"/>
                <a:cs typeface="Times New Roman" panose="02020603050405020304" pitchFamily="18" charset="0"/>
              </a:rPr>
              <a:t>will be so powerful that if </a:t>
            </a:r>
            <a:r>
              <a:rPr lang="en-US" i="1" dirty="0" smtClean="0">
                <a:latin typeface="Times New Roman" panose="02020603050405020304" pitchFamily="18" charset="0"/>
                <a:cs typeface="Times New Roman" panose="02020603050405020304" pitchFamily="18" charset="0"/>
              </a:rPr>
              <a:t>he…shouts </a:t>
            </a:r>
            <a:r>
              <a:rPr lang="en-US" i="1" dirty="0">
                <a:latin typeface="Times New Roman" panose="02020603050405020304" pitchFamily="18" charset="0"/>
                <a:cs typeface="Times New Roman" panose="02020603050405020304" pitchFamily="18" charset="0"/>
              </a:rPr>
              <a:t>among the mountains, hard rocks will turn into powder</a:t>
            </a:r>
            <a:r>
              <a:rPr lang="en-US" i="1" dirty="0" smtClean="0">
                <a:latin typeface="Times New Roman" panose="02020603050405020304" pitchFamily="18" charset="0"/>
                <a:cs typeface="Times New Roman" panose="02020603050405020304" pitchFamily="18" charset="0"/>
              </a:rPr>
              <a:t>…”</a:t>
            </a:r>
          </a:p>
        </p:txBody>
      </p:sp>
      <p:sp>
        <p:nvSpPr>
          <p:cNvPr id="6" name="Content Placeholder 5"/>
          <p:cNvSpPr>
            <a:spLocks noGrp="1"/>
          </p:cNvSpPr>
          <p:nvPr>
            <p:ph sz="half" idx="1"/>
          </p:nvPr>
        </p:nvSpPr>
        <p:spPr>
          <a:xfrm>
            <a:off x="0" y="1447800"/>
            <a:ext cx="4495800" cy="285001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a</a:t>
            </a:r>
            <a:r>
              <a:rPr lang="en-US" dirty="0" smtClean="0">
                <a:latin typeface="Times New Roman" panose="02020603050405020304" pitchFamily="18" charset="0"/>
                <a:cs typeface="Times New Roman" panose="02020603050405020304" pitchFamily="18" charset="0"/>
              </a:rPr>
              <a:t>ntichrist </a:t>
            </a:r>
            <a:r>
              <a:rPr lang="en-US" dirty="0">
                <a:latin typeface="Times New Roman" panose="02020603050405020304" pitchFamily="18" charset="0"/>
                <a:cs typeface="Times New Roman" panose="02020603050405020304" pitchFamily="18" charset="0"/>
              </a:rPr>
              <a:t>will be a leader who has the ability to speak </a:t>
            </a:r>
            <a:r>
              <a:rPr lang="en-US" dirty="0" smtClean="0">
                <a:latin typeface="Times New Roman" panose="02020603050405020304" pitchFamily="18" charset="0"/>
                <a:cs typeface="Times New Roman" panose="02020603050405020304" pitchFamily="18" charset="0"/>
              </a:rPr>
              <a:t>boldly - </a:t>
            </a:r>
            <a:r>
              <a:rPr lang="en-US" i="1" dirty="0" smtClean="0">
                <a:latin typeface="Times New Roman" panose="02020603050405020304" pitchFamily="18" charset="0"/>
                <a:cs typeface="Times New Roman" panose="02020603050405020304" pitchFamily="18" charset="0"/>
              </a:rPr>
              <a:t>Daniel 7:7-8; Rev</a:t>
            </a:r>
            <a:r>
              <a:rPr lang="en-US" i="1"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13:5</a:t>
            </a:r>
          </a:p>
          <a:p>
            <a:pPr marL="0" indent="0">
              <a:buNone/>
            </a:pPr>
            <a:endParaRPr lang="en-US" i="1"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495606"/>
            <a:ext cx="3971925" cy="2233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wildgoosechase.org/wp-content/uploads/2014/07/worshi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29000"/>
            <a:ext cx="4405313" cy="294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6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85716" y="0"/>
            <a:ext cx="4876800" cy="5410200"/>
          </a:xfrm>
        </p:spPr>
        <p:txBody>
          <a:bodyPr>
            <a:noAutofit/>
          </a:bodyPr>
          <a:lstStyle/>
          <a:p>
            <a:r>
              <a:rPr lang="en-US" sz="2400" dirty="0" smtClean="0">
                <a:latin typeface="Times New Roman" panose="02020603050405020304" pitchFamily="18" charset="0"/>
                <a:cs typeface="Times New Roman" panose="02020603050405020304" pitchFamily="18" charset="0"/>
              </a:rPr>
              <a:t>The ‘Muslim Jesus’ </a:t>
            </a:r>
            <a:r>
              <a:rPr lang="en-US" sz="2400" i="1" u="sng" dirty="0" smtClean="0">
                <a:latin typeface="Times New Roman" panose="02020603050405020304" pitchFamily="18" charset="0"/>
                <a:cs typeface="Times New Roman" panose="02020603050405020304" pitchFamily="18" charset="0"/>
              </a:rPr>
              <a:t>(not to be confused with the Christian Jesus) </a:t>
            </a:r>
            <a:r>
              <a:rPr lang="en-US" sz="2400" dirty="0" smtClean="0">
                <a:latin typeface="Times New Roman" panose="02020603050405020304" pitchFamily="18" charset="0"/>
                <a:cs typeface="Times New Roman" panose="02020603050405020304" pitchFamily="18" charset="0"/>
              </a:rPr>
              <a:t>will return to help the Mahdi to be accepted by the world - </a:t>
            </a:r>
            <a:r>
              <a:rPr lang="en-US" sz="2400" i="1" dirty="0" smtClean="0">
                <a:latin typeface="Times New Roman" panose="02020603050405020304" pitchFamily="18" charset="0"/>
                <a:cs typeface="Times New Roman" panose="02020603050405020304" pitchFamily="18" charset="0"/>
              </a:rPr>
              <a:t>“The Hour will not be established until the son of Mary descends amongst you as a just ruler. Money will be in abundance so that nobody will accept it (as charitable gifts).”</a:t>
            </a:r>
            <a:endParaRPr lang="en-US" sz="2400" i="1"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7834" y="3561"/>
            <a:ext cx="4495800" cy="3280898"/>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Antichrist will be accompanied by the false prophet who will lead people into serving </a:t>
            </a:r>
            <a:r>
              <a:rPr lang="en-US" dirty="0" smtClean="0">
                <a:latin typeface="Times New Roman" panose="02020603050405020304" pitchFamily="18" charset="0"/>
                <a:cs typeface="Times New Roman" panose="02020603050405020304" pitchFamily="18" charset="0"/>
              </a:rPr>
              <a:t>him </a:t>
            </a:r>
            <a:r>
              <a:rPr lang="en-US" i="1" dirty="0" smtClean="0">
                <a:latin typeface="Times New Roman" panose="02020603050405020304" pitchFamily="18" charset="0"/>
                <a:cs typeface="Times New Roman" panose="02020603050405020304" pitchFamily="18" charset="0"/>
              </a:rPr>
              <a:t>– Rev. 19:20</a:t>
            </a:r>
          </a:p>
          <a:p>
            <a:pPr marL="0" indent="0">
              <a:buNone/>
            </a:pPr>
            <a:endParaRPr lang="en-US" i="1"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8194" name="Picture 2" descr="http://newsmedia.tasnimnews.com/Tasnim/Uploaded/Image/1393/11/18/1393111820144683546950410.jpg"/>
          <p:cNvPicPr>
            <a:picLocks noChangeAspect="1" noChangeArrowheads="1"/>
          </p:cNvPicPr>
          <p:nvPr/>
        </p:nvPicPr>
        <p:blipFill rotWithShape="1">
          <a:blip r:embed="rId2">
            <a:extLst>
              <a:ext uri="{28A0092B-C50C-407E-A947-70E740481C1C}">
                <a14:useLocalDpi xmlns:a14="http://schemas.microsoft.com/office/drawing/2010/main" val="0"/>
              </a:ext>
            </a:extLst>
          </a:blip>
          <a:srcRect r="44496"/>
          <a:stretch/>
        </p:blipFill>
        <p:spPr bwMode="auto">
          <a:xfrm>
            <a:off x="4572000" y="3505200"/>
            <a:ext cx="4418799" cy="33528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http://3.bp.blogspot.com/-uNivfUSSEsQ/UPbI4-Q5zKI/AAAAAAAAKE8/xpJyMFvASpc/s1600/Wolf+in+Sheeps+Cloth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488223"/>
            <a:ext cx="379572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76200"/>
            <a:ext cx="4495800" cy="6781800"/>
          </a:xfrm>
        </p:spPr>
        <p:txBody>
          <a:bodyPr>
            <a:normAutofit lnSpcReduction="10000"/>
          </a:bodyPr>
          <a:lstStyle/>
          <a:p>
            <a:r>
              <a:rPr lang="en-US" dirty="0">
                <a:latin typeface="Times New Roman" panose="02020603050405020304" pitchFamily="18" charset="0"/>
                <a:cs typeface="Times New Roman" panose="02020603050405020304" pitchFamily="18" charset="0"/>
              </a:rPr>
              <a:t>The Antichrist will have a powerful army that will do damage to the earth. Ultimately causing all to follow </a:t>
            </a:r>
            <a:r>
              <a:rPr lang="en-US" dirty="0" smtClean="0">
                <a:latin typeface="Times New Roman" panose="02020603050405020304" pitchFamily="18" charset="0"/>
                <a:cs typeface="Times New Roman" panose="02020603050405020304" pitchFamily="18" charset="0"/>
              </a:rPr>
              <a:t>him – </a:t>
            </a:r>
            <a:r>
              <a:rPr lang="en-US" i="1" dirty="0" smtClean="0">
                <a:latin typeface="Times New Roman" panose="02020603050405020304" pitchFamily="18" charset="0"/>
                <a:cs typeface="Times New Roman" panose="02020603050405020304" pitchFamily="18" charset="0"/>
              </a:rPr>
              <a:t>Rev. 13:4-8</a:t>
            </a:r>
            <a:endParaRPr lang="en-US" i="1"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648200" y="0"/>
            <a:ext cx="4495800" cy="6858000"/>
          </a:xfrm>
        </p:spPr>
        <p:txBody>
          <a:bodyPr>
            <a:normAutofit lnSpcReduction="10000"/>
          </a:bodyPr>
          <a:lstStyle/>
          <a:p>
            <a:r>
              <a:rPr lang="en-US" dirty="0">
                <a:latin typeface="Times New Roman" panose="02020603050405020304" pitchFamily="18" charset="0"/>
                <a:cs typeface="Times New Roman" panose="02020603050405020304" pitchFamily="18" charset="0"/>
              </a:rPr>
              <a:t>The Mahdi will also have a powerful army that will do damage on the earth. Ultimately causing all to follow </a:t>
            </a:r>
            <a:r>
              <a:rPr lang="en-US" dirty="0" smtClean="0">
                <a:latin typeface="Times New Roman" panose="02020603050405020304" pitchFamily="18" charset="0"/>
                <a:cs typeface="Times New Roman" panose="02020603050405020304" pitchFamily="18" charset="0"/>
              </a:rPr>
              <a:t>him</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“Mahdi </a:t>
            </a:r>
            <a:r>
              <a:rPr lang="en-US" i="1" dirty="0">
                <a:latin typeface="Times New Roman" panose="02020603050405020304" pitchFamily="18" charset="0"/>
                <a:cs typeface="Times New Roman" panose="02020603050405020304" pitchFamily="18" charset="0"/>
              </a:rPr>
              <a:t>will receive a pledge of allegiance as a </a:t>
            </a:r>
            <a:r>
              <a:rPr lang="en-US" i="1" u="sng" dirty="0">
                <a:latin typeface="Times New Roman" panose="02020603050405020304" pitchFamily="18" charset="0"/>
                <a:cs typeface="Times New Roman" panose="02020603050405020304" pitchFamily="18" charset="0"/>
              </a:rPr>
              <a:t>caliphate </a:t>
            </a:r>
            <a:r>
              <a:rPr lang="en-US" i="1" dirty="0">
                <a:latin typeface="Times New Roman" panose="02020603050405020304" pitchFamily="18" charset="0"/>
                <a:cs typeface="Times New Roman" panose="02020603050405020304" pitchFamily="18" charset="0"/>
              </a:rPr>
              <a:t>for Muslims. He will lead Muslims in many battles of </a:t>
            </a:r>
            <a:r>
              <a:rPr lang="en-US" i="1" dirty="0" smtClean="0">
                <a:latin typeface="Times New Roman" panose="02020603050405020304" pitchFamily="18" charset="0"/>
                <a:cs typeface="Times New Roman" panose="02020603050405020304" pitchFamily="18" charset="0"/>
              </a:rPr>
              <a:t>jihad…If </a:t>
            </a:r>
            <a:r>
              <a:rPr lang="en-US" i="1" dirty="0">
                <a:latin typeface="Times New Roman" panose="02020603050405020304" pitchFamily="18" charset="0"/>
                <a:cs typeface="Times New Roman" panose="02020603050405020304" pitchFamily="18" charset="0"/>
              </a:rPr>
              <a:t>you see him, go and give him your </a:t>
            </a:r>
            <a:r>
              <a:rPr lang="en-US" i="1" dirty="0" smtClean="0">
                <a:latin typeface="Times New Roman" panose="02020603050405020304" pitchFamily="18" charset="0"/>
                <a:cs typeface="Times New Roman" panose="02020603050405020304" pitchFamily="18" charset="0"/>
              </a:rPr>
              <a:t>allegiance.” </a:t>
            </a:r>
            <a:endParaRPr lang="en-US" i="1" dirty="0">
              <a:latin typeface="Times New Roman" panose="02020603050405020304" pitchFamily="18" charset="0"/>
              <a:cs typeface="Times New Roman" panose="02020603050405020304" pitchFamily="18" charset="0"/>
            </a:endParaRPr>
          </a:p>
          <a:p>
            <a:r>
              <a:rPr lang="en-US" i="1" dirty="0" smtClean="0">
                <a:solidFill>
                  <a:srgbClr val="FFFF00"/>
                </a:solidFill>
                <a:latin typeface="Times New Roman" panose="02020603050405020304" pitchFamily="18" charset="0"/>
                <a:cs typeface="Times New Roman" panose="02020603050405020304" pitchFamily="18" charset="0"/>
              </a:rPr>
              <a:t>Caliphate </a:t>
            </a:r>
            <a:r>
              <a:rPr lang="en-US" i="1"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A successor </a:t>
            </a:r>
            <a:r>
              <a:rPr lang="en-US" i="1" dirty="0">
                <a:latin typeface="Times New Roman" panose="02020603050405020304" pitchFamily="18" charset="0"/>
                <a:cs typeface="Times New Roman" panose="02020603050405020304" pitchFamily="18" charset="0"/>
              </a:rPr>
              <a:t>to the Islamic </a:t>
            </a:r>
            <a:r>
              <a:rPr lang="en-US" i="1" dirty="0" smtClean="0">
                <a:latin typeface="Times New Roman" panose="02020603050405020304" pitchFamily="18" charset="0"/>
                <a:cs typeface="Times New Roman" panose="02020603050405020304" pitchFamily="18" charset="0"/>
              </a:rPr>
              <a:t>prophet </a:t>
            </a:r>
            <a:r>
              <a:rPr lang="en-US" i="1" dirty="0">
                <a:latin typeface="Times New Roman" panose="02020603050405020304" pitchFamily="18" charset="0"/>
                <a:cs typeface="Times New Roman" panose="02020603050405020304" pitchFamily="18" charset="0"/>
              </a:rPr>
              <a:t>Muhammad </a:t>
            </a:r>
            <a:r>
              <a:rPr lang="en-US" i="1" dirty="0" smtClean="0">
                <a:latin typeface="Times New Roman" panose="02020603050405020304" pitchFamily="18" charset="0"/>
                <a:cs typeface="Times New Roman" panose="02020603050405020304" pitchFamily="18" charset="0"/>
              </a:rPr>
              <a:t>and </a:t>
            </a:r>
            <a:r>
              <a:rPr lang="en-US" i="1" dirty="0">
                <a:latin typeface="Times New Roman" panose="02020603050405020304" pitchFamily="18" charset="0"/>
                <a:cs typeface="Times New Roman" panose="02020603050405020304" pitchFamily="18" charset="0"/>
              </a:rPr>
              <a:t>a leader of the entire Muslim </a:t>
            </a:r>
            <a:r>
              <a:rPr lang="en-US" i="1" dirty="0" smtClean="0">
                <a:latin typeface="Times New Roman" panose="02020603050405020304" pitchFamily="18" charset="0"/>
                <a:cs typeface="Times New Roman" panose="02020603050405020304" pitchFamily="18" charset="0"/>
              </a:rPr>
              <a:t>community.</a:t>
            </a:r>
            <a:endParaRPr lang="en-US" i="1" dirty="0">
              <a:latin typeface="Times New Roman" panose="02020603050405020304" pitchFamily="18" charset="0"/>
              <a:cs typeface="Times New Roman" panose="02020603050405020304" pitchFamily="18" charset="0"/>
            </a:endParaRP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52553">
            <a:off x="228600" y="2286000"/>
            <a:ext cx="41148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descr="http://www.snopes.com/wordpress/wp-content/uploads/2015/11/is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80703">
            <a:off x="883120" y="4276275"/>
            <a:ext cx="3588095" cy="239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53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latin typeface="Times New Roman" panose="02020603050405020304" pitchFamily="18" charset="0"/>
                <a:cs typeface="Times New Roman" panose="02020603050405020304" pitchFamily="18" charset="0"/>
              </a:rPr>
              <a:t>Caliphate </a:t>
            </a:r>
          </a:p>
        </p:txBody>
      </p:sp>
      <p:sp>
        <p:nvSpPr>
          <p:cNvPr id="3" name="Rectangle 2"/>
          <p:cNvSpPr/>
          <p:nvPr/>
        </p:nvSpPr>
        <p:spPr>
          <a:xfrm>
            <a:off x="426578" y="1828800"/>
            <a:ext cx="8382000" cy="3416320"/>
          </a:xfrm>
          <a:prstGeom prst="rect">
            <a:avLst/>
          </a:prstGeom>
        </p:spPr>
        <p:txBody>
          <a:bodyPr wrap="square">
            <a:spAutoFit/>
          </a:bodyPr>
          <a:lstStyle/>
          <a:p>
            <a:pPr algn="ctr"/>
            <a:r>
              <a:rPr lang="en-US" sz="3600" dirty="0">
                <a:latin typeface="Times New Roman" panose="02020603050405020304" pitchFamily="18" charset="0"/>
                <a:cs typeface="Times New Roman" panose="02020603050405020304" pitchFamily="18" charset="0"/>
              </a:rPr>
              <a:t>A caliphate (Arabic: </a:t>
            </a:r>
            <a:r>
              <a:rPr lang="ar-AE" sz="3600" dirty="0">
                <a:latin typeface="Times New Roman" panose="02020603050405020304" pitchFamily="18" charset="0"/>
                <a:cs typeface="Times New Roman" panose="02020603050405020304" pitchFamily="18" charset="0"/>
              </a:rPr>
              <a:t>خِلافة‎ </a:t>
            </a:r>
            <a:r>
              <a:rPr lang="en-US" sz="3600" dirty="0" err="1">
                <a:latin typeface="Times New Roman" panose="02020603050405020304" pitchFamily="18" charset="0"/>
                <a:cs typeface="Times New Roman" panose="02020603050405020304" pitchFamily="18" charset="0"/>
              </a:rPr>
              <a:t>khilāfa</a:t>
            </a:r>
            <a:r>
              <a:rPr lang="en-US" sz="3600" dirty="0">
                <a:latin typeface="Times New Roman" panose="02020603050405020304" pitchFamily="18" charset="0"/>
                <a:cs typeface="Times New Roman" panose="02020603050405020304" pitchFamily="18" charset="0"/>
              </a:rPr>
              <a:t>) is a form of Islamic government led by a </a:t>
            </a:r>
            <a:r>
              <a:rPr lang="en-US" sz="3600" dirty="0" smtClean="0">
                <a:latin typeface="Times New Roman" panose="02020603050405020304" pitchFamily="18" charset="0"/>
                <a:cs typeface="Times New Roman" panose="02020603050405020304" pitchFamily="18" charset="0"/>
              </a:rPr>
              <a:t>caliph - a </a:t>
            </a:r>
            <a:r>
              <a:rPr lang="en-US" sz="3600" dirty="0">
                <a:latin typeface="Times New Roman" panose="02020603050405020304" pitchFamily="18" charset="0"/>
                <a:cs typeface="Times New Roman" panose="02020603050405020304" pitchFamily="18" charset="0"/>
              </a:rPr>
              <a:t>person considered a political and religious successor to the Islamic prophet, </a:t>
            </a:r>
            <a:r>
              <a:rPr lang="en-US" sz="3600" dirty="0" smtClean="0">
                <a:latin typeface="Times New Roman" panose="02020603050405020304" pitchFamily="18" charset="0"/>
                <a:cs typeface="Times New Roman" panose="02020603050405020304" pitchFamily="18" charset="0"/>
              </a:rPr>
              <a:t>Muhammad, and </a:t>
            </a:r>
            <a:r>
              <a:rPr lang="en-US" sz="3600" dirty="0">
                <a:latin typeface="Times New Roman" panose="02020603050405020304" pitchFamily="18" charset="0"/>
                <a:cs typeface="Times New Roman" panose="02020603050405020304" pitchFamily="18" charset="0"/>
              </a:rPr>
              <a:t>a leader of the entire Muslim community.</a:t>
            </a:r>
          </a:p>
        </p:txBody>
      </p:sp>
    </p:spTree>
    <p:extLst>
      <p:ext uri="{BB962C8B-B14F-4D97-AF65-F5344CB8AC3E}">
        <p14:creationId xmlns:p14="http://schemas.microsoft.com/office/powerpoint/2010/main" val="416990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8" y="304800"/>
            <a:ext cx="4662406" cy="2895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918" y="152400"/>
            <a:ext cx="4806882" cy="3352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900" y="3505200"/>
            <a:ext cx="4914900" cy="3276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0400"/>
            <a:ext cx="4363310" cy="34861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 y="1285875"/>
            <a:ext cx="9048750" cy="4286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50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fade">
                                      <p:cBhvr>
                                        <p:cTn id="7" dur="25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c00.deviantart.net/fs71/i/2013/149/6/1/mahdi_by_zhrza-d62gx9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953500" cy="67151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9671"/>
            <a:ext cx="2304338" cy="235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95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19200"/>
            <a:ext cx="9067800" cy="4114800"/>
          </a:xfrm>
        </p:spPr>
        <p:txBody>
          <a:bodyPr>
            <a:normAutofit/>
          </a:bodyPr>
          <a:lstStyle/>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(Genesis 16:12)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“And </a:t>
            </a:r>
            <a:r>
              <a:rPr lang="en-US" dirty="0">
                <a:latin typeface="Times New Roman" panose="02020603050405020304" pitchFamily="18" charset="0"/>
                <a:cs typeface="Times New Roman" panose="02020603050405020304" pitchFamily="18" charset="0"/>
              </a:rPr>
              <a:t>he will be a wild man; his hand will be against every man, and every man's hand against </a:t>
            </a:r>
            <a:r>
              <a:rPr lang="en-US" dirty="0" smtClean="0">
                <a:latin typeface="Times New Roman" panose="02020603050405020304" pitchFamily="18" charset="0"/>
                <a:cs typeface="Times New Roman" panose="02020603050405020304" pitchFamily="18" charset="0"/>
              </a:rPr>
              <a:t>him.”</a:t>
            </a:r>
            <a:endParaRPr lang="en-US" dirty="0">
              <a:latin typeface="Times New Roman" panose="02020603050405020304" pitchFamily="18" charset="0"/>
              <a:cs typeface="Times New Roman" panose="02020603050405020304" pitchFamily="18" charset="0"/>
            </a:endParaRPr>
          </a:p>
        </p:txBody>
      </p:sp>
      <p:pic>
        <p:nvPicPr>
          <p:cNvPr id="1026" name="Picture 2" descr="http://s.newsweek.com/sites/www.newsweek.com/files/2015/03/02/is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943599" y="4664430"/>
            <a:ext cx="3200399" cy="2208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6"/>
            <a:ext cx="2989529"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35514"/>
          <a:stretch/>
        </p:blipFill>
        <p:spPr bwMode="auto">
          <a:xfrm>
            <a:off x="0" y="4664430"/>
            <a:ext cx="2555193" cy="2193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http://friendsofsyria.info/wp-content/uploads/2015/10/is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7122"/>
            <a:ext cx="2654892" cy="192129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s1.ibtimes.com/sites/www.ibtimes.com/files/styles/md/public/2014/09/03/isis-iraq.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91" y="4664430"/>
            <a:ext cx="3190875" cy="22085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encrypted-tbn3.gstatic.com/images?q=tbn:ANd9GcSU0lutBc8FVKKBm9vD5iGKM0RhmRTOIEocVK-0nSq5RypvKfG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1381" y="-7122"/>
            <a:ext cx="3286867" cy="1914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4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52400"/>
            <a:ext cx="4495800" cy="6705600"/>
          </a:xfrm>
        </p:spPr>
        <p:txBody>
          <a:bodyPr/>
          <a:lstStyle/>
          <a:p>
            <a:r>
              <a:rPr lang="en-US" dirty="0">
                <a:latin typeface="Times New Roman" panose="02020603050405020304" pitchFamily="18" charset="0"/>
                <a:cs typeface="Times New Roman" panose="02020603050405020304" pitchFamily="18" charset="0"/>
              </a:rPr>
              <a:t>The Antichrist will be a world leader and rule for seven </a:t>
            </a:r>
            <a:r>
              <a:rPr lang="en-US" dirty="0" smtClean="0">
                <a:latin typeface="Times New Roman" panose="02020603050405020304" pitchFamily="18" charset="0"/>
                <a:cs typeface="Times New Roman" panose="02020603050405020304" pitchFamily="18" charset="0"/>
              </a:rPr>
              <a:t>years – </a:t>
            </a:r>
            <a:r>
              <a:rPr lang="en-US" i="1" dirty="0" smtClean="0">
                <a:latin typeface="Times New Roman" panose="02020603050405020304" pitchFamily="18" charset="0"/>
                <a:cs typeface="Times New Roman" panose="02020603050405020304" pitchFamily="18" charset="0"/>
              </a:rPr>
              <a:t>Dan. </a:t>
            </a:r>
            <a:r>
              <a:rPr lang="en-US" i="1" dirty="0">
                <a:latin typeface="Times New Roman" panose="02020603050405020304" pitchFamily="18" charset="0"/>
                <a:cs typeface="Times New Roman" panose="02020603050405020304" pitchFamily="18" charset="0"/>
              </a:rPr>
              <a:t>9:27</a:t>
            </a:r>
          </a:p>
        </p:txBody>
      </p:sp>
      <p:sp>
        <p:nvSpPr>
          <p:cNvPr id="4" name="Content Placeholder 3"/>
          <p:cNvSpPr>
            <a:spLocks noGrp="1"/>
          </p:cNvSpPr>
          <p:nvPr>
            <p:ph sz="half" idx="2"/>
          </p:nvPr>
        </p:nvSpPr>
        <p:spPr>
          <a:xfrm>
            <a:off x="4648200" y="152400"/>
            <a:ext cx="4495800" cy="6705600"/>
          </a:xfrm>
        </p:spPr>
        <p:txBody>
          <a:bodyPr/>
          <a:lstStyle/>
          <a:p>
            <a:r>
              <a:rPr lang="en-US" dirty="0">
                <a:latin typeface="Times New Roman" panose="02020603050405020304" pitchFamily="18" charset="0"/>
                <a:cs typeface="Times New Roman" panose="02020603050405020304" pitchFamily="18" charset="0"/>
              </a:rPr>
              <a:t>The Mahdi will be a world leader and rule for seven </a:t>
            </a:r>
            <a:r>
              <a:rPr lang="en-US" dirty="0" smtClean="0">
                <a:latin typeface="Times New Roman" panose="02020603050405020304" pitchFamily="18" charset="0"/>
                <a:cs typeface="Times New Roman" panose="02020603050405020304" pitchFamily="18" charset="0"/>
              </a:rPr>
              <a:t>years</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 “The Mahdi will </a:t>
            </a:r>
            <a:r>
              <a:rPr lang="en-US" i="1" dirty="0">
                <a:latin typeface="Times New Roman" panose="02020603050405020304" pitchFamily="18" charset="0"/>
                <a:cs typeface="Times New Roman" panose="02020603050405020304" pitchFamily="18" charset="0"/>
              </a:rPr>
              <a:t>fill the earth with equity and justice as it was filled with oppression and tyranny, and he will rule for seven </a:t>
            </a:r>
            <a:r>
              <a:rPr lang="en-US" i="1" dirty="0" smtClean="0">
                <a:latin typeface="Times New Roman" panose="02020603050405020304" pitchFamily="18" charset="0"/>
                <a:cs typeface="Times New Roman" panose="02020603050405020304" pitchFamily="18" charset="0"/>
              </a:rPr>
              <a:t>years…Fight </a:t>
            </a:r>
            <a:r>
              <a:rPr lang="en-US" i="1" dirty="0">
                <a:latin typeface="Times New Roman" panose="02020603050405020304" pitchFamily="18" charset="0"/>
                <a:cs typeface="Times New Roman" panose="02020603050405020304" pitchFamily="18" charset="0"/>
              </a:rPr>
              <a:t>against the forces of evil, lead a world revolution and set up a new world </a:t>
            </a:r>
            <a:r>
              <a:rPr lang="en-US" i="1" dirty="0" smtClean="0">
                <a:latin typeface="Times New Roman" panose="02020603050405020304" pitchFamily="18" charset="0"/>
                <a:cs typeface="Times New Roman" panose="02020603050405020304" pitchFamily="18" charset="0"/>
              </a:rPr>
              <a:t>order.” </a:t>
            </a:r>
            <a:endParaRPr lang="en-US" i="1" dirty="0">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1" y="2286000"/>
            <a:ext cx="4775200" cy="358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38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76200"/>
            <a:ext cx="4419600" cy="6781800"/>
          </a:xfrm>
        </p:spPr>
        <p:txBody>
          <a:bodyPr/>
          <a:lstStyle/>
          <a:p>
            <a:r>
              <a:rPr lang="en-US" dirty="0">
                <a:latin typeface="Times New Roman" panose="02020603050405020304" pitchFamily="18" charset="0"/>
                <a:cs typeface="Times New Roman" panose="02020603050405020304" pitchFamily="18" charset="0"/>
              </a:rPr>
              <a:t>The Mahdi will adopt the Islamic calendar thus changing the times. In addition he will promote Sharia law changing the laws - </a:t>
            </a:r>
            <a:r>
              <a:rPr lang="en-US" i="1" dirty="0">
                <a:latin typeface="Times New Roman" panose="02020603050405020304" pitchFamily="18" charset="0"/>
                <a:cs typeface="Times New Roman" panose="02020603050405020304" pitchFamily="18" charset="0"/>
              </a:rPr>
              <a:t>“He…will govern the people by the Law of their prophet and establish Islam on the earth.”</a:t>
            </a:r>
          </a:p>
          <a:p>
            <a:endParaRPr lang="en-US" dirty="0"/>
          </a:p>
        </p:txBody>
      </p:sp>
      <p:sp>
        <p:nvSpPr>
          <p:cNvPr id="5" name="Content Placeholder 4"/>
          <p:cNvSpPr>
            <a:spLocks noGrp="1"/>
          </p:cNvSpPr>
          <p:nvPr>
            <p:ph sz="half" idx="1"/>
          </p:nvPr>
        </p:nvSpPr>
        <p:spPr>
          <a:xfrm>
            <a:off x="152400" y="152400"/>
            <a:ext cx="4495800" cy="5973763"/>
          </a:xfrm>
        </p:spPr>
        <p:txBody>
          <a:bodyPr/>
          <a:lstStyle/>
          <a:p>
            <a:r>
              <a:rPr lang="en-US" dirty="0">
                <a:latin typeface="Times New Roman" panose="02020603050405020304" pitchFamily="18" charset="0"/>
                <a:cs typeface="Times New Roman" panose="02020603050405020304" pitchFamily="18" charset="0"/>
              </a:rPr>
              <a:t>The Antichrist will change times and laws – </a:t>
            </a:r>
            <a:r>
              <a:rPr lang="en-US" i="1" dirty="0">
                <a:latin typeface="Times New Roman" panose="02020603050405020304" pitchFamily="18" charset="0"/>
                <a:cs typeface="Times New Roman" panose="02020603050405020304" pitchFamily="18" charset="0"/>
              </a:rPr>
              <a:t>Dan. 7:25</a:t>
            </a:r>
          </a:p>
          <a:p>
            <a:endParaRPr lang="en-US" dirty="0">
              <a:latin typeface="Times New Roman" panose="02020603050405020304" pitchFamily="18" charset="0"/>
              <a:cs typeface="Times New Roman" panose="02020603050405020304" pitchFamily="18" charset="0"/>
            </a:endParaRP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106254"/>
            <a:ext cx="3478213" cy="2609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4191000" cy="347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308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24" y="0"/>
            <a:ext cx="4495800" cy="6858000"/>
          </a:xfrm>
        </p:spPr>
        <p:txBody>
          <a:bodyPr>
            <a:normAutofit/>
          </a:bodyPr>
          <a:lstStyle/>
          <a:p>
            <a:r>
              <a:rPr lang="en-US" dirty="0" smtClean="0">
                <a:latin typeface="Times New Roman" panose="02020603050405020304" pitchFamily="18" charset="0"/>
                <a:cs typeface="Times New Roman" panose="02020603050405020304" pitchFamily="18" charset="0"/>
              </a:rPr>
              <a:t>The Antichrist comes riding on a white horse – </a:t>
            </a:r>
            <a:r>
              <a:rPr lang="en-US" i="1" dirty="0" smtClean="0">
                <a:latin typeface="Times New Roman" panose="02020603050405020304" pitchFamily="18" charset="0"/>
                <a:cs typeface="Times New Roman" panose="02020603050405020304" pitchFamily="18" charset="0"/>
              </a:rPr>
              <a:t>Rev. 6:2</a:t>
            </a:r>
            <a:endParaRPr lang="en-US" i="1"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648200" y="0"/>
            <a:ext cx="4495800" cy="6858000"/>
          </a:xfrm>
        </p:spPr>
        <p:txBody>
          <a:bodyPr>
            <a:normAutofit/>
          </a:bodyPr>
          <a:lstStyle/>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Mahdi comes riding on a white </a:t>
            </a:r>
            <a:r>
              <a:rPr lang="en-US" dirty="0" smtClean="0">
                <a:latin typeface="Times New Roman" panose="02020603050405020304" pitchFamily="18" charset="0"/>
                <a:cs typeface="Times New Roman" panose="02020603050405020304" pitchFamily="18" charset="0"/>
              </a:rPr>
              <a:t>horse</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“It </a:t>
            </a:r>
            <a:r>
              <a:rPr lang="en-US" i="1" dirty="0">
                <a:latin typeface="Times New Roman" panose="02020603050405020304" pitchFamily="18" charset="0"/>
                <a:cs typeface="Times New Roman" panose="02020603050405020304" pitchFamily="18" charset="0"/>
              </a:rPr>
              <a:t>is clear that this man is the Mahdi who will ride the white horse and judge by the </a:t>
            </a:r>
            <a:r>
              <a:rPr lang="en-US" i="1" dirty="0" smtClean="0">
                <a:latin typeface="Times New Roman" panose="02020603050405020304" pitchFamily="18" charset="0"/>
                <a:cs typeface="Times New Roman" panose="02020603050405020304" pitchFamily="18" charset="0"/>
              </a:rPr>
              <a:t>Qur’an.”</a:t>
            </a:r>
          </a:p>
          <a:p>
            <a:endParaRPr lang="en-US" i="1" dirty="0">
              <a:latin typeface="Times New Roman" panose="02020603050405020304" pitchFamily="18" charset="0"/>
              <a:cs typeface="Times New Roman" panose="02020603050405020304" pitchFamily="18" charset="0"/>
            </a:endParaRP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4222422"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162300"/>
            <a:ext cx="41656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871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4495800" cy="6858000"/>
          </a:xfrm>
        </p:spPr>
        <p:txBody>
          <a:bodyPr>
            <a:normAutofit/>
          </a:bodyPr>
          <a:lstStyle/>
          <a:p>
            <a:r>
              <a:rPr lang="en-US" dirty="0">
                <a:latin typeface="Times New Roman" panose="02020603050405020304" pitchFamily="18" charset="0"/>
                <a:cs typeface="Times New Roman" panose="02020603050405020304" pitchFamily="18" charset="0"/>
              </a:rPr>
              <a:t>The Antichrist and false prophet will promote a one world </a:t>
            </a:r>
            <a:r>
              <a:rPr lang="en-US" dirty="0" smtClean="0">
                <a:latin typeface="Times New Roman" panose="02020603050405020304" pitchFamily="18" charset="0"/>
                <a:cs typeface="Times New Roman" panose="02020603050405020304" pitchFamily="18" charset="0"/>
              </a:rPr>
              <a:t>religion – </a:t>
            </a:r>
            <a:r>
              <a:rPr lang="en-US" i="1" dirty="0" smtClean="0">
                <a:latin typeface="Times New Roman" panose="02020603050405020304" pitchFamily="18" charset="0"/>
                <a:cs typeface="Times New Roman" panose="02020603050405020304" pitchFamily="18" charset="0"/>
              </a:rPr>
              <a:t>Rev. 13:15</a:t>
            </a:r>
          </a:p>
        </p:txBody>
      </p:sp>
      <p:sp>
        <p:nvSpPr>
          <p:cNvPr id="4" name="Content Placeholder 3"/>
          <p:cNvSpPr>
            <a:spLocks noGrp="1"/>
          </p:cNvSpPr>
          <p:nvPr>
            <p:ph sz="half" idx="2"/>
          </p:nvPr>
        </p:nvSpPr>
        <p:spPr>
          <a:xfrm>
            <a:off x="4648200" y="0"/>
            <a:ext cx="4495800" cy="6858000"/>
          </a:xfrm>
        </p:spPr>
        <p:txBody>
          <a:bodyPr>
            <a:normAutofit/>
          </a:bodyPr>
          <a:lstStyle/>
          <a:p>
            <a:r>
              <a:rPr lang="en-US" dirty="0">
                <a:latin typeface="Times New Roman" panose="02020603050405020304" pitchFamily="18" charset="0"/>
                <a:cs typeface="Times New Roman" panose="02020603050405020304" pitchFamily="18" charset="0"/>
              </a:rPr>
              <a:t>The Mahdi will make Islam the only acceptable </a:t>
            </a:r>
            <a:r>
              <a:rPr lang="en-US" dirty="0" smtClean="0">
                <a:latin typeface="Times New Roman" panose="02020603050405020304" pitchFamily="18" charset="0"/>
                <a:cs typeface="Times New Roman" panose="02020603050405020304" pitchFamily="18" charset="0"/>
              </a:rPr>
              <a:t>religion</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“He will </a:t>
            </a:r>
            <a:r>
              <a:rPr lang="en-US" i="1" dirty="0">
                <a:latin typeface="Times New Roman" panose="02020603050405020304" pitchFamily="18" charset="0"/>
                <a:cs typeface="Times New Roman" panose="02020603050405020304" pitchFamily="18" charset="0"/>
              </a:rPr>
              <a:t>govern the people by the </a:t>
            </a:r>
            <a:r>
              <a:rPr lang="en-US" i="1" dirty="0" smtClean="0">
                <a:latin typeface="Times New Roman" panose="02020603050405020304" pitchFamily="18" charset="0"/>
                <a:cs typeface="Times New Roman" panose="02020603050405020304" pitchFamily="18" charset="0"/>
              </a:rPr>
              <a:t>Law of </a:t>
            </a:r>
            <a:r>
              <a:rPr lang="en-US" i="1" dirty="0">
                <a:latin typeface="Times New Roman" panose="02020603050405020304" pitchFamily="18" charset="0"/>
                <a:cs typeface="Times New Roman" panose="02020603050405020304" pitchFamily="18" charset="0"/>
              </a:rPr>
              <a:t>their prophet and establish Islam </a:t>
            </a:r>
            <a:r>
              <a:rPr lang="en-US" i="1" dirty="0" smtClean="0">
                <a:latin typeface="Times New Roman" panose="02020603050405020304" pitchFamily="18" charset="0"/>
                <a:cs typeface="Times New Roman" panose="02020603050405020304" pitchFamily="18" charset="0"/>
              </a:rPr>
              <a:t>on </a:t>
            </a:r>
            <a:r>
              <a:rPr lang="en-US" i="1" dirty="0">
                <a:latin typeface="Times New Roman" panose="02020603050405020304" pitchFamily="18" charset="0"/>
                <a:cs typeface="Times New Roman" panose="02020603050405020304" pitchFamily="18" charset="0"/>
              </a:rPr>
              <a:t>the earth</a:t>
            </a:r>
            <a:r>
              <a:rPr lang="en-US" i="1" dirty="0" smtClean="0">
                <a:latin typeface="Times New Roman" panose="02020603050405020304" pitchFamily="18" charset="0"/>
                <a:cs typeface="Times New Roman" panose="02020603050405020304" pitchFamily="18" charset="0"/>
              </a:rPr>
              <a:t>.”</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14292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699759"/>
            <a:ext cx="472861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69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4495800" cy="6858000"/>
          </a:xfrm>
        </p:spPr>
        <p:txBody>
          <a:bodyPr>
            <a:normAutofit/>
          </a:bodyPr>
          <a:lstStyle/>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Antichrist will execute infidels through </a:t>
            </a:r>
            <a:r>
              <a:rPr lang="en-US" dirty="0" smtClean="0">
                <a:latin typeface="Times New Roman" panose="02020603050405020304" pitchFamily="18" charset="0"/>
                <a:cs typeface="Times New Roman" panose="02020603050405020304" pitchFamily="18" charset="0"/>
              </a:rPr>
              <a:t>beheadings </a:t>
            </a:r>
            <a:r>
              <a:rPr lang="en-US" i="1" dirty="0" smtClean="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Rev. 20:4</a:t>
            </a:r>
            <a:endParaRPr lang="en-US" i="1"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648200" y="0"/>
            <a:ext cx="4495800" cy="6858000"/>
          </a:xfrm>
        </p:spPr>
        <p:txBody>
          <a:bodyPr>
            <a:normAutofit/>
          </a:bodyPr>
          <a:lstStyle/>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Mahdi will execute infidels, anyone who does not believe in Islam, through </a:t>
            </a:r>
            <a:r>
              <a:rPr lang="en-US" dirty="0" smtClean="0">
                <a:latin typeface="Times New Roman" panose="02020603050405020304" pitchFamily="18" charset="0"/>
                <a:cs typeface="Times New Roman" panose="02020603050405020304" pitchFamily="18" charset="0"/>
              </a:rPr>
              <a:t>beheading - </a:t>
            </a:r>
            <a:r>
              <a:rPr lang="en-US" i="1" dirty="0" smtClean="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I will instill terror into the hearts of the unbelievers: smite ye above their necks and smite all their finger-tips </a:t>
            </a:r>
            <a:r>
              <a:rPr lang="en-US" i="1" dirty="0" smtClean="0">
                <a:latin typeface="Times New Roman" panose="02020603050405020304" pitchFamily="18" charset="0"/>
                <a:cs typeface="Times New Roman" panose="02020603050405020304" pitchFamily="18" charset="0"/>
              </a:rPr>
              <a:t>off…Therefore</a:t>
            </a:r>
            <a:r>
              <a:rPr lang="en-US" i="1" dirty="0">
                <a:latin typeface="Times New Roman" panose="02020603050405020304" pitchFamily="18" charset="0"/>
                <a:cs typeface="Times New Roman" panose="02020603050405020304" pitchFamily="18" charset="0"/>
              </a:rPr>
              <a:t>, when ye meet the </a:t>
            </a:r>
            <a:r>
              <a:rPr lang="en-US" i="1" dirty="0" smtClean="0">
                <a:latin typeface="Times New Roman" panose="02020603050405020304" pitchFamily="18" charset="0"/>
                <a:cs typeface="Times New Roman" panose="02020603050405020304" pitchFamily="18" charset="0"/>
              </a:rPr>
              <a:t>Unbelievers, </a:t>
            </a:r>
            <a:r>
              <a:rPr lang="en-US" i="1" dirty="0">
                <a:latin typeface="Times New Roman" panose="02020603050405020304" pitchFamily="18" charset="0"/>
                <a:cs typeface="Times New Roman" panose="02020603050405020304" pitchFamily="18" charset="0"/>
              </a:rPr>
              <a:t>strike off their </a:t>
            </a:r>
            <a:r>
              <a:rPr lang="en-US" i="1" dirty="0" smtClean="0">
                <a:latin typeface="Times New Roman" panose="02020603050405020304" pitchFamily="18" charset="0"/>
                <a:cs typeface="Times New Roman" panose="02020603050405020304" pitchFamily="18" charset="0"/>
              </a:rPr>
              <a:t>heads.”</a:t>
            </a:r>
            <a:endParaRPr lang="en-US" i="1" dirty="0">
              <a:latin typeface="Times New Roman" panose="02020603050405020304" pitchFamily="18" charset="0"/>
              <a:cs typeface="Times New Roman" panose="02020603050405020304" pitchFamily="18"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781632"/>
            <a:ext cx="3299732" cy="206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3067087" cy="5052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774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76200"/>
            <a:ext cx="4495800" cy="6781800"/>
          </a:xfrm>
        </p:spPr>
        <p:txBody>
          <a:bodyPr>
            <a:normAutofit/>
          </a:bodyPr>
          <a:lstStyle/>
          <a:p>
            <a:r>
              <a:rPr lang="en-US" dirty="0">
                <a:latin typeface="Times New Roman" panose="02020603050405020304" pitchFamily="18" charset="0"/>
                <a:cs typeface="Times New Roman" panose="02020603050405020304" pitchFamily="18" charset="0"/>
              </a:rPr>
              <a:t>The Antichrist will kill Jews and Christians. He will kill anyone opposing </a:t>
            </a:r>
            <a:r>
              <a:rPr lang="en-US" dirty="0" smtClean="0">
                <a:latin typeface="Times New Roman" panose="02020603050405020304" pitchFamily="18" charset="0"/>
                <a:cs typeface="Times New Roman" panose="02020603050405020304" pitchFamily="18" charset="0"/>
              </a:rPr>
              <a:t>him – </a:t>
            </a:r>
            <a:r>
              <a:rPr lang="en-US" i="1" dirty="0" smtClean="0">
                <a:latin typeface="Times New Roman" panose="02020603050405020304" pitchFamily="18" charset="0"/>
                <a:cs typeface="Times New Roman" panose="02020603050405020304" pitchFamily="18" charset="0"/>
              </a:rPr>
              <a:t>Rev. 12:4, 13:7</a:t>
            </a:r>
            <a:endParaRPr lang="en-US" i="1"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648200" y="76200"/>
            <a:ext cx="4495800" cy="6781800"/>
          </a:xfrm>
        </p:spPr>
        <p:txBody>
          <a:bodyPr>
            <a:normAutofit/>
          </a:bodyPr>
          <a:lstStyle/>
          <a:p>
            <a:r>
              <a:rPr lang="en-US" dirty="0">
                <a:latin typeface="Times New Roman" panose="02020603050405020304" pitchFamily="18" charset="0"/>
                <a:cs typeface="Times New Roman" panose="02020603050405020304" pitchFamily="18" charset="0"/>
              </a:rPr>
              <a:t>The Mahdi will kill anyone who opposes Islam. He will kill the Jews and </a:t>
            </a:r>
            <a:r>
              <a:rPr lang="en-US" dirty="0" smtClean="0">
                <a:latin typeface="Times New Roman" panose="02020603050405020304" pitchFamily="18" charset="0"/>
                <a:cs typeface="Times New Roman" panose="02020603050405020304" pitchFamily="18" charset="0"/>
              </a:rPr>
              <a:t>Christians - </a:t>
            </a:r>
            <a:r>
              <a:rPr lang="en-US" i="1" dirty="0" smtClean="0">
                <a:latin typeface="Times New Roman" panose="02020603050405020304" pitchFamily="18" charset="0"/>
                <a:cs typeface="Times New Roman" panose="02020603050405020304" pitchFamily="18" charset="0"/>
              </a:rPr>
              <a:t>“Muslims </a:t>
            </a:r>
            <a:r>
              <a:rPr lang="en-US" i="1" dirty="0">
                <a:latin typeface="Times New Roman" panose="02020603050405020304" pitchFamily="18" charset="0"/>
                <a:cs typeface="Times New Roman" panose="02020603050405020304" pitchFamily="18" charset="0"/>
              </a:rPr>
              <a:t>take neither Jews nor the Christians for your friends. They are friends with one another. Whoever of you seeks their friendship shall become one of their numbers. Allah does not guide </a:t>
            </a:r>
            <a:r>
              <a:rPr lang="en-US" i="1" dirty="0" smtClean="0">
                <a:latin typeface="Times New Roman" panose="02020603050405020304" pitchFamily="18" charset="0"/>
                <a:cs typeface="Times New Roman" panose="02020603050405020304" pitchFamily="18" charset="0"/>
              </a:rPr>
              <a:t>wrongdoing. Slay </a:t>
            </a:r>
            <a:r>
              <a:rPr lang="en-US" i="1" dirty="0">
                <a:latin typeface="Times New Roman" panose="02020603050405020304" pitchFamily="18" charset="0"/>
                <a:cs typeface="Times New Roman" panose="02020603050405020304" pitchFamily="18" charset="0"/>
              </a:rPr>
              <a:t>the idolaters wherever you find them. Arrest them, besiege them, and lie in ambush for them.”</a:t>
            </a:r>
          </a:p>
        </p:txBody>
      </p:sp>
      <p:pic>
        <p:nvPicPr>
          <p:cNvPr id="25604" name="Picture 4" descr="http://www.wnd.com/files/2015/02/ISIS-Christian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4516712" cy="2539517"/>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https://reclaimourrepublic.files.wordpress.com/2014/06/isis-mass-kill-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800600"/>
            <a:ext cx="3349625" cy="185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8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4495800" cy="6858000"/>
          </a:xfrm>
        </p:spPr>
        <p:txBody>
          <a:bodyPr>
            <a:normAutofit/>
          </a:bodyPr>
          <a:lstStyle/>
          <a:p>
            <a:r>
              <a:rPr lang="en-US" dirty="0">
                <a:latin typeface="Times New Roman" panose="02020603050405020304" pitchFamily="18" charset="0"/>
                <a:cs typeface="Times New Roman" panose="02020603050405020304" pitchFamily="18" charset="0"/>
              </a:rPr>
              <a:t>The Antichrist will attack and conquer </a:t>
            </a:r>
            <a:r>
              <a:rPr lang="en-US" dirty="0" smtClean="0">
                <a:latin typeface="Times New Roman" panose="02020603050405020304" pitchFamily="18" charset="0"/>
                <a:cs typeface="Times New Roman" panose="02020603050405020304" pitchFamily="18" charset="0"/>
              </a:rPr>
              <a:t>Jerusalem –        </a:t>
            </a:r>
            <a:r>
              <a:rPr lang="en-US" i="1" dirty="0" smtClean="0">
                <a:latin typeface="Times New Roman" panose="02020603050405020304" pitchFamily="18" charset="0"/>
                <a:cs typeface="Times New Roman" panose="02020603050405020304" pitchFamily="18" charset="0"/>
              </a:rPr>
              <a:t>Zech. 14:2</a:t>
            </a:r>
          </a:p>
        </p:txBody>
      </p:sp>
      <p:sp>
        <p:nvSpPr>
          <p:cNvPr id="4" name="Content Placeholder 3"/>
          <p:cNvSpPr>
            <a:spLocks noGrp="1"/>
          </p:cNvSpPr>
          <p:nvPr>
            <p:ph sz="half" idx="2"/>
          </p:nvPr>
        </p:nvSpPr>
        <p:spPr>
          <a:xfrm>
            <a:off x="4648200" y="0"/>
            <a:ext cx="4495800" cy="6858000"/>
          </a:xfrm>
        </p:spPr>
        <p:txBody>
          <a:bodyPr>
            <a:normAutofit/>
          </a:bodyPr>
          <a:lstStyle/>
          <a:p>
            <a:r>
              <a:rPr lang="en-US" dirty="0">
                <a:latin typeface="Times New Roman" panose="02020603050405020304" pitchFamily="18" charset="0"/>
                <a:cs typeface="Times New Roman" panose="02020603050405020304" pitchFamily="18" charset="0"/>
              </a:rPr>
              <a:t>The Mahdi will conquer </a:t>
            </a:r>
            <a:r>
              <a:rPr lang="en-US" dirty="0" smtClean="0">
                <a:latin typeface="Times New Roman" panose="02020603050405020304" pitchFamily="18" charset="0"/>
                <a:cs typeface="Times New Roman" panose="02020603050405020304" pitchFamily="18" charset="0"/>
              </a:rPr>
              <a:t>Jerusalem</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“Jerusalem </a:t>
            </a:r>
            <a:r>
              <a:rPr lang="en-US" i="1" dirty="0">
                <a:latin typeface="Times New Roman" panose="02020603050405020304" pitchFamily="18" charset="0"/>
                <a:cs typeface="Times New Roman" panose="02020603050405020304" pitchFamily="18" charset="0"/>
              </a:rPr>
              <a:t>will be the location of the rightly guided caliphate and the center of Islamic rule, which will be headed by </a:t>
            </a:r>
            <a:r>
              <a:rPr lang="en-US" i="1" dirty="0" smtClean="0">
                <a:latin typeface="Times New Roman" panose="02020603050405020304" pitchFamily="18" charset="0"/>
                <a:cs typeface="Times New Roman" panose="02020603050405020304" pitchFamily="18" charset="0"/>
              </a:rPr>
              <a:t>Imam </a:t>
            </a:r>
            <a:r>
              <a:rPr lang="en-US" i="1" dirty="0">
                <a:latin typeface="Times New Roman" panose="02020603050405020304" pitchFamily="18" charset="0"/>
                <a:cs typeface="Times New Roman" panose="02020603050405020304" pitchFamily="18" charset="0"/>
              </a:rPr>
              <a:t>al-Mahdi</a:t>
            </a:r>
            <a:r>
              <a:rPr lang="en-US" i="1" dirty="0" smtClean="0">
                <a:latin typeface="Times New Roman" panose="02020603050405020304" pitchFamily="18" charset="0"/>
                <a:cs typeface="Times New Roman" panose="02020603050405020304" pitchFamily="18" charset="0"/>
              </a:rPr>
              <a: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63" y="1447800"/>
            <a:ext cx="461962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3914775"/>
            <a:ext cx="4746388" cy="2677656"/>
          </a:xfrm>
          <a:prstGeom prst="rect">
            <a:avLst/>
          </a:prstGeom>
        </p:spPr>
        <p:txBody>
          <a:bodyPr wrap="square">
            <a:spAutoFit/>
          </a:bodyPr>
          <a:lstStyle/>
          <a:p>
            <a:pPr algn="ctr"/>
            <a:r>
              <a:rPr lang="en-US" sz="2800" i="1" dirty="0" smtClean="0">
                <a:latin typeface="Times New Roman" panose="02020603050405020304" pitchFamily="18" charset="0"/>
                <a:cs typeface="Times New Roman" panose="02020603050405020304" pitchFamily="18" charset="0"/>
              </a:rPr>
              <a:t>“And </a:t>
            </a:r>
            <a:r>
              <a:rPr lang="en-US" sz="2800" i="1" dirty="0">
                <a:latin typeface="Times New Roman" panose="02020603050405020304" pitchFamily="18" charset="0"/>
                <a:cs typeface="Times New Roman" panose="02020603050405020304" pitchFamily="18" charset="0"/>
              </a:rPr>
              <a:t>I saw, and behold a white horse: and he that sat on him had a bow; and a crown was given unto him: and he went forth conquering, and to </a:t>
            </a:r>
            <a:r>
              <a:rPr lang="en-US" sz="2800" i="1" dirty="0" smtClean="0">
                <a:latin typeface="Times New Roman" panose="02020603050405020304" pitchFamily="18" charset="0"/>
                <a:cs typeface="Times New Roman" panose="02020603050405020304" pitchFamily="18" charset="0"/>
              </a:rPr>
              <a:t>conquer.” (</a:t>
            </a:r>
            <a:r>
              <a:rPr lang="en-US" sz="2800" i="1" dirty="0">
                <a:latin typeface="Times New Roman" panose="02020603050405020304" pitchFamily="18" charset="0"/>
                <a:cs typeface="Times New Roman" panose="02020603050405020304" pitchFamily="18" charset="0"/>
              </a:rPr>
              <a:t>Revelation </a:t>
            </a:r>
            <a:r>
              <a:rPr lang="en-US" sz="2800" i="1" dirty="0" smtClean="0">
                <a:latin typeface="Times New Roman" panose="02020603050405020304" pitchFamily="18" charset="0"/>
                <a:cs typeface="Times New Roman" panose="02020603050405020304" pitchFamily="18" charset="0"/>
              </a:rPr>
              <a:t>6:2</a:t>
            </a:r>
            <a:r>
              <a:rPr lang="en-US" sz="2800" i="1" dirty="0">
                <a:latin typeface="Times New Roman" panose="02020603050405020304" pitchFamily="18" charset="0"/>
                <a:cs typeface="Times New Roman" panose="02020603050405020304" pitchFamily="18" charset="0"/>
              </a:rPr>
              <a:t>) </a:t>
            </a:r>
          </a:p>
        </p:txBody>
      </p:sp>
      <p:pic>
        <p:nvPicPr>
          <p:cNvPr id="6149" name="Picture 5" descr="http://static.businessinsider.com/image/54761978ecad04965a67cf37/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9056" y="3352800"/>
            <a:ext cx="4265476"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ttp://www.zastavki.com/pictures/originals/2012/World_Israel_Israel_flag_035265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1822554"/>
            <a:ext cx="1622682" cy="11492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69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4495800" cy="6858000"/>
          </a:xfrm>
        </p:spPr>
        <p:txBody>
          <a:bodyPr>
            <a:normAutofit/>
          </a:bodyPr>
          <a:lstStyle/>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Antichrist performs many signs, wonders, and </a:t>
            </a:r>
            <a:r>
              <a:rPr lang="en-US" dirty="0" smtClean="0">
                <a:latin typeface="Times New Roman" panose="02020603050405020304" pitchFamily="18" charset="0"/>
                <a:cs typeface="Times New Roman" panose="02020603050405020304" pitchFamily="18" charset="0"/>
              </a:rPr>
              <a:t>miracles – </a:t>
            </a:r>
            <a:r>
              <a:rPr lang="en-US" i="1" dirty="0" smtClean="0">
                <a:latin typeface="Times New Roman" panose="02020603050405020304" pitchFamily="18" charset="0"/>
                <a:cs typeface="Times New Roman" panose="02020603050405020304" pitchFamily="18" charset="0"/>
              </a:rPr>
              <a:t>II Thess. 2:9; Rev. 12:13-14</a:t>
            </a:r>
            <a:endParaRPr lang="en-US" i="1"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648200" y="0"/>
            <a:ext cx="4495800" cy="6858000"/>
          </a:xfrm>
        </p:spPr>
        <p:txBody>
          <a:bodyPr>
            <a:normAutofit/>
          </a:bodyPr>
          <a:lstStyle/>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Mahdi performs many signs, wonders, and </a:t>
            </a:r>
            <a:r>
              <a:rPr lang="en-US" dirty="0" smtClean="0">
                <a:latin typeface="Times New Roman" panose="02020603050405020304" pitchFamily="18" charset="0"/>
                <a:cs typeface="Times New Roman" panose="02020603050405020304" pitchFamily="18" charset="0"/>
              </a:rPr>
              <a:t>miracles</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“In </a:t>
            </a:r>
            <a:r>
              <a:rPr lang="en-US" i="1" dirty="0">
                <a:latin typeface="Times New Roman" panose="02020603050405020304" pitchFamily="18" charset="0"/>
                <a:cs typeface="Times New Roman" panose="02020603050405020304" pitchFamily="18" charset="0"/>
              </a:rPr>
              <a:t>the last days </a:t>
            </a:r>
            <a:r>
              <a:rPr lang="en-US" i="1" dirty="0" smtClean="0">
                <a:latin typeface="Times New Roman" panose="02020603050405020304" pitchFamily="18" charset="0"/>
                <a:cs typeface="Times New Roman" panose="02020603050405020304" pitchFamily="18" charset="0"/>
              </a:rPr>
              <a:t>the </a:t>
            </a:r>
            <a:r>
              <a:rPr lang="en-US" i="1" dirty="0">
                <a:latin typeface="Times New Roman" panose="02020603050405020304" pitchFamily="18" charset="0"/>
                <a:cs typeface="Times New Roman" panose="02020603050405020304" pitchFamily="18" charset="0"/>
              </a:rPr>
              <a:t>Mahdi will appear.  Allah will give him power over the wind and the rain and the earth will bring forth its foliage. </a:t>
            </a:r>
            <a:r>
              <a:rPr lang="en-US" i="1" dirty="0" smtClean="0">
                <a:latin typeface="Times New Roman" panose="02020603050405020304" pitchFamily="18" charset="0"/>
                <a:cs typeface="Times New Roman" panose="02020603050405020304" pitchFamily="18" charset="0"/>
              </a:rPr>
              <a:t>He </a:t>
            </a:r>
            <a:r>
              <a:rPr lang="en-US" i="1" dirty="0">
                <a:latin typeface="Times New Roman" panose="02020603050405020304" pitchFamily="18" charset="0"/>
                <a:cs typeface="Times New Roman" panose="02020603050405020304" pitchFamily="18" charset="0"/>
              </a:rPr>
              <a:t>will give away wealth profusely, flocks will be in abundance, and the </a:t>
            </a:r>
            <a:r>
              <a:rPr lang="en-US" i="1" dirty="0" smtClean="0">
                <a:latin typeface="Times New Roman" panose="02020603050405020304" pitchFamily="18" charset="0"/>
                <a:cs typeface="Times New Roman" panose="02020603050405020304" pitchFamily="18" charset="0"/>
              </a:rPr>
              <a:t>community will </a:t>
            </a:r>
            <a:r>
              <a:rPr lang="en-US" i="1" dirty="0">
                <a:latin typeface="Times New Roman" panose="02020603050405020304" pitchFamily="18" charset="0"/>
                <a:cs typeface="Times New Roman" panose="02020603050405020304" pitchFamily="18" charset="0"/>
              </a:rPr>
              <a:t>be large and </a:t>
            </a:r>
            <a:r>
              <a:rPr lang="en-US" i="1" dirty="0" smtClean="0">
                <a:latin typeface="Times New Roman" panose="02020603050405020304" pitchFamily="18" charset="0"/>
                <a:cs typeface="Times New Roman" panose="02020603050405020304" pitchFamily="18" charset="0"/>
              </a:rPr>
              <a:t>honored.”</a:t>
            </a:r>
            <a:endParaRPr lang="en-US" i="1" dirty="0">
              <a:latin typeface="Times New Roman" panose="02020603050405020304" pitchFamily="18" charset="0"/>
              <a:cs typeface="Times New Roman" panose="02020603050405020304" pitchFamily="18"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609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4495800" cy="6858000"/>
          </a:xfrm>
        </p:spPr>
        <p:txBody>
          <a:bodyPr/>
          <a:lstStyle/>
          <a:p>
            <a:r>
              <a:rPr lang="en-US" dirty="0">
                <a:latin typeface="Times New Roman" panose="02020603050405020304" pitchFamily="18" charset="0"/>
                <a:cs typeface="Times New Roman" panose="02020603050405020304" pitchFamily="18" charset="0"/>
              </a:rPr>
              <a:t>The Antichrist will make people receive a mark on the hand or forehead to pledge allegiance to </a:t>
            </a:r>
            <a:r>
              <a:rPr lang="en-US" dirty="0" smtClean="0">
                <a:latin typeface="Times New Roman" panose="02020603050405020304" pitchFamily="18" charset="0"/>
                <a:cs typeface="Times New Roman" panose="02020603050405020304" pitchFamily="18" charset="0"/>
              </a:rPr>
              <a:t>him – </a:t>
            </a:r>
            <a:r>
              <a:rPr lang="en-US" i="1" dirty="0" smtClean="0">
                <a:latin typeface="Times New Roman" panose="02020603050405020304" pitchFamily="18" charset="0"/>
                <a:cs typeface="Times New Roman" panose="02020603050405020304" pitchFamily="18" charset="0"/>
              </a:rPr>
              <a:t>Rev. 13:16-17</a:t>
            </a:r>
            <a:endParaRPr lang="en-US" i="1"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648200" y="0"/>
            <a:ext cx="4495800" cy="6858000"/>
          </a:xfrm>
        </p:spPr>
        <p:txBody>
          <a:bodyPr/>
          <a:lstStyle/>
          <a:p>
            <a:r>
              <a:rPr lang="en-US" dirty="0">
                <a:latin typeface="Times New Roman" panose="02020603050405020304" pitchFamily="18" charset="0"/>
                <a:cs typeface="Times New Roman" panose="02020603050405020304" pitchFamily="18" charset="0"/>
              </a:rPr>
              <a:t>Followers of the Mahdi </a:t>
            </a:r>
            <a:r>
              <a:rPr lang="en-US" dirty="0" smtClean="0">
                <a:latin typeface="Times New Roman" panose="02020603050405020304" pitchFamily="18" charset="0"/>
                <a:cs typeface="Times New Roman" panose="02020603050405020304" pitchFamily="18" charset="0"/>
              </a:rPr>
              <a:t>will mark </a:t>
            </a:r>
            <a:r>
              <a:rPr lang="en-US" dirty="0">
                <a:latin typeface="Times New Roman" panose="02020603050405020304" pitchFamily="18" charset="0"/>
                <a:cs typeface="Times New Roman" panose="02020603050405020304" pitchFamily="18" charset="0"/>
              </a:rPr>
              <a:t>themselves with headbands on the </a:t>
            </a:r>
            <a:r>
              <a:rPr lang="en-US" dirty="0" smtClean="0">
                <a:latin typeface="Times New Roman" panose="02020603050405020304" pitchFamily="18" charset="0"/>
                <a:cs typeface="Times New Roman" panose="02020603050405020304" pitchFamily="18" charset="0"/>
              </a:rPr>
              <a:t>foreheads – </a:t>
            </a:r>
            <a:r>
              <a:rPr lang="en-US" i="1" dirty="0" smtClean="0">
                <a:latin typeface="Times New Roman" panose="02020603050405020304" pitchFamily="18" charset="0"/>
                <a:cs typeface="Times New Roman" panose="02020603050405020304" pitchFamily="18" charset="0"/>
              </a:rPr>
              <a:t>“Muslims will receive the </a:t>
            </a:r>
            <a:r>
              <a:rPr lang="en-US" i="1" dirty="0">
                <a:latin typeface="Times New Roman" panose="02020603050405020304" pitchFamily="18" charset="0"/>
                <a:cs typeface="Times New Roman" panose="02020603050405020304" pitchFamily="18" charset="0"/>
              </a:rPr>
              <a:t>name of God, the Most </a:t>
            </a:r>
            <a:r>
              <a:rPr lang="en-US" i="1" dirty="0" smtClean="0">
                <a:latin typeface="Times New Roman" panose="02020603050405020304" pitchFamily="18" charset="0"/>
                <a:cs typeface="Times New Roman" panose="02020603050405020304" pitchFamily="18" charset="0"/>
              </a:rPr>
              <a:t>Gracious</a:t>
            </a:r>
            <a:r>
              <a:rPr lang="en-US" i="1"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and  Merciful (in </a:t>
            </a:r>
            <a:r>
              <a:rPr lang="en-US" i="1" dirty="0">
                <a:latin typeface="Times New Roman" panose="02020603050405020304" pitchFamily="18" charset="0"/>
                <a:cs typeface="Times New Roman" panose="02020603050405020304" pitchFamily="18" charset="0"/>
              </a:rPr>
              <a:t>the name of </a:t>
            </a:r>
            <a:r>
              <a:rPr lang="en-US" i="1" dirty="0" smtClean="0">
                <a:latin typeface="Times New Roman" panose="02020603050405020304" pitchFamily="18" charset="0"/>
                <a:cs typeface="Times New Roman" panose="02020603050405020304" pitchFamily="18" charset="0"/>
              </a:rPr>
              <a:t>Allah) upon their foreheads.”</a:t>
            </a:r>
            <a:endParaRPr lang="en-US" i="1" dirty="0">
              <a:latin typeface="Times New Roman" panose="02020603050405020304" pitchFamily="18" charset="0"/>
              <a:cs typeface="Times New Roman" panose="02020603050405020304" pitchFamily="18"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90799"/>
            <a:ext cx="3886200" cy="246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00475"/>
            <a:ext cx="4066618" cy="278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69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veteranstoday.com/wp-content/uploads/2013/08/imam-meh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
            <a:ext cx="91439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19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62000" y="0"/>
            <a:ext cx="102412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2400"/>
            <a:ext cx="8153400" cy="6705600"/>
          </a:xfrm>
        </p:spPr>
        <p:txBody>
          <a:bodyPr>
            <a:noAutofit/>
          </a:bodyPr>
          <a:lstStyle/>
          <a:p>
            <a:r>
              <a:rPr lang="en-US" sz="3200" dirty="0">
                <a:effectLst>
                  <a:glow rad="101600">
                    <a:schemeClr val="bg1">
                      <a:alpha val="60000"/>
                    </a:schemeClr>
                  </a:glow>
                </a:effectLst>
              </a:rPr>
              <a:t>Iran is </a:t>
            </a:r>
            <a:r>
              <a:rPr lang="en-US" sz="3200" dirty="0" smtClean="0">
                <a:effectLst>
                  <a:glow rad="101600">
                    <a:schemeClr val="bg1">
                      <a:alpha val="60000"/>
                    </a:schemeClr>
                  </a:glow>
                </a:effectLst>
              </a:rPr>
              <a:t>now asserting </a:t>
            </a:r>
            <a:r>
              <a:rPr lang="en-US" sz="3200" dirty="0">
                <a:effectLst>
                  <a:glow rad="101600">
                    <a:schemeClr val="bg1">
                      <a:alpha val="60000"/>
                    </a:schemeClr>
                  </a:glow>
                </a:effectLst>
              </a:rPr>
              <a:t>that Armageddon is at hand and that the Islamic regime’s followers, indeed all of Islam, must prepare for a monumental change in the world.</a:t>
            </a:r>
            <a:br>
              <a:rPr lang="en-US" sz="3200" dirty="0">
                <a:effectLst>
                  <a:glow rad="101600">
                    <a:schemeClr val="bg1">
                      <a:alpha val="60000"/>
                    </a:schemeClr>
                  </a:glow>
                </a:effectLst>
              </a:rPr>
            </a:br>
            <a:r>
              <a:rPr lang="en-US" sz="3200" dirty="0">
                <a:effectLst>
                  <a:glow rad="101600">
                    <a:schemeClr val="bg1">
                      <a:alpha val="60000"/>
                    </a:schemeClr>
                  </a:glow>
                </a:effectLst>
              </a:rPr>
              <a:t/>
            </a:r>
            <a:br>
              <a:rPr lang="en-US" sz="3200" dirty="0">
                <a:effectLst>
                  <a:glow rad="101600">
                    <a:schemeClr val="bg1">
                      <a:alpha val="60000"/>
                    </a:schemeClr>
                  </a:glow>
                </a:effectLst>
              </a:rPr>
            </a:br>
            <a:r>
              <a:rPr lang="en-US" sz="3200" dirty="0">
                <a:effectLst>
                  <a:glow rad="101600">
                    <a:schemeClr val="bg1">
                      <a:alpha val="60000"/>
                    </a:schemeClr>
                  </a:glow>
                </a:effectLst>
              </a:rPr>
              <a:t>Officials of the Islamic regime </a:t>
            </a:r>
            <a:r>
              <a:rPr lang="en-US" sz="3200">
                <a:effectLst>
                  <a:glow rad="101600">
                    <a:schemeClr val="bg1">
                      <a:alpha val="60000"/>
                    </a:schemeClr>
                  </a:glow>
                </a:effectLst>
              </a:rPr>
              <a:t>last </a:t>
            </a:r>
            <a:r>
              <a:rPr lang="en-US" sz="3200" smtClean="0">
                <a:effectLst>
                  <a:glow rad="101600">
                    <a:schemeClr val="bg1">
                      <a:alpha val="60000"/>
                    </a:schemeClr>
                  </a:glow>
                </a:effectLst>
              </a:rPr>
              <a:t>year held </a:t>
            </a:r>
            <a:r>
              <a:rPr lang="en-US" sz="3200" dirty="0">
                <a:effectLst>
                  <a:glow rad="101600">
                    <a:schemeClr val="bg1">
                      <a:alpha val="60000"/>
                    </a:schemeClr>
                  </a:glow>
                </a:effectLst>
              </a:rPr>
              <a:t>their annual conference on the Mahdism Doctrine to prepare for the coming of the last Islamic messiah, the </a:t>
            </a:r>
            <a:r>
              <a:rPr lang="en-US" sz="3200" dirty="0" smtClean="0">
                <a:effectLst>
                  <a:glow rad="101600">
                    <a:schemeClr val="bg1">
                      <a:alpha val="60000"/>
                    </a:schemeClr>
                  </a:glow>
                </a:effectLst>
              </a:rPr>
              <a:t>12th </a:t>
            </a:r>
            <a:r>
              <a:rPr lang="en-US" sz="3200" dirty="0">
                <a:effectLst>
                  <a:glow rad="101600">
                    <a:schemeClr val="bg1">
                      <a:alpha val="60000"/>
                    </a:schemeClr>
                  </a:glow>
                </a:effectLst>
              </a:rPr>
              <a:t>Imam, Mahdi.</a:t>
            </a:r>
            <a:br>
              <a:rPr lang="en-US" sz="3200" dirty="0">
                <a:effectLst>
                  <a:glow rad="101600">
                    <a:schemeClr val="bg1">
                      <a:alpha val="60000"/>
                    </a:schemeClr>
                  </a:glow>
                </a:effectLst>
              </a:rPr>
            </a:br>
            <a:r>
              <a:rPr lang="en-US" sz="3200" dirty="0">
                <a:effectLst>
                  <a:glow rad="101600">
                    <a:schemeClr val="bg1">
                      <a:alpha val="60000"/>
                    </a:schemeClr>
                  </a:glow>
                </a:effectLst>
              </a:rPr>
              <a:t/>
            </a:r>
            <a:br>
              <a:rPr lang="en-US" sz="3200" dirty="0">
                <a:effectLst>
                  <a:glow rad="101600">
                    <a:schemeClr val="bg1">
                      <a:alpha val="60000"/>
                    </a:schemeClr>
                  </a:glow>
                </a:effectLst>
              </a:rPr>
            </a:br>
            <a:r>
              <a:rPr lang="en-US" sz="3200" dirty="0">
                <a:effectLst>
                  <a:glow rad="101600">
                    <a:schemeClr val="bg1">
                      <a:alpha val="60000"/>
                    </a:schemeClr>
                  </a:glow>
                </a:effectLst>
              </a:rPr>
              <a:t>Read more at </a:t>
            </a:r>
            <a:r>
              <a:rPr lang="en-US" sz="3200" dirty="0" smtClean="0">
                <a:effectLst>
                  <a:glow rad="101600">
                    <a:schemeClr val="bg1">
                      <a:alpha val="60000"/>
                    </a:schemeClr>
                  </a:glow>
                </a:effectLst>
              </a:rPr>
              <a:t>http: www.wnd.com</a:t>
            </a:r>
            <a:endParaRPr lang="en-US" sz="3200" dirty="0">
              <a:effectLst>
                <a:glow rad="101600">
                  <a:schemeClr val="bg1">
                    <a:alpha val="60000"/>
                  </a:schemeClr>
                </a:glow>
              </a:effectLst>
            </a:endParaRPr>
          </a:p>
        </p:txBody>
      </p:sp>
    </p:spTree>
    <p:extLst>
      <p:ext uri="{BB962C8B-B14F-4D97-AF65-F5344CB8AC3E}">
        <p14:creationId xmlns:p14="http://schemas.microsoft.com/office/powerpoint/2010/main" val="17831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1934"/>
            <a:ext cx="9168369" cy="5167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159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0"/>
            <a:ext cx="4762500" cy="694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9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6618"/>
          <a:stretch/>
        </p:blipFill>
        <p:spPr bwMode="auto">
          <a:xfrm>
            <a:off x="76200" y="914400"/>
            <a:ext cx="9030366" cy="46488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16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2856" b="3636"/>
          <a:stretch/>
        </p:blipFill>
        <p:spPr bwMode="auto">
          <a:xfrm>
            <a:off x="1219200" y="9944"/>
            <a:ext cx="7010400" cy="68659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45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6892"/>
          <a:stretch/>
        </p:blipFill>
        <p:spPr bwMode="auto">
          <a:xfrm>
            <a:off x="0" y="381000"/>
            <a:ext cx="9144000" cy="60424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37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10" descr="http://his-israel.com/wp-content/uploads/2014/02/Holocaus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7216" y="4619626"/>
            <a:ext cx="2713459"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451" y="0"/>
            <a:ext cx="2966534" cy="230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76200" y="-7834"/>
            <a:ext cx="4432825" cy="68579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http://grantcountyndnews.com/images/holocaust/HOLOCAUST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952" y="0"/>
            <a:ext cx="3085047" cy="230730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5327" y="2307304"/>
            <a:ext cx="2671273" cy="231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descr="https://nightwatchsite.files.wordpress.com/2015/03/holocaust-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5576" y="2307304"/>
            <a:ext cx="2667000" cy="2312321"/>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http://www.documentingreality.com/forum/attachments/f181/34335d1234852181-wwii-holocaust-bergen-belsen-camp-ss-men-were-forbidden-wear-gloves-handle-diseased-bodi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5327" y="4619625"/>
            <a:ext cx="3348768" cy="223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39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3657600" cy="6278562"/>
          </a:xfrm>
        </p:spPr>
        <p:txBody>
          <a:bodyPr>
            <a:normAutofit fontScale="90000"/>
          </a:bodyPr>
          <a:lstStyle/>
          <a:p>
            <a:r>
              <a:rPr lang="en-US" i="1" dirty="0" smtClean="0"/>
              <a:t>“And when the dragon saw that he was cast unto the earth, he persecuted the woman which brought forth the man child.”</a:t>
            </a:r>
            <a:br>
              <a:rPr lang="en-US" i="1" dirty="0" smtClean="0"/>
            </a:br>
            <a:r>
              <a:rPr lang="en-US" i="1" dirty="0" smtClean="0"/>
              <a:t>(Rev. 12:13)</a:t>
            </a:r>
            <a:endParaRPr lang="en-US"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0"/>
            <a:ext cx="518795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381000"/>
            <a:ext cx="1882913"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83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685800"/>
            <a:ext cx="8382000" cy="59436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bg1">
                      <a:alpha val="6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(Revelation 17:6)</a:t>
            </a:r>
            <a:br>
              <a:rPr lang="en-US" sz="40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bg1">
                      <a:alpha val="6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br>
            <a:r>
              <a:rPr lang="en-US" sz="40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bg1">
                      <a:alpha val="6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“And </a:t>
            </a:r>
            <a:r>
              <a:rPr lang="en-US" sz="4000" b="1" spc="50" dirty="0">
                <a:ln w="11430"/>
                <a:gradFill>
                  <a:gsLst>
                    <a:gs pos="25000">
                      <a:schemeClr val="accent2">
                        <a:satMod val="155000"/>
                      </a:schemeClr>
                    </a:gs>
                    <a:gs pos="100000">
                      <a:schemeClr val="accent2">
                        <a:shade val="45000"/>
                        <a:satMod val="165000"/>
                      </a:schemeClr>
                    </a:gs>
                  </a:gsLst>
                  <a:lin ang="5400000"/>
                </a:gradFill>
                <a:effectLst>
                  <a:glow rad="101600">
                    <a:schemeClr val="bg1">
                      <a:alpha val="6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I saw the woman drunken with the blood of the saints, and with the </a:t>
            </a:r>
            <a:r>
              <a:rPr lang="en-US" sz="40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bg1">
                      <a:alpha val="6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blood of </a:t>
            </a:r>
            <a:r>
              <a:rPr lang="en-US" sz="4000" b="1" spc="50" dirty="0">
                <a:ln w="11430"/>
                <a:gradFill>
                  <a:gsLst>
                    <a:gs pos="25000">
                      <a:schemeClr val="accent2">
                        <a:satMod val="155000"/>
                      </a:schemeClr>
                    </a:gs>
                    <a:gs pos="100000">
                      <a:schemeClr val="accent2">
                        <a:shade val="45000"/>
                        <a:satMod val="165000"/>
                      </a:schemeClr>
                    </a:gs>
                  </a:gsLst>
                  <a:lin ang="5400000"/>
                </a:gradFill>
                <a:effectLst>
                  <a:glow rad="101600">
                    <a:schemeClr val="bg1">
                      <a:alpha val="6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 martyrs of </a:t>
            </a:r>
            <a:r>
              <a:rPr lang="en-US" sz="40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bg1">
                      <a:alpha val="6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Jesus.”</a:t>
            </a:r>
            <a:endParaRPr lang="en-US" sz="4000" b="1" spc="50" dirty="0">
              <a:ln w="11430"/>
              <a:gradFill>
                <a:gsLst>
                  <a:gs pos="25000">
                    <a:schemeClr val="accent2">
                      <a:satMod val="155000"/>
                    </a:schemeClr>
                  </a:gs>
                  <a:gs pos="100000">
                    <a:schemeClr val="accent2">
                      <a:shade val="45000"/>
                      <a:satMod val="165000"/>
                    </a:schemeClr>
                  </a:gs>
                </a:gsLst>
                <a:lin ang="5400000"/>
              </a:gradFill>
              <a:effectLst>
                <a:glow rad="101600">
                  <a:schemeClr val="bg1">
                    <a:alpha val="6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28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1756" y="0"/>
            <a:ext cx="3709988" cy="3696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0" y="126050"/>
            <a:ext cx="2494660" cy="3552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726789"/>
            <a:ext cx="59055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533400"/>
            <a:ext cx="2667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365" r="9092"/>
          <a:stretch/>
        </p:blipFill>
        <p:spPr bwMode="auto">
          <a:xfrm>
            <a:off x="19940" y="4129220"/>
            <a:ext cx="3193279" cy="224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21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261409"/>
            <a:ext cx="43434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u="none" strike="noStrike" cap="none" normalizeH="0" baseline="0" dirty="0" smtClean="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The Prophet Muhammad said:</a:t>
            </a:r>
            <a:endParaRPr kumimoji="0" lang="en-US" sz="3600" b="0" u="none" strike="noStrike" cap="none" normalizeH="0" baseline="0" dirty="0" smtClean="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The world will not come to an end until the Arabs are ruled by a man from my family whose name is the same as mine and whose father’s name is the same as my father’s.</a:t>
            </a:r>
            <a:endParaRPr kumimoji="0" lang="en-US" sz="3600" b="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cstate="print"/>
          <a:srcRect/>
          <a:stretch>
            <a:fillRect/>
          </a:stretch>
        </p:blipFill>
        <p:spPr bwMode="auto">
          <a:xfrm>
            <a:off x="4648200" y="457200"/>
            <a:ext cx="4138091" cy="5943600"/>
          </a:xfrm>
          <a:prstGeom prst="rect">
            <a:avLst/>
          </a:prstGeom>
          <a:ln>
            <a:noFill/>
          </a:ln>
          <a:effectLst>
            <a:softEdge rad="112500"/>
          </a:effectLst>
        </p:spPr>
      </p:pic>
    </p:spTree>
    <p:extLst>
      <p:ext uri="{BB962C8B-B14F-4D97-AF65-F5344CB8AC3E}">
        <p14:creationId xmlns:p14="http://schemas.microsoft.com/office/powerpoint/2010/main" val="276307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029200"/>
            <a:ext cx="8153400" cy="1828800"/>
          </a:xfrm>
        </p:spPr>
        <p:txBody>
          <a:bodyPr>
            <a:noAutofit/>
          </a:bodyPr>
          <a:lstStyle/>
          <a:p>
            <a:r>
              <a:rPr lang="en-US" sz="3600" dirty="0"/>
              <a:t>During his hour-long speech, a smiling Pope Francis was quoted telling the Vatican’s guests that the Koran, and the spiritual teachings contained therein, are just as valid as the Holy Bible.</a:t>
            </a:r>
            <a:br>
              <a:rPr lang="en-US" sz="3600" dirty="0"/>
            </a:br>
            <a:r>
              <a:rPr lang="en-US" sz="3600" dirty="0"/>
              <a:t/>
            </a:r>
            <a:br>
              <a:rPr lang="en-US" sz="3600" dirty="0"/>
            </a:br>
            <a:r>
              <a:rPr lang="en-US" sz="3600" dirty="0"/>
              <a:t/>
            </a:r>
            <a:br>
              <a:rPr lang="en-US" sz="3600" dirty="0"/>
            </a:br>
            <a:endParaRPr lang="en-US" sz="36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011" y="0"/>
            <a:ext cx="61912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078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705600"/>
          </a:xfrm>
        </p:spPr>
        <p:txBody>
          <a:bodyPr>
            <a:normAutofit/>
          </a:bodyPr>
          <a:lstStyle/>
          <a:p>
            <a:r>
              <a:rPr lang="en-US" sz="3400" dirty="0"/>
              <a:t>“Jesus Christ, Jehovah, Allah. These are all names employed to describe an entity that is distinctly the same across the world. For centuries, blood has been needlessly shed because of the desire to segregate our faiths. This, however, should be the very concept which unites us as people, as nations, and as a world bound by faith. Together, we can bring about an unprecedented age of peace, all we need to achieve such a state is respect each others beliefs, for we are all children of God regardless of the name we choose to address him by.”</a:t>
            </a:r>
          </a:p>
        </p:txBody>
      </p:sp>
    </p:spTree>
    <p:extLst>
      <p:ext uri="{BB962C8B-B14F-4D97-AF65-F5344CB8AC3E}">
        <p14:creationId xmlns:p14="http://schemas.microsoft.com/office/powerpoint/2010/main" val="174950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2775"/>
            <a:ext cx="5078819" cy="6896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33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1.DAN\AppData\Local\Temp\12837_HOME PLANET EART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2130425"/>
            <a:ext cx="8458200" cy="1470025"/>
          </a:xfrm>
        </p:spPr>
        <p:txBody>
          <a:bodyPr>
            <a:normAutofit/>
          </a:bodyPr>
          <a:lstStyle/>
          <a:p>
            <a:r>
              <a:rPr lang="en-US" sz="5400" b="1" dirty="0" smtClean="0">
                <a:effectLst>
                  <a:glow rad="101600">
                    <a:schemeClr val="bg1">
                      <a:alpha val="60000"/>
                    </a:schemeClr>
                  </a:glow>
                </a:effectLst>
                <a:latin typeface="Goudita SF" pitchFamily="2" charset="0"/>
              </a:rPr>
              <a:t>One world government</a:t>
            </a:r>
            <a:endParaRPr lang="en-US" sz="5400" b="1" dirty="0">
              <a:effectLst>
                <a:glow rad="101600">
                  <a:schemeClr val="bg1">
                    <a:alpha val="60000"/>
                  </a:schemeClr>
                </a:glow>
              </a:effectLst>
              <a:latin typeface="Goudita SF" pitchFamily="2" charset="0"/>
            </a:endParaRPr>
          </a:p>
        </p:txBody>
      </p:sp>
      <p:pic>
        <p:nvPicPr>
          <p:cNvPr id="12291" name="Picture 3" descr="C:\Users\PTR~1.DAN\AppData\Local\Temp\CORB0171.JPG"/>
          <p:cNvPicPr>
            <a:picLocks noChangeAspect="1" noChangeArrowheads="1"/>
          </p:cNvPicPr>
          <p:nvPr/>
        </p:nvPicPr>
        <p:blipFill>
          <a:blip r:embed="rId4" cstate="print"/>
          <a:srcRect/>
          <a:stretch>
            <a:fillRect/>
          </a:stretch>
        </p:blipFill>
        <p:spPr bwMode="auto">
          <a:xfrm>
            <a:off x="0" y="4724400"/>
            <a:ext cx="2209800" cy="2133600"/>
          </a:xfrm>
          <a:prstGeom prst="rect">
            <a:avLst/>
          </a:prstGeom>
          <a:noFill/>
        </p:spPr>
      </p:pic>
      <p:sp>
        <p:nvSpPr>
          <p:cNvPr id="8" name="Subtitle 6"/>
          <p:cNvSpPr txBox="1">
            <a:spLocks/>
          </p:cNvSpPr>
          <p:nvPr/>
        </p:nvSpPr>
        <p:spPr>
          <a:xfrm>
            <a:off x="1524000" y="4038600"/>
            <a:ext cx="72390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smtClean="0">
                <a:ln>
                  <a:noFill/>
                </a:ln>
                <a:effectLst>
                  <a:glow rad="101600">
                    <a:schemeClr val="bg1">
                      <a:alpha val="60000"/>
                    </a:schemeClr>
                  </a:glow>
                </a:effectLst>
                <a:uLnTx/>
                <a:uFillTx/>
                <a:latin typeface="Goudita SF" pitchFamily="2" charset="0"/>
                <a:ea typeface="+mn-ea"/>
                <a:cs typeface="+mn-cs"/>
              </a:rPr>
              <a:t>Revelation 17:13</a:t>
            </a:r>
            <a:endParaRPr kumimoji="0" lang="en-US" sz="4000" b="1" i="0" u="none" strike="noStrike" kern="1200" cap="none" spc="0" normalizeH="0" baseline="0" noProof="0" dirty="0">
              <a:ln>
                <a:noFill/>
              </a:ln>
              <a:effectLst>
                <a:glow rad="101600">
                  <a:schemeClr val="bg1">
                    <a:alpha val="60000"/>
                  </a:schemeClr>
                </a:glow>
              </a:effectLst>
              <a:uLnTx/>
              <a:uFillTx/>
              <a:latin typeface="Goudita SF" pitchFamily="2" charset="0"/>
              <a:ea typeface="+mn-ea"/>
              <a:cs typeface="+mn-cs"/>
            </a:endParaRPr>
          </a:p>
        </p:txBody>
      </p:sp>
    </p:spTree>
    <p:extLst>
      <p:ext uri="{BB962C8B-B14F-4D97-AF65-F5344CB8AC3E}">
        <p14:creationId xmlns:p14="http://schemas.microsoft.com/office/powerpoint/2010/main" val="31077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1.DAN\AppData\Local\Temp\12837_HOME PLANET EART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2130425"/>
            <a:ext cx="8839200" cy="1470025"/>
          </a:xfrm>
        </p:spPr>
        <p:txBody>
          <a:bodyPr>
            <a:normAutofit/>
          </a:bodyPr>
          <a:lstStyle/>
          <a:p>
            <a:r>
              <a:rPr lang="en-US" sz="5400" b="1" dirty="0" smtClean="0">
                <a:effectLst>
                  <a:glow rad="101600">
                    <a:schemeClr val="bg1">
                      <a:alpha val="60000"/>
                    </a:schemeClr>
                  </a:glow>
                </a:effectLst>
                <a:latin typeface="Goudita SF" pitchFamily="2" charset="0"/>
              </a:rPr>
              <a:t>One world economy</a:t>
            </a:r>
            <a:endParaRPr lang="en-US" sz="5400" b="1" dirty="0">
              <a:effectLst>
                <a:glow rad="101600">
                  <a:schemeClr val="bg1">
                    <a:alpha val="60000"/>
                  </a:schemeClr>
                </a:glow>
              </a:effectLst>
              <a:latin typeface="Goudita SF" pitchFamily="2" charset="0"/>
            </a:endParaRPr>
          </a:p>
        </p:txBody>
      </p:sp>
      <p:sp>
        <p:nvSpPr>
          <p:cNvPr id="5" name="Subtitle 4"/>
          <p:cNvSpPr>
            <a:spLocks noGrp="1"/>
          </p:cNvSpPr>
          <p:nvPr>
            <p:ph type="subTitle" idx="1"/>
          </p:nvPr>
        </p:nvSpPr>
        <p:spPr>
          <a:xfrm>
            <a:off x="1371600" y="3886200"/>
            <a:ext cx="7086600" cy="1752600"/>
          </a:xfrm>
        </p:spPr>
        <p:txBody>
          <a:bodyPr>
            <a:normAutofit/>
          </a:bodyPr>
          <a:lstStyle/>
          <a:p>
            <a:r>
              <a:rPr lang="en-US" sz="4000" b="1" dirty="0" smtClean="0">
                <a:solidFill>
                  <a:schemeClr val="tx1"/>
                </a:solidFill>
                <a:effectLst>
                  <a:glow rad="101600">
                    <a:schemeClr val="bg1">
                      <a:alpha val="60000"/>
                    </a:schemeClr>
                  </a:glow>
                </a:effectLst>
                <a:latin typeface="Goudita SF" pitchFamily="2" charset="0"/>
              </a:rPr>
              <a:t>Revelation  13:17</a:t>
            </a:r>
            <a:endParaRPr lang="en-US" sz="4000" b="1" dirty="0">
              <a:solidFill>
                <a:schemeClr val="tx1"/>
              </a:solidFill>
              <a:effectLst>
                <a:glow rad="101600">
                  <a:schemeClr val="bg1">
                    <a:alpha val="60000"/>
                  </a:schemeClr>
                </a:glow>
              </a:effectLst>
              <a:latin typeface="Goudita SF" pitchFamily="2" charset="0"/>
            </a:endParaRPr>
          </a:p>
        </p:txBody>
      </p:sp>
      <p:pic>
        <p:nvPicPr>
          <p:cNvPr id="13316" name="Picture 4" descr="C:\Users\PTR~1.DAN\AppData\Local\Temp\GBU_015.JPG"/>
          <p:cNvPicPr>
            <a:picLocks noChangeAspect="1" noChangeArrowheads="1"/>
          </p:cNvPicPr>
          <p:nvPr/>
        </p:nvPicPr>
        <p:blipFill>
          <a:blip r:embed="rId4" cstate="print"/>
          <a:srcRect/>
          <a:stretch>
            <a:fillRect/>
          </a:stretch>
        </p:blipFill>
        <p:spPr bwMode="auto">
          <a:xfrm>
            <a:off x="0" y="4758266"/>
            <a:ext cx="2362200" cy="2099733"/>
          </a:xfrm>
          <a:prstGeom prst="rect">
            <a:avLst/>
          </a:prstGeom>
          <a:noFill/>
        </p:spPr>
      </p:pic>
    </p:spTree>
    <p:extLst>
      <p:ext uri="{BB962C8B-B14F-4D97-AF65-F5344CB8AC3E}">
        <p14:creationId xmlns:p14="http://schemas.microsoft.com/office/powerpoint/2010/main" val="142376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1.DAN\AppData\Local\Temp\12837_HOME PLANET EART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2130425"/>
            <a:ext cx="8686800" cy="1470025"/>
          </a:xfrm>
        </p:spPr>
        <p:txBody>
          <a:bodyPr>
            <a:normAutofit/>
          </a:bodyPr>
          <a:lstStyle/>
          <a:p>
            <a:r>
              <a:rPr lang="en-US" sz="4800" b="1" dirty="0" smtClean="0">
                <a:effectLst>
                  <a:glow rad="101600">
                    <a:schemeClr val="bg1">
                      <a:alpha val="60000"/>
                    </a:schemeClr>
                  </a:glow>
                </a:effectLst>
                <a:latin typeface="Goudita SF" pitchFamily="2" charset="0"/>
              </a:rPr>
              <a:t>One world </a:t>
            </a:r>
            <a:r>
              <a:rPr lang="en-US" sz="4800" b="1" dirty="0" smtClean="0">
                <a:effectLst>
                  <a:glow rad="101600">
                    <a:schemeClr val="bg1">
                      <a:alpha val="60000"/>
                    </a:schemeClr>
                  </a:glow>
                </a:effectLst>
                <a:latin typeface="Goudita SF"/>
              </a:rPr>
              <a:t>money</a:t>
            </a:r>
            <a:r>
              <a:rPr lang="en-US" sz="4800" b="1" dirty="0" smtClean="0">
                <a:effectLst>
                  <a:glow rad="101600">
                    <a:schemeClr val="bg1">
                      <a:alpha val="60000"/>
                    </a:schemeClr>
                  </a:glow>
                </a:effectLst>
                <a:latin typeface="Goudita SF" pitchFamily="2" charset="0"/>
              </a:rPr>
              <a:t> market</a:t>
            </a:r>
            <a:endParaRPr lang="en-US" sz="4800" b="1" dirty="0">
              <a:effectLst>
                <a:glow rad="101600">
                  <a:schemeClr val="bg1">
                    <a:alpha val="60000"/>
                  </a:schemeClr>
                </a:glow>
              </a:effectLst>
              <a:latin typeface="Goudita SF" pitchFamily="2" charset="0"/>
            </a:endParaRPr>
          </a:p>
        </p:txBody>
      </p:sp>
      <p:sp>
        <p:nvSpPr>
          <p:cNvPr id="5" name="Subtitle 4"/>
          <p:cNvSpPr>
            <a:spLocks noGrp="1"/>
          </p:cNvSpPr>
          <p:nvPr>
            <p:ph type="subTitle" idx="1"/>
          </p:nvPr>
        </p:nvSpPr>
        <p:spPr>
          <a:xfrm>
            <a:off x="1371600" y="3886200"/>
            <a:ext cx="7239000" cy="1752600"/>
          </a:xfrm>
        </p:spPr>
        <p:txBody>
          <a:bodyPr>
            <a:normAutofit/>
          </a:bodyPr>
          <a:lstStyle/>
          <a:p>
            <a:r>
              <a:rPr lang="en-US" sz="4000" b="1" dirty="0" smtClean="0">
                <a:solidFill>
                  <a:schemeClr val="tx1"/>
                </a:solidFill>
                <a:effectLst>
                  <a:glow rad="101600">
                    <a:schemeClr val="bg1">
                      <a:alpha val="60000"/>
                    </a:schemeClr>
                  </a:glow>
                </a:effectLst>
                <a:latin typeface="Goudita SF" pitchFamily="2" charset="0"/>
              </a:rPr>
              <a:t>Revelation 18:3, 15</a:t>
            </a:r>
            <a:endParaRPr lang="en-US" sz="4000" b="1" dirty="0">
              <a:solidFill>
                <a:schemeClr val="tx1"/>
              </a:solidFill>
              <a:effectLst>
                <a:glow rad="101600">
                  <a:schemeClr val="bg1">
                    <a:alpha val="60000"/>
                  </a:schemeClr>
                </a:glow>
              </a:effectLst>
              <a:latin typeface="Goudita SF" pitchFamily="2" charset="0"/>
            </a:endParaRPr>
          </a:p>
        </p:txBody>
      </p:sp>
      <p:pic>
        <p:nvPicPr>
          <p:cNvPr id="125954" name="Picture 2" descr="http://beforeitsnews.com/contributor/upload/5385/images/mark-of-the-beast1.jpg"/>
          <p:cNvPicPr>
            <a:picLocks noChangeAspect="1" noChangeArrowheads="1"/>
          </p:cNvPicPr>
          <p:nvPr/>
        </p:nvPicPr>
        <p:blipFill>
          <a:blip r:embed="rId4" cstate="print"/>
          <a:srcRect/>
          <a:stretch>
            <a:fillRect/>
          </a:stretch>
        </p:blipFill>
        <p:spPr bwMode="auto">
          <a:xfrm>
            <a:off x="0" y="4800600"/>
            <a:ext cx="2461189" cy="2057400"/>
          </a:xfrm>
          <a:prstGeom prst="rect">
            <a:avLst/>
          </a:prstGeom>
          <a:noFill/>
        </p:spPr>
      </p:pic>
    </p:spTree>
    <p:extLst>
      <p:ext uri="{BB962C8B-B14F-4D97-AF65-F5344CB8AC3E}">
        <p14:creationId xmlns:p14="http://schemas.microsoft.com/office/powerpoint/2010/main" val="299857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1.DAN\AppData\Local\Temp\12837_HOME PLANET EART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2130425"/>
            <a:ext cx="8839200" cy="1470025"/>
          </a:xfrm>
        </p:spPr>
        <p:txBody>
          <a:bodyPr>
            <a:normAutofit/>
          </a:bodyPr>
          <a:lstStyle/>
          <a:p>
            <a:r>
              <a:rPr lang="en-US" sz="5400" b="1" dirty="0" smtClean="0">
                <a:effectLst>
                  <a:glow rad="101600">
                    <a:schemeClr val="bg1">
                      <a:alpha val="60000"/>
                    </a:schemeClr>
                  </a:glow>
                </a:effectLst>
                <a:latin typeface="Goudita SF"/>
              </a:rPr>
              <a:t>One world church</a:t>
            </a:r>
            <a:endParaRPr lang="en-US" sz="5400" b="1" dirty="0">
              <a:effectLst>
                <a:glow rad="101600">
                  <a:schemeClr val="bg1">
                    <a:alpha val="60000"/>
                  </a:schemeClr>
                </a:glow>
              </a:effectLst>
              <a:latin typeface="Goudita SF"/>
            </a:endParaRPr>
          </a:p>
        </p:txBody>
      </p:sp>
      <p:sp>
        <p:nvSpPr>
          <p:cNvPr id="5" name="Subtitle 4"/>
          <p:cNvSpPr>
            <a:spLocks noGrp="1"/>
          </p:cNvSpPr>
          <p:nvPr>
            <p:ph type="subTitle" idx="1"/>
          </p:nvPr>
        </p:nvSpPr>
        <p:spPr>
          <a:xfrm>
            <a:off x="1371600" y="3886200"/>
            <a:ext cx="7086600" cy="1752600"/>
          </a:xfrm>
        </p:spPr>
        <p:txBody>
          <a:bodyPr>
            <a:normAutofit/>
          </a:bodyPr>
          <a:lstStyle/>
          <a:p>
            <a:r>
              <a:rPr lang="en-US" sz="4400" b="1" dirty="0" smtClean="0">
                <a:solidFill>
                  <a:schemeClr val="tx1"/>
                </a:solidFill>
                <a:effectLst>
                  <a:glow rad="101600">
                    <a:schemeClr val="bg1">
                      <a:alpha val="60000"/>
                    </a:schemeClr>
                  </a:glow>
                </a:effectLst>
                <a:latin typeface="Goudita SF"/>
              </a:rPr>
              <a:t>Revelation 17:1-9</a:t>
            </a:r>
            <a:endParaRPr lang="en-US" sz="4400" b="1" dirty="0">
              <a:solidFill>
                <a:schemeClr val="tx1"/>
              </a:solidFill>
              <a:effectLst>
                <a:glow rad="101600">
                  <a:schemeClr val="bg1">
                    <a:alpha val="60000"/>
                  </a:schemeClr>
                </a:glow>
              </a:effectLst>
              <a:latin typeface="Goudita SF"/>
            </a:endParaRPr>
          </a:p>
        </p:txBody>
      </p:sp>
      <p:pic>
        <p:nvPicPr>
          <p:cNvPr id="130050" name="Picture 2" descr="http://www.shc.edu/theolibrary/graphics/vatican1.jpg"/>
          <p:cNvPicPr>
            <a:picLocks noChangeAspect="1" noChangeArrowheads="1"/>
          </p:cNvPicPr>
          <p:nvPr/>
        </p:nvPicPr>
        <p:blipFill>
          <a:blip r:embed="rId4" cstate="print"/>
          <a:srcRect/>
          <a:stretch>
            <a:fillRect/>
          </a:stretch>
        </p:blipFill>
        <p:spPr bwMode="auto">
          <a:xfrm>
            <a:off x="1" y="5029200"/>
            <a:ext cx="2613222" cy="1828800"/>
          </a:xfrm>
          <a:prstGeom prst="rect">
            <a:avLst/>
          </a:prstGeom>
          <a:noFill/>
        </p:spPr>
      </p:pic>
    </p:spTree>
    <p:extLst>
      <p:ext uri="{BB962C8B-B14F-4D97-AF65-F5344CB8AC3E}">
        <p14:creationId xmlns:p14="http://schemas.microsoft.com/office/powerpoint/2010/main" val="183992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9753600" cy="609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08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90600"/>
            <a:ext cx="8915400" cy="5016758"/>
          </a:xfrm>
          <a:prstGeom prst="rect">
            <a:avLst/>
          </a:prstGeom>
        </p:spPr>
        <p:txBody>
          <a:bodyPr wrap="square">
            <a:spAutoFit/>
          </a:bodyPr>
          <a:lstStyle/>
          <a:p>
            <a:pPr algn="ctr"/>
            <a:r>
              <a:rPr lang="en-US" sz="4000" dirty="0">
                <a:latin typeface="Times New Roman" panose="02020603050405020304" pitchFamily="18" charset="0"/>
                <a:cs typeface="Times New Roman" panose="02020603050405020304" pitchFamily="18" charset="0"/>
              </a:rPr>
              <a:t>(Matthew 24:23-25) </a:t>
            </a:r>
            <a:endParaRPr lang="en-US" sz="4000" dirty="0" smtClean="0">
              <a:latin typeface="Times New Roman" panose="02020603050405020304" pitchFamily="18" charset="0"/>
              <a:cs typeface="Times New Roman" panose="02020603050405020304" pitchFamily="18" charset="0"/>
            </a:endParaRPr>
          </a:p>
          <a:p>
            <a:pPr algn="ctr"/>
            <a:r>
              <a:rPr lang="en-US" sz="4000" dirty="0" smtClean="0">
                <a:latin typeface="Times New Roman" panose="02020603050405020304" pitchFamily="18" charset="0"/>
                <a:cs typeface="Times New Roman" panose="02020603050405020304" pitchFamily="18" charset="0"/>
              </a:rPr>
              <a:t>“Then </a:t>
            </a:r>
            <a:r>
              <a:rPr lang="en-US" sz="4000" dirty="0">
                <a:latin typeface="Times New Roman" panose="02020603050405020304" pitchFamily="18" charset="0"/>
                <a:cs typeface="Times New Roman" panose="02020603050405020304" pitchFamily="18" charset="0"/>
              </a:rPr>
              <a:t>if any man shall say unto you, Lo, here is Christ, or there; believe it not. For there shall arise false </a:t>
            </a:r>
            <a:r>
              <a:rPr lang="en-US" sz="4000" dirty="0" smtClean="0">
                <a:latin typeface="Times New Roman" panose="02020603050405020304" pitchFamily="18" charset="0"/>
                <a:cs typeface="Times New Roman" panose="02020603050405020304" pitchFamily="18" charset="0"/>
              </a:rPr>
              <a:t>Christ’s</a:t>
            </a:r>
            <a:r>
              <a:rPr lang="en-US" sz="4000" dirty="0">
                <a:latin typeface="Times New Roman" panose="02020603050405020304" pitchFamily="18" charset="0"/>
                <a:cs typeface="Times New Roman" panose="02020603050405020304" pitchFamily="18" charset="0"/>
              </a:rPr>
              <a:t>, and false prophets, and shall shew great signs and wonders; insomuch that, if it were possible, they shall deceive the very elect. Behold, I have told you </a:t>
            </a:r>
            <a:r>
              <a:rPr lang="en-US" sz="4000" dirty="0" smtClean="0">
                <a:latin typeface="Times New Roman" panose="02020603050405020304" pitchFamily="18" charset="0"/>
                <a:cs typeface="Times New Roman" panose="02020603050405020304" pitchFamily="18" charset="0"/>
              </a:rPr>
              <a:t>before.”</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640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6858000"/>
          </a:xfrm>
        </p:spPr>
        <p:txBody>
          <a:bodyPr>
            <a:normAutofit/>
          </a:bodyPr>
          <a:lstStyle/>
          <a:p>
            <a:r>
              <a:rPr lang="en-US" dirty="0" smtClean="0">
                <a:latin typeface="Times New Roman" panose="02020603050405020304" pitchFamily="18" charset="0"/>
                <a:cs typeface="Times New Roman" panose="02020603050405020304" pitchFamily="18" charset="0"/>
              </a:rPr>
              <a:t>(Matthew 24:6, 33)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“And </a:t>
            </a:r>
            <a:r>
              <a:rPr lang="en-US" dirty="0">
                <a:latin typeface="Times New Roman" panose="02020603050405020304" pitchFamily="18" charset="0"/>
                <a:cs typeface="Times New Roman" panose="02020603050405020304" pitchFamily="18" charset="0"/>
              </a:rPr>
              <a:t>ye shall hear of wars and </a:t>
            </a:r>
            <a:r>
              <a:rPr lang="en-US" dirty="0" err="1">
                <a:latin typeface="Times New Roman" panose="02020603050405020304" pitchFamily="18" charset="0"/>
                <a:cs typeface="Times New Roman" panose="02020603050405020304" pitchFamily="18" charset="0"/>
              </a:rPr>
              <a:t>rumours</a:t>
            </a:r>
            <a:r>
              <a:rPr lang="en-US" dirty="0">
                <a:latin typeface="Times New Roman" panose="02020603050405020304" pitchFamily="18" charset="0"/>
                <a:cs typeface="Times New Roman" panose="02020603050405020304" pitchFamily="18" charset="0"/>
              </a:rPr>
              <a:t> of wars: see that ye be not troubled: for all these things must come to </a:t>
            </a:r>
            <a:r>
              <a:rPr lang="en-US" dirty="0" smtClean="0">
                <a:latin typeface="Times New Roman" panose="02020603050405020304" pitchFamily="18" charset="0"/>
                <a:cs typeface="Times New Roman" panose="02020603050405020304" pitchFamily="18" charset="0"/>
              </a:rPr>
              <a:t>pass…So </a:t>
            </a:r>
            <a:r>
              <a:rPr lang="en-US" dirty="0">
                <a:latin typeface="Times New Roman" panose="02020603050405020304" pitchFamily="18" charset="0"/>
                <a:cs typeface="Times New Roman" panose="02020603050405020304" pitchFamily="18" charset="0"/>
              </a:rPr>
              <a:t>likewise ye, when ye shall see all these things, know that it is near, even at the </a:t>
            </a:r>
            <a:r>
              <a:rPr lang="en-US" dirty="0" smtClean="0">
                <a:latin typeface="Times New Roman" panose="02020603050405020304" pitchFamily="18" charset="0"/>
                <a:cs typeface="Times New Roman" panose="02020603050405020304" pitchFamily="18" charset="0"/>
              </a:rPr>
              <a:t>door.”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62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600200"/>
          </a:xfrm>
        </p:spPr>
        <p:txBody>
          <a:bodyPr>
            <a:normAutofit fontScale="90000"/>
          </a:bodyPr>
          <a:lstStyle/>
          <a:p>
            <a:r>
              <a:rPr lang="en-US" dirty="0" smtClean="0">
                <a:solidFill>
                  <a:srgbClr val="FFFF00"/>
                </a:solidFill>
                <a:latin typeface="Times New Roman" panose="02020603050405020304" pitchFamily="18" charset="0"/>
                <a:cs typeface="Times New Roman" panose="02020603050405020304" pitchFamily="18" charset="0"/>
              </a:rPr>
              <a:t>Muhammad Al-Mahdi                                      </a:t>
            </a:r>
            <a:r>
              <a:rPr lang="en-US" dirty="0" smtClean="0">
                <a:latin typeface="Times New Roman" panose="02020603050405020304" pitchFamily="18" charset="0"/>
                <a:cs typeface="Times New Roman" panose="02020603050405020304" pitchFamily="18" charset="0"/>
              </a:rPr>
              <a:t>Means = “Rightly-guided; </a:t>
            </a:r>
            <a:r>
              <a:rPr lang="en-US" dirty="0">
                <a:latin typeface="Times New Roman" panose="02020603050405020304" pitchFamily="18" charset="0"/>
                <a:cs typeface="Times New Roman" panose="02020603050405020304" pitchFamily="18" charset="0"/>
              </a:rPr>
              <a:t>U</a:t>
            </a:r>
            <a:r>
              <a:rPr lang="en-US" dirty="0" smtClean="0">
                <a:latin typeface="Times New Roman" panose="02020603050405020304" pitchFamily="18" charset="0"/>
                <a:cs typeface="Times New Roman" panose="02020603050405020304" pitchFamily="18" charset="0"/>
              </a:rPr>
              <a:t>nder </a:t>
            </a:r>
            <a:r>
              <a:rPr lang="en-US" dirty="0">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Guidance of Allah; or Redeemer”</a:t>
            </a:r>
            <a:endParaRPr lang="en-US"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05000"/>
            <a:ext cx="6522845" cy="5019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16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Which one are you going to Believe?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50452"/>
            <a:ext cx="4343400" cy="2615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133" y="3886200"/>
            <a:ext cx="4608106"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105400" y="4800600"/>
            <a:ext cx="2286000" cy="707886"/>
          </a:xfrm>
          <a:prstGeom prst="rect">
            <a:avLst/>
          </a:prstGeom>
        </p:spPr>
        <p:txBody>
          <a:bodyPr wrap="square">
            <a:spAutoFit/>
          </a:bodyPr>
          <a:lstStyle/>
          <a:p>
            <a:pPr algn="ctr"/>
            <a:r>
              <a:rPr lang="en-US" sz="4000" dirty="0">
                <a:effectLst>
                  <a:glow rad="101600">
                    <a:schemeClr val="bg1">
                      <a:alpha val="60000"/>
                    </a:schemeClr>
                  </a:glow>
                </a:effectLst>
                <a:latin typeface="Times New Roman" panose="02020603050405020304" pitchFamily="18" charset="0"/>
                <a:cs typeface="Times New Roman" panose="02020603050405020304" pitchFamily="18" charset="0"/>
              </a:rPr>
              <a:t>Quran</a:t>
            </a:r>
          </a:p>
        </p:txBody>
      </p:sp>
      <p:sp>
        <p:nvSpPr>
          <p:cNvPr id="4" name="Rectangle 3"/>
          <p:cNvSpPr/>
          <p:nvPr/>
        </p:nvSpPr>
        <p:spPr>
          <a:xfrm>
            <a:off x="1981200" y="2176926"/>
            <a:ext cx="1407758" cy="769441"/>
          </a:xfrm>
          <a:prstGeom prst="rect">
            <a:avLst/>
          </a:prstGeom>
        </p:spPr>
        <p:txBody>
          <a:bodyPr wrap="none">
            <a:spAutoFit/>
          </a:bodyPr>
          <a:lstStyle/>
          <a:p>
            <a:r>
              <a:rPr lang="en-US" sz="4400" dirty="0">
                <a:effectLst>
                  <a:glow rad="101600">
                    <a:schemeClr val="bg1">
                      <a:alpha val="60000"/>
                    </a:schemeClr>
                  </a:glow>
                </a:effectLst>
                <a:latin typeface="Times New Roman" panose="02020603050405020304" pitchFamily="18" charset="0"/>
                <a:cs typeface="Times New Roman" panose="02020603050405020304" pitchFamily="18" charset="0"/>
              </a:rPr>
              <a:t>Bible</a:t>
            </a:r>
          </a:p>
        </p:txBody>
      </p:sp>
    </p:spTree>
    <p:extLst>
      <p:ext uri="{BB962C8B-B14F-4D97-AF65-F5344CB8AC3E}">
        <p14:creationId xmlns:p14="http://schemas.microsoft.com/office/powerpoint/2010/main" val="32425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4572000" y="167313"/>
            <a:ext cx="4572000"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belief in Al-Mahdi -</a:t>
            </a:r>
            <a:r>
              <a:rPr kumimoji="0" lang="en-US" sz="3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as the embodiment of the Messiah or the Savior who will appear at the end of time</a:t>
            </a:r>
            <a:r>
              <a:rPr kumimoji="0" lang="en-US" sz="3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is a belief in the fulfillment of God’s promise made to Muhammad. It is a belief common to all Muslims based on the accepted sayings of the Prophet Muhammad.</a:t>
            </a:r>
            <a:endParaRPr kumimoji="0" lang="en-US" sz="3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3"/>
            <a:ext cx="4724400" cy="68267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2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cstate="print"/>
          <a:srcRect/>
          <a:stretch>
            <a:fillRect/>
          </a:stretch>
        </p:blipFill>
        <p:spPr bwMode="auto">
          <a:xfrm>
            <a:off x="381000" y="304799"/>
            <a:ext cx="8422286" cy="6208339"/>
          </a:xfrm>
          <a:prstGeom prst="rect">
            <a:avLst/>
          </a:prstGeom>
          <a:noFill/>
          <a:ln w="9525">
            <a:noFill/>
            <a:miter lim="800000"/>
            <a:headEnd/>
            <a:tailEnd/>
          </a:ln>
        </p:spPr>
      </p:pic>
    </p:spTree>
    <p:extLst>
      <p:ext uri="{BB962C8B-B14F-4D97-AF65-F5344CB8AC3E}">
        <p14:creationId xmlns:p14="http://schemas.microsoft.com/office/powerpoint/2010/main" val="204299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ytimg.com/vi/v8VW0mvwwOg/hqdefault.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03199" y="-76200"/>
            <a:ext cx="9347199" cy="7010401"/>
          </a:xfrm>
          <a:prstGeom prst="rect">
            <a:avLst/>
          </a:prstGeom>
          <a:noFill/>
          <a:extLst>
            <a:ext uri="{909E8E84-426E-40DD-AFC4-6F175D3DCCD1}">
              <a14:hiddenFill xmlns:a14="http://schemas.microsoft.com/office/drawing/2010/main">
                <a:solidFill>
                  <a:srgbClr val="FFFFFF"/>
                </a:solidFill>
              </a14:hiddenFill>
            </a:ext>
          </a:extLst>
        </p:spPr>
      </p:pic>
      <p:sp>
        <p:nvSpPr>
          <p:cNvPr id="248835" name="Rectangle 3"/>
          <p:cNvSpPr>
            <a:spLocks noChangeArrowheads="1"/>
          </p:cNvSpPr>
          <p:nvPr/>
        </p:nvSpPr>
        <p:spPr bwMode="auto">
          <a:xfrm>
            <a:off x="152400" y="166423"/>
            <a:ext cx="8763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dirty="0" smtClean="0">
                <a:ln>
                  <a:noFill/>
                </a:ln>
                <a:effectLst>
                  <a:glow rad="101600">
                    <a:schemeClr val="bg1">
                      <a:alpha val="60000"/>
                    </a:schemeClr>
                  </a:glow>
                </a:effectLst>
                <a:latin typeface="Times New Roman" pitchFamily="18" charset="0"/>
                <a:ea typeface="Times New Roman" pitchFamily="18" charset="0"/>
                <a:cs typeface="Arial" pitchFamily="34" charset="0"/>
              </a:rPr>
              <a:t>The </a:t>
            </a:r>
            <a:r>
              <a:rPr kumimoji="0" lang="en-US" sz="4400" b="1" i="0" u="none" strike="noStrike" cap="none" normalizeH="0" baseline="0" dirty="0" smtClean="0">
                <a:ln>
                  <a:noFill/>
                </a:ln>
                <a:effectLst>
                  <a:glow rad="101600">
                    <a:schemeClr val="bg1">
                      <a:alpha val="60000"/>
                    </a:schemeClr>
                  </a:glow>
                </a:effectLst>
                <a:latin typeface="Times New Roman" pitchFamily="18" charset="0"/>
                <a:ea typeface="Times New Roman" pitchFamily="18" charset="0"/>
                <a:cs typeface="Arial" pitchFamily="34" charset="0"/>
              </a:rPr>
              <a:t>Mahdi</a:t>
            </a:r>
            <a:r>
              <a:rPr kumimoji="0" lang="en-US" sz="4400" b="0" i="0" u="none" strike="noStrike" cap="none" normalizeH="0" baseline="0" dirty="0" smtClean="0">
                <a:ln>
                  <a:noFill/>
                </a:ln>
                <a:effectLst>
                  <a:glow rad="101600">
                    <a:schemeClr val="bg1">
                      <a:alpha val="60000"/>
                    </a:schemeClr>
                  </a:glow>
                </a:effectLst>
                <a:latin typeface="Times New Roman" pitchFamily="18" charset="0"/>
                <a:ea typeface="Times New Roman" pitchFamily="18" charset="0"/>
                <a:cs typeface="Arial" pitchFamily="34" charset="0"/>
              </a:rPr>
              <a:t> is the prophesied redeemer of Islam who will stay on Earth for seven years before the</a:t>
            </a:r>
            <a:r>
              <a:rPr kumimoji="0" lang="en-US" sz="4400" b="0" i="0" u="none" strike="noStrike" cap="none" normalizeH="0" dirty="0" smtClean="0">
                <a:ln>
                  <a:noFill/>
                </a:ln>
                <a:effectLst>
                  <a:glow rad="101600">
                    <a:schemeClr val="bg1">
                      <a:alpha val="60000"/>
                    </a:schemeClr>
                  </a:glow>
                </a:effectLst>
                <a:latin typeface="Times New Roman" pitchFamily="18" charset="0"/>
                <a:ea typeface="Times New Roman" pitchFamily="18" charset="0"/>
                <a:cs typeface="Arial" pitchFamily="34" charset="0"/>
              </a:rPr>
              <a:t> </a:t>
            </a:r>
            <a:r>
              <a:rPr kumimoji="0" lang="en-US" sz="4400" b="0" i="0" u="none" strike="noStrike" cap="none" normalizeH="0" baseline="0" dirty="0" smtClean="0">
                <a:ln>
                  <a:noFill/>
                </a:ln>
                <a:effectLst>
                  <a:glow rad="101600">
                    <a:schemeClr val="bg1">
                      <a:alpha val="60000"/>
                    </a:schemeClr>
                  </a:glow>
                </a:effectLst>
                <a:latin typeface="Times New Roman" pitchFamily="18" charset="0"/>
                <a:ea typeface="Times New Roman" pitchFamily="18" charset="0"/>
                <a:cs typeface="Arial" pitchFamily="34" charset="0"/>
              </a:rPr>
              <a:t>Day of Judgment and will rid the world of wrongdoing, injustice and tyranny.</a:t>
            </a:r>
            <a:endParaRPr kumimoji="0" lang="en-US" sz="4400" b="0" i="0" u="none" strike="noStrike" cap="none" normalizeH="0" baseline="0" dirty="0" smtClean="0">
              <a:ln>
                <a:noFill/>
              </a:ln>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4400" b="0" i="0" u="none" strike="noStrike" cap="none" normalizeH="0" baseline="0" dirty="0" smtClean="0">
                <a:ln>
                  <a:noFill/>
                </a:ln>
                <a:effectLst>
                  <a:glow rad="101600">
                    <a:schemeClr val="bg1">
                      <a:alpha val="60000"/>
                    </a:schemeClr>
                  </a:glow>
                </a:effectLst>
                <a:latin typeface="Times New Roman" pitchFamily="18" charset="0"/>
                <a:ea typeface="Times New Roman" pitchFamily="18" charset="0"/>
                <a:cs typeface="Arial" pitchFamily="34" charset="0"/>
              </a:rPr>
              <a:t>He will fill the world with justice and fairness at a time when the world will be filled with oppression, which is war and calamities.</a:t>
            </a:r>
            <a:endParaRPr kumimoji="0" lang="en-US" sz="4400" b="0" i="0" u="none" strike="noStrike" cap="none" normalizeH="0" baseline="0" dirty="0" smtClean="0">
              <a:ln>
                <a:noFill/>
              </a:ln>
              <a:effectLst>
                <a:glow rad="101600">
                  <a:schemeClr val="bg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val="145898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8835"/>
                                        </p:tgtEl>
                                        <p:attrNameLst>
                                          <p:attrName>style.visibility</p:attrName>
                                        </p:attrNameLst>
                                      </p:cBhvr>
                                      <p:to>
                                        <p:strVal val="visible"/>
                                      </p:to>
                                    </p:set>
                                    <p:animEffect transition="in" filter="barn(inVertical)">
                                      <p:cBhvr>
                                        <p:cTn id="7" dur="500"/>
                                        <p:tgtEl>
                                          <p:spTgt spid="248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1764</TotalTime>
  <Words>2034</Words>
  <Application>Microsoft Office PowerPoint</Application>
  <PresentationFormat>On-screen Show (4:3)</PresentationFormat>
  <Paragraphs>119</Paragraphs>
  <Slides>60</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Goudita SF</vt:lpstr>
      <vt:lpstr>Times New Roman</vt:lpstr>
      <vt:lpstr>Office Theme</vt:lpstr>
      <vt:lpstr> (2 Timothy 3:1)  “This know also, that in the last days perilous (dangerous) times shall come.”</vt:lpstr>
      <vt:lpstr>(1 Chronicles 12:32)  “And of the children of Issachar, which were men that had understanding of the times, to know what Israel ought to do.”</vt:lpstr>
      <vt:lpstr>PowerPoint Presentation</vt:lpstr>
      <vt:lpstr>PowerPoint Presentation</vt:lpstr>
      <vt:lpstr>PowerPoint Presentation</vt:lpstr>
      <vt:lpstr>Muhammad Al-Mahdi                                      Means = “Rightly-guided; Under the Guidance of Allah; or Redeemer”</vt:lpstr>
      <vt:lpstr>PowerPoint Presentation</vt:lpstr>
      <vt:lpstr>PowerPoint Presentation</vt:lpstr>
      <vt:lpstr>PowerPoint Presentation</vt:lpstr>
      <vt:lpstr>The  Mahdi will be the 12th Imam      Each Imam was the son of the previous Imam. The twelfth and final Imam is Muhammad al-Mahdi, who is believed by Muslims to be currently alive, and hidden from view until he returns to bring justice to the world.</vt:lpstr>
      <vt:lpstr>The Twelve Imams are the spiritual and political successors to the   prophet Muhammad</vt:lpstr>
      <vt:lpstr>PowerPoint Presentation</vt:lpstr>
      <vt:lpstr> Only Allah can appoint an Imam and no man has the power to do so. The 12th Imam is said to have divine status as did each of the Imam’s before him. The 12th Imam is also called the Hidden Imam and the Mahdi. </vt:lpstr>
      <vt:lpstr>PowerPoint Presentation</vt:lpstr>
      <vt:lpstr>Remarkably, the 12th Imam theory plays heavily into the world’s current concerns with Iran. The Muslim President of Iran, Hassan Rouhani, is deeply committed to the Islamic Messiah, al Mahdi. Rouhani believes he is yet to come.  He claims that he is to personally prepare the world for the coming Mahdi. In order to save the world, it must be in a state of terror and chaos. He claims the he has been “directed by Allah to pave the way for the glorious appearance of the Mahdi”</vt:lpstr>
      <vt:lpstr>While Christians look for Jesus’ 2nd coming, the Jews await the Messiah and Muslims await the 12th Imam.</vt:lpstr>
      <vt:lpstr>Islam’s teaching about the Mahdi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Similarities between the                                Anti-Christ and the Mahdi </vt:lpstr>
      <vt:lpstr>PowerPoint Presentation</vt:lpstr>
      <vt:lpstr>PowerPoint Presentation</vt:lpstr>
      <vt:lpstr>Caliphate </vt:lpstr>
      <vt:lpstr>PowerPoint Presentation</vt:lpstr>
      <vt:lpstr> (Genesis 16:12)  “And he will be a wild man; his hand will be against every man, and every man's hand against him.”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Iran is now asserting that Armageddon is at hand and that the Islamic regime’s followers, indeed all of Islam, must prepare for a monumental change in the world.  Officials of the Islamic regime last year held their annual conference on the Mahdism Doctrine to prepare for the coming of the last Islamic messiah, the 12th Imam, Mahdi.  Read more at http: www.wnd.com</vt:lpstr>
      <vt:lpstr>PowerPoint Presentation</vt:lpstr>
      <vt:lpstr>PowerPoint Presentation</vt:lpstr>
      <vt:lpstr>PowerPoint Presentation</vt:lpstr>
      <vt:lpstr>PowerPoint Presentation</vt:lpstr>
      <vt:lpstr>PowerPoint Presentation</vt:lpstr>
      <vt:lpstr>PowerPoint Presentation</vt:lpstr>
      <vt:lpstr>“And when the dragon saw that he was cast unto the earth, he persecuted the woman which brought forth the man child.” (Rev. 12:13)</vt:lpstr>
      <vt:lpstr>(Revelation 17:6) “And I saw the woman drunken with the blood of the saints, and with the blood of the martyrs of Jesus.”</vt:lpstr>
      <vt:lpstr>PowerPoint Presentation</vt:lpstr>
      <vt:lpstr>During his hour-long speech, a smiling Pope Francis was quoted telling the Vatican’s guests that the Koran, and the spiritual teachings contained therein, are just as valid as the Holy Bible.   </vt:lpstr>
      <vt:lpstr>“Jesus Christ, Jehovah, Allah. These are all names employed to describe an entity that is distinctly the same across the world. For centuries, blood has been needlessly shed because of the desire to segregate our faiths. This, however, should be the very concept which unites us as people, as nations, and as a world bound by faith. Together, we can bring about an unprecedented age of peace, all we need to achieve such a state is respect each others beliefs, for we are all children of God regardless of the name we choose to address him by.”</vt:lpstr>
      <vt:lpstr>PowerPoint Presentation</vt:lpstr>
      <vt:lpstr>One world government</vt:lpstr>
      <vt:lpstr>One world economy</vt:lpstr>
      <vt:lpstr>One world money market</vt:lpstr>
      <vt:lpstr>One world church</vt:lpstr>
      <vt:lpstr>PowerPoint Presentation</vt:lpstr>
      <vt:lpstr>PowerPoint Presentation</vt:lpstr>
      <vt:lpstr>(Matthew 24:6, 33)  “And ye shall hear of wars and rumours of wars: see that ye be not troubled: for all these things must come to pass…So likewise ye, when ye shall see all these things, know that it is near, even at the door.”</vt:lpstr>
      <vt:lpstr>Which one are you going to Believe?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81</cp:revision>
  <dcterms:created xsi:type="dcterms:W3CDTF">2015-03-29T00:15:16Z</dcterms:created>
  <dcterms:modified xsi:type="dcterms:W3CDTF">2016-02-23T05:52:32Z</dcterms:modified>
</cp:coreProperties>
</file>