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7" r:id="rId2"/>
    <p:sldId id="258" r:id="rId3"/>
    <p:sldId id="291" r:id="rId4"/>
    <p:sldId id="292" r:id="rId5"/>
    <p:sldId id="293" r:id="rId6"/>
    <p:sldId id="294"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6" r:id="rId24"/>
    <p:sldId id="317" r:id="rId25"/>
    <p:sldId id="296" r:id="rId26"/>
    <p:sldId id="313" r:id="rId27"/>
    <p:sldId id="314" r:id="rId28"/>
    <p:sldId id="315" r:id="rId29"/>
    <p:sldId id="260" r:id="rId30"/>
    <p:sldId id="261" r:id="rId31"/>
    <p:sldId id="262" r:id="rId32"/>
    <p:sldId id="263" r:id="rId33"/>
    <p:sldId id="264" r:id="rId34"/>
    <p:sldId id="321" r:id="rId35"/>
    <p:sldId id="319" r:id="rId36"/>
    <p:sldId id="320" r:id="rId37"/>
    <p:sldId id="265" r:id="rId38"/>
    <p:sldId id="266" r:id="rId39"/>
    <p:sldId id="267" r:id="rId40"/>
    <p:sldId id="268" r:id="rId41"/>
    <p:sldId id="269" r:id="rId42"/>
    <p:sldId id="323" r:id="rId43"/>
    <p:sldId id="271" r:id="rId44"/>
    <p:sldId id="270" r:id="rId45"/>
    <p:sldId id="272" r:id="rId46"/>
    <p:sldId id="273" r:id="rId47"/>
    <p:sldId id="274" r:id="rId48"/>
    <p:sldId id="275" r:id="rId49"/>
    <p:sldId id="276" r:id="rId50"/>
    <p:sldId id="277" r:id="rId51"/>
    <p:sldId id="278" r:id="rId52"/>
    <p:sldId id="279" r:id="rId53"/>
    <p:sldId id="280" r:id="rId54"/>
    <p:sldId id="324" r:id="rId55"/>
    <p:sldId id="325" r:id="rId56"/>
    <p:sldId id="326" r:id="rId57"/>
    <p:sldId id="281" r:id="rId58"/>
    <p:sldId id="282" r:id="rId59"/>
    <p:sldId id="283" r:id="rId60"/>
    <p:sldId id="284" r:id="rId61"/>
    <p:sldId id="285" r:id="rId62"/>
    <p:sldId id="286" r:id="rId63"/>
    <p:sldId id="287" r:id="rId64"/>
    <p:sldId id="288" r:id="rId65"/>
    <p:sldId id="289" r:id="rId66"/>
    <p:sldId id="290" r:id="rId67"/>
    <p:sldId id="322"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926E56-7C73-4C3E-8947-F191C99D4C61}" type="datetimeFigureOut">
              <a:rPr lang="en-US" smtClean="0"/>
              <a:t>2/17/2016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14A8DD-C8E1-4B54-8587-A2DE9184A817}" type="slidenum">
              <a:rPr lang="en-US" smtClean="0"/>
              <a:t>‹#›</a:t>
            </a:fld>
            <a:endParaRPr lang="en-US"/>
          </a:p>
        </p:txBody>
      </p:sp>
    </p:spTree>
    <p:extLst>
      <p:ext uri="{BB962C8B-B14F-4D97-AF65-F5344CB8AC3E}">
        <p14:creationId xmlns:p14="http://schemas.microsoft.com/office/powerpoint/2010/main" val="1067161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14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21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25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27</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28</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30</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31</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32</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33</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37</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38</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40</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44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45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47</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48</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49</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51</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52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57</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58</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60</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61</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Ting a</a:t>
            </a:r>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62</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63</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64</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65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BBCF30-DE95-43E3-A392-DB82EA3F5FA3}" type="datetimeFigureOut">
              <a:rPr lang="en-US" smtClean="0"/>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189569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BCF30-DE95-43E3-A392-DB82EA3F5FA3}" type="datetimeFigureOut">
              <a:rPr lang="en-US" smtClean="0"/>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193121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BCF30-DE95-43E3-A392-DB82EA3F5FA3}" type="datetimeFigureOut">
              <a:rPr lang="en-US" smtClean="0"/>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974160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BCF30-DE95-43E3-A392-DB82EA3F5FA3}" type="datetimeFigureOut">
              <a:rPr lang="en-US" smtClean="0"/>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1833866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BBCF30-DE95-43E3-A392-DB82EA3F5FA3}" type="datetimeFigureOut">
              <a:rPr lang="en-US" smtClean="0"/>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74984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BBCF30-DE95-43E3-A392-DB82EA3F5FA3}" type="datetimeFigureOut">
              <a:rPr lang="en-US" smtClean="0"/>
              <a:t>2/17/2016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2152245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BBCF30-DE95-43E3-A392-DB82EA3F5FA3}" type="datetimeFigureOut">
              <a:rPr lang="en-US" smtClean="0"/>
              <a:t>2/17/2016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148824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BBCF30-DE95-43E3-A392-DB82EA3F5FA3}" type="datetimeFigureOut">
              <a:rPr lang="en-US" smtClean="0"/>
              <a:t>2/17/2016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20139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BCF30-DE95-43E3-A392-DB82EA3F5FA3}" type="datetimeFigureOut">
              <a:rPr lang="en-US" smtClean="0"/>
              <a:t>2/17/2016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4083566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BBCF30-DE95-43E3-A392-DB82EA3F5FA3}" type="datetimeFigureOut">
              <a:rPr lang="en-US" smtClean="0"/>
              <a:t>2/17/2016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280828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BBCF30-DE95-43E3-A392-DB82EA3F5FA3}" type="datetimeFigureOut">
              <a:rPr lang="en-US" smtClean="0"/>
              <a:t>2/17/2016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231349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BCF30-DE95-43E3-A392-DB82EA3F5FA3}" type="datetimeFigureOut">
              <a:rPr lang="en-US" smtClean="0"/>
              <a:t>2/17/2016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6CAF7-44E2-47EA-9A0C-18083A1DC4B1}" type="slidenum">
              <a:rPr lang="en-US" smtClean="0"/>
              <a:t>‹#›</a:t>
            </a:fld>
            <a:endParaRPr lang="en-US"/>
          </a:p>
        </p:txBody>
      </p:sp>
    </p:spTree>
    <p:extLst>
      <p:ext uri="{BB962C8B-B14F-4D97-AF65-F5344CB8AC3E}">
        <p14:creationId xmlns:p14="http://schemas.microsoft.com/office/powerpoint/2010/main" val="406930000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jpeg"/></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75.gif"/><Relationship Id="rId7"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82.gif"/></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8" Type="http://schemas.openxmlformats.org/officeDocument/2006/relationships/image" Target="../media/image101.gif"/><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image" Target="../media/image102.jpeg"/></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10.jpeg"/><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6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66687368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Ptr. Daniel White\Desktop\Rev. Pix 2\20080410-fire-mountain.jpg"/>
          <p:cNvPicPr>
            <a:picLocks noChangeAspect="1" noChangeArrowheads="1"/>
          </p:cNvPicPr>
          <p:nvPr/>
        </p:nvPicPr>
        <p:blipFill>
          <a:blip r:embed="rId3" cstate="print"/>
          <a:srcRect l="21633" t="12650"/>
          <a:stretch>
            <a:fillRect/>
          </a:stretch>
        </p:blipFill>
        <p:spPr bwMode="auto">
          <a:xfrm>
            <a:off x="4114800" y="457200"/>
            <a:ext cx="4876800" cy="3683000"/>
          </a:xfrm>
          <a:prstGeom prst="ellipse">
            <a:avLst/>
          </a:prstGeom>
          <a:ln>
            <a:noFill/>
          </a:ln>
          <a:effectLst>
            <a:softEdge rad="112500"/>
          </a:effectLst>
        </p:spPr>
      </p:pic>
      <p:pic>
        <p:nvPicPr>
          <p:cNvPr id="2"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152400" y="228600"/>
            <a:ext cx="2793658" cy="2819400"/>
          </a:xfrm>
          <a:prstGeom prst="ellipse">
            <a:avLst/>
          </a:prstGeom>
          <a:ln>
            <a:noFill/>
          </a:ln>
          <a:effectLst>
            <a:softEdge rad="112500"/>
          </a:effectLst>
        </p:spPr>
      </p:pic>
      <p:pic>
        <p:nvPicPr>
          <p:cNvPr id="3074" name="Picture 2" descr="C:\Users\Ptr. Daniel White\Desktop\Rev. Pix 2\wolverton07.jpg"/>
          <p:cNvPicPr>
            <a:picLocks noChangeAspect="1" noChangeArrowheads="1"/>
          </p:cNvPicPr>
          <p:nvPr/>
        </p:nvPicPr>
        <p:blipFill>
          <a:blip r:embed="rId5" cstate="print"/>
          <a:srcRect/>
          <a:stretch>
            <a:fillRect/>
          </a:stretch>
        </p:blipFill>
        <p:spPr bwMode="auto">
          <a:xfrm>
            <a:off x="2963987" y="187613"/>
            <a:ext cx="6144329" cy="4222173"/>
          </a:xfrm>
          <a:prstGeom prst="rect">
            <a:avLst/>
          </a:prstGeom>
          <a:ln>
            <a:noFill/>
          </a:ln>
          <a:effectLst>
            <a:reflection blurRad="6350" stA="50000" endA="295" endPos="92000" dist="101600" dir="5400000" sy="-100000" algn="bl" rotWithShape="0"/>
            <a:softEdge rad="112500"/>
          </a:effectLst>
        </p:spPr>
      </p:pic>
      <p:sp>
        <p:nvSpPr>
          <p:cNvPr id="5" name="Rectangle 4"/>
          <p:cNvSpPr/>
          <p:nvPr/>
        </p:nvSpPr>
        <p:spPr>
          <a:xfrm>
            <a:off x="228600" y="4572000"/>
            <a:ext cx="8534400" cy="1754326"/>
          </a:xfrm>
          <a:prstGeom prst="rect">
            <a:avLst/>
          </a:prstGeom>
        </p:spPr>
        <p:txBody>
          <a:bodyPr wrap="square">
            <a:spAutoFit/>
          </a:bodyPr>
          <a:lstStyle/>
          <a:p>
            <a:pPr algn="ctr"/>
            <a:r>
              <a:rPr lang="en-US" sz="3600" i="1" dirty="0" smtClean="0">
                <a:effectLst>
                  <a:glow rad="101600">
                    <a:schemeClr val="bg1">
                      <a:alpha val="60000"/>
                    </a:schemeClr>
                  </a:glow>
                </a:effectLst>
              </a:rPr>
              <a:t>“And the second angel sounded, and as it were a great mountain burning with fire was cast into the sea.”</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69210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ndtimewatchers.com/wp-content/uploads/2013/03/o-LAKE-TURNS-BLOOD-RED-PHOTO-570.jpg"/>
          <p:cNvPicPr>
            <a:picLocks noChangeAspect="1" noChangeArrowheads="1"/>
          </p:cNvPicPr>
          <p:nvPr/>
        </p:nvPicPr>
        <p:blipFill>
          <a:blip r:embed="rId2" cstate="print"/>
          <a:srcRect/>
          <a:stretch>
            <a:fillRect/>
          </a:stretch>
        </p:blipFill>
        <p:spPr bwMode="auto">
          <a:xfrm>
            <a:off x="-685801" y="0"/>
            <a:ext cx="10772546" cy="7162800"/>
          </a:xfrm>
          <a:prstGeom prst="rect">
            <a:avLst/>
          </a:prstGeom>
          <a:noFill/>
        </p:spPr>
      </p:pic>
      <p:sp>
        <p:nvSpPr>
          <p:cNvPr id="3" name="Rectangle 2"/>
          <p:cNvSpPr/>
          <p:nvPr/>
        </p:nvSpPr>
        <p:spPr>
          <a:xfrm>
            <a:off x="-762000" y="5562600"/>
            <a:ext cx="10744200" cy="661720"/>
          </a:xfrm>
          <a:prstGeom prst="rect">
            <a:avLst/>
          </a:prstGeom>
        </p:spPr>
        <p:txBody>
          <a:bodyPr wrap="square">
            <a:spAutoFit/>
          </a:bodyPr>
          <a:lstStyle/>
          <a:p>
            <a:pPr algn="ctr"/>
            <a:r>
              <a:rPr lang="en-US" sz="3700" i="1" dirty="0" smtClean="0">
                <a:effectLst>
                  <a:glow rad="101600">
                    <a:schemeClr val="bg1">
                      <a:alpha val="60000"/>
                    </a:schemeClr>
                  </a:glow>
                </a:effectLst>
              </a:rPr>
              <a:t>“And the third part of the sea became blood…”</a:t>
            </a:r>
            <a:endParaRPr lang="en-US" sz="3700" i="1" dirty="0">
              <a:effectLst>
                <a:glow rad="101600">
                  <a:schemeClr val="bg1">
                    <a:alpha val="60000"/>
                  </a:schemeClr>
                </a:glow>
              </a:effectLst>
            </a:endParaRPr>
          </a:p>
        </p:txBody>
      </p:sp>
      <p:pic>
        <p:nvPicPr>
          <p:cNvPr id="4" name="Picture 2" descr="C:\Users\Dan White\Pictures\Bible pictures\Prophecy pictures\article-0-14E29AD2000005DC-298_964x505.jpg"/>
          <p:cNvPicPr>
            <a:picLocks noChangeAspect="1" noChangeArrowheads="1"/>
          </p:cNvPicPr>
          <p:nvPr/>
        </p:nvPicPr>
        <p:blipFill>
          <a:blip r:embed="rId3" cstate="print"/>
          <a:srcRect b="3366"/>
          <a:stretch>
            <a:fillRect/>
          </a:stretch>
        </p:blipFill>
        <p:spPr bwMode="auto">
          <a:xfrm>
            <a:off x="-457200" y="0"/>
            <a:ext cx="10506231" cy="5318507"/>
          </a:xfrm>
          <a:prstGeom prst="rect">
            <a:avLst/>
          </a:prstGeom>
          <a:ln>
            <a:noFill/>
          </a:ln>
          <a:effectLst>
            <a:softEdge rad="112500"/>
          </a:effectLst>
        </p:spPr>
      </p:pic>
    </p:spTree>
    <p:extLst>
      <p:ext uri="{BB962C8B-B14F-4D97-AF65-F5344CB8AC3E}">
        <p14:creationId xmlns:p14="http://schemas.microsoft.com/office/powerpoint/2010/main" val="168782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28601"/>
            <a:ext cx="9144000" cy="1200329"/>
          </a:xfrm>
          <a:prstGeom prst="rect">
            <a:avLst/>
          </a:prstGeom>
        </p:spPr>
        <p:txBody>
          <a:bodyPr wrap="square">
            <a:spAutoFit/>
          </a:bodyPr>
          <a:lstStyle/>
          <a:p>
            <a:pPr algn="ctr"/>
            <a:r>
              <a:rPr lang="en-US" sz="3600" i="1" dirty="0" smtClean="0"/>
              <a:t>“And the third part of the creatures which were in the sea, and had life, died…”</a:t>
            </a:r>
            <a:endParaRPr lang="en-US" sz="3600" i="1" dirty="0"/>
          </a:p>
        </p:txBody>
      </p:sp>
      <p:pic>
        <p:nvPicPr>
          <p:cNvPr id="107522" name="Picture 2" descr="http://i.dailymail.co.uk/i/pix/2012/06/07/article-2156007-137FC8EE000005DC-638_634x716.jpg"/>
          <p:cNvPicPr>
            <a:picLocks noChangeAspect="1" noChangeArrowheads="1"/>
          </p:cNvPicPr>
          <p:nvPr/>
        </p:nvPicPr>
        <p:blipFill>
          <a:blip r:embed="rId3" cstate="print"/>
          <a:srcRect t="30446"/>
          <a:stretch>
            <a:fillRect/>
          </a:stretch>
        </p:blipFill>
        <p:spPr bwMode="auto">
          <a:xfrm>
            <a:off x="4267200" y="3200400"/>
            <a:ext cx="4876800" cy="3657600"/>
          </a:xfrm>
          <a:prstGeom prst="rect">
            <a:avLst/>
          </a:prstGeom>
          <a:ln>
            <a:noFill/>
          </a:ln>
          <a:effectLst>
            <a:softEdge rad="112500"/>
          </a:effectLst>
        </p:spPr>
      </p:pic>
      <p:pic>
        <p:nvPicPr>
          <p:cNvPr id="4098" name="Picture 2" descr="C:\Users\Ptr. Daniel White\Desktop\Bible pictures\Prophecy pictures\prophecy pictures\revelation\New Rev. Pix\07deadfish.jpg"/>
          <p:cNvPicPr>
            <a:picLocks noChangeAspect="1" noChangeArrowheads="1"/>
          </p:cNvPicPr>
          <p:nvPr/>
        </p:nvPicPr>
        <p:blipFill>
          <a:blip r:embed="rId4" cstate="print"/>
          <a:srcRect l="17204" t="42049" r="29032"/>
          <a:stretch>
            <a:fillRect/>
          </a:stretch>
        </p:blipFill>
        <p:spPr bwMode="auto">
          <a:xfrm>
            <a:off x="0" y="0"/>
            <a:ext cx="4762500" cy="3429000"/>
          </a:xfrm>
          <a:prstGeom prst="rect">
            <a:avLst/>
          </a:prstGeom>
          <a:ln>
            <a:noFill/>
          </a:ln>
          <a:effectLst>
            <a:softEdge rad="112500"/>
          </a:effectLst>
        </p:spPr>
      </p:pic>
      <p:pic>
        <p:nvPicPr>
          <p:cNvPr id="4100" name="Picture 4" descr="C:\Users\Ptr. Daniel White\Desktop\Bible pictures\Prophecy pictures\prophecy pictures\revelation\New Rev. Pix\fish.jpg"/>
          <p:cNvPicPr>
            <a:picLocks noChangeAspect="1" noChangeArrowheads="1"/>
          </p:cNvPicPr>
          <p:nvPr/>
        </p:nvPicPr>
        <p:blipFill>
          <a:blip r:embed="rId5" cstate="print"/>
          <a:srcRect/>
          <a:stretch>
            <a:fillRect/>
          </a:stretch>
        </p:blipFill>
        <p:spPr bwMode="auto">
          <a:xfrm>
            <a:off x="4419600" y="0"/>
            <a:ext cx="4724400" cy="3581400"/>
          </a:xfrm>
          <a:prstGeom prst="rect">
            <a:avLst/>
          </a:prstGeom>
          <a:ln>
            <a:noFill/>
          </a:ln>
          <a:effectLst>
            <a:softEdge rad="112500"/>
          </a:effectLst>
        </p:spPr>
      </p:pic>
      <p:pic>
        <p:nvPicPr>
          <p:cNvPr id="107524" name="Picture 4" descr="http://wac.450f.edgecastcdn.net/80450F/kfyo.com/files/2012/08/56468547.jpg"/>
          <p:cNvPicPr>
            <a:picLocks noChangeAspect="1" noChangeArrowheads="1"/>
          </p:cNvPicPr>
          <p:nvPr/>
        </p:nvPicPr>
        <p:blipFill>
          <a:blip r:embed="rId6" cstate="print"/>
          <a:srcRect t="6835" r="20539"/>
          <a:stretch>
            <a:fillRect/>
          </a:stretch>
        </p:blipFill>
        <p:spPr bwMode="auto">
          <a:xfrm>
            <a:off x="0" y="3200400"/>
            <a:ext cx="4691270" cy="3657600"/>
          </a:xfrm>
          <a:prstGeom prst="rect">
            <a:avLst/>
          </a:prstGeom>
          <a:ln>
            <a:noFill/>
          </a:ln>
          <a:effectLst>
            <a:softEdge rad="112500"/>
          </a:effectLst>
        </p:spPr>
      </p:pic>
    </p:spTree>
    <p:extLst>
      <p:ext uri="{BB962C8B-B14F-4D97-AF65-F5344CB8AC3E}">
        <p14:creationId xmlns:p14="http://schemas.microsoft.com/office/powerpoint/2010/main" val="305398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Ptr. Daniel White\Desktop\Rev. Pix 2\Dark-Shipwreck-1-1024x768.jpg"/>
          <p:cNvPicPr>
            <a:picLocks noChangeAspect="1" noChangeArrowheads="1"/>
          </p:cNvPicPr>
          <p:nvPr/>
        </p:nvPicPr>
        <p:blipFill>
          <a:blip r:embed="rId3" cstate="print"/>
          <a:srcRect/>
          <a:stretch>
            <a:fillRect/>
          </a:stretch>
        </p:blipFill>
        <p:spPr bwMode="auto">
          <a:xfrm>
            <a:off x="0" y="-457200"/>
            <a:ext cx="9144000" cy="7315200"/>
          </a:xfrm>
          <a:prstGeom prst="rect">
            <a:avLst/>
          </a:prstGeom>
          <a:noFill/>
        </p:spPr>
      </p:pic>
      <p:pic>
        <p:nvPicPr>
          <p:cNvPr id="5122" name="Picture 2" descr="C:\Users\Ptr. Daniel White\Desktop\Rev. Pix 2\1948973-2-saltwick-shipwreck.jpg"/>
          <p:cNvPicPr>
            <a:picLocks noChangeAspect="1" noChangeArrowheads="1"/>
          </p:cNvPicPr>
          <p:nvPr/>
        </p:nvPicPr>
        <p:blipFill>
          <a:blip r:embed="rId4" cstate="print"/>
          <a:srcRect/>
          <a:stretch>
            <a:fillRect/>
          </a:stretch>
        </p:blipFill>
        <p:spPr bwMode="auto">
          <a:xfrm>
            <a:off x="381000" y="3651250"/>
            <a:ext cx="4572000" cy="3206750"/>
          </a:xfrm>
          <a:prstGeom prst="ellipse">
            <a:avLst/>
          </a:prstGeom>
          <a:ln>
            <a:noFill/>
          </a:ln>
          <a:effectLst>
            <a:softEdge rad="112500"/>
          </a:effectLst>
        </p:spPr>
      </p:pic>
      <p:pic>
        <p:nvPicPr>
          <p:cNvPr id="5123" name="Picture 3" descr="C:\Users\Ptr. Daniel White\Desktop\Rev. Pix 2\going_down.jpg"/>
          <p:cNvPicPr>
            <a:picLocks noChangeAspect="1" noChangeArrowheads="1"/>
          </p:cNvPicPr>
          <p:nvPr/>
        </p:nvPicPr>
        <p:blipFill>
          <a:blip r:embed="rId5" cstate="print"/>
          <a:srcRect/>
          <a:stretch>
            <a:fillRect/>
          </a:stretch>
        </p:blipFill>
        <p:spPr bwMode="auto">
          <a:xfrm>
            <a:off x="4870174" y="-228599"/>
            <a:ext cx="4273826" cy="3276600"/>
          </a:xfrm>
          <a:prstGeom prst="ellipse">
            <a:avLst/>
          </a:prstGeom>
          <a:ln>
            <a:noFill/>
          </a:ln>
          <a:effectLst>
            <a:softEdge rad="112500"/>
          </a:effectLst>
        </p:spPr>
      </p:pic>
      <p:pic>
        <p:nvPicPr>
          <p:cNvPr id="5124" name="Picture 4" descr="C:\Users\Ptr. Daniel White\Desktop\Rev. Pix 2\shipwreck-small.jpg"/>
          <p:cNvPicPr>
            <a:picLocks noChangeAspect="1" noChangeArrowheads="1"/>
          </p:cNvPicPr>
          <p:nvPr/>
        </p:nvPicPr>
        <p:blipFill>
          <a:blip r:embed="rId6" cstate="print"/>
          <a:srcRect/>
          <a:stretch>
            <a:fillRect/>
          </a:stretch>
        </p:blipFill>
        <p:spPr bwMode="auto">
          <a:xfrm>
            <a:off x="5486400" y="3124200"/>
            <a:ext cx="3353870" cy="3733800"/>
          </a:xfrm>
          <a:prstGeom prst="ellipse">
            <a:avLst/>
          </a:prstGeom>
          <a:ln>
            <a:noFill/>
          </a:ln>
          <a:effectLst>
            <a:softEdge rad="112500"/>
          </a:effectLst>
        </p:spPr>
      </p:pic>
      <p:pic>
        <p:nvPicPr>
          <p:cNvPr id="5125" name="Picture 5" descr="C:\Users\Ptr. Daniel White\Desktop\Rev. Pix 2\shipwreck.jpg"/>
          <p:cNvPicPr>
            <a:picLocks noChangeAspect="1" noChangeArrowheads="1"/>
          </p:cNvPicPr>
          <p:nvPr/>
        </p:nvPicPr>
        <p:blipFill>
          <a:blip r:embed="rId7" cstate="print"/>
          <a:srcRect/>
          <a:stretch>
            <a:fillRect/>
          </a:stretch>
        </p:blipFill>
        <p:spPr bwMode="auto">
          <a:xfrm>
            <a:off x="152400" y="-228600"/>
            <a:ext cx="4419600" cy="3695566"/>
          </a:xfrm>
          <a:prstGeom prst="ellipse">
            <a:avLst/>
          </a:prstGeom>
          <a:ln>
            <a:noFill/>
          </a:ln>
          <a:effectLst>
            <a:softEdge rad="112500"/>
          </a:effectLst>
        </p:spPr>
      </p:pic>
      <p:sp>
        <p:nvSpPr>
          <p:cNvPr id="7" name="Rectangle 6"/>
          <p:cNvSpPr/>
          <p:nvPr/>
        </p:nvSpPr>
        <p:spPr>
          <a:xfrm>
            <a:off x="0" y="3048000"/>
            <a:ext cx="9144000" cy="646331"/>
          </a:xfrm>
          <a:prstGeom prst="rect">
            <a:avLst/>
          </a:prstGeom>
        </p:spPr>
        <p:txBody>
          <a:bodyPr wrap="square">
            <a:spAutoFit/>
          </a:bodyPr>
          <a:lstStyle/>
          <a:p>
            <a:pPr algn="ctr"/>
            <a:r>
              <a:rPr lang="en-US" sz="3600" i="1" dirty="0" smtClean="0">
                <a:effectLst>
                  <a:glow rad="101600">
                    <a:schemeClr val="bg1">
                      <a:alpha val="60000"/>
                    </a:schemeClr>
                  </a:glow>
                </a:effectLst>
              </a:rPr>
              <a:t>“And the third part of the ships were destroyed.”</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787064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33600"/>
            <a:ext cx="4876800" cy="4401205"/>
          </a:xfrm>
          <a:prstGeom prst="rect">
            <a:avLst/>
          </a:prstGeom>
        </p:spPr>
        <p:txBody>
          <a:bodyPr wrap="square">
            <a:spAutoFit/>
          </a:bodyPr>
          <a:lstStyle/>
          <a:p>
            <a:pPr algn="ctr"/>
            <a:r>
              <a:rPr lang="en-US" sz="4000" i="1" dirty="0" smtClean="0"/>
              <a:t>“The same shall drink of the wine of the wrath of God, which is poured out without mixture into the cup of His indignation.” (Revelation 14:10)</a:t>
            </a:r>
            <a:endParaRPr lang="en-US" sz="4000" i="1" dirty="0"/>
          </a:p>
        </p:txBody>
      </p:sp>
      <p:pic>
        <p:nvPicPr>
          <p:cNvPr id="2050" name="Picture 2" descr="C:\Users\Ptr. Daniel White\Desktop\Bible pictures\Prophecy pictures\prophecy pictures\revelation\Blood_and_Water_by_curi0us_bLasphemy.jpg"/>
          <p:cNvPicPr>
            <a:picLocks noChangeAspect="1" noChangeArrowheads="1"/>
          </p:cNvPicPr>
          <p:nvPr/>
        </p:nvPicPr>
        <p:blipFill>
          <a:blip r:embed="rId3" cstate="print"/>
          <a:srcRect t="12121" b="6060"/>
          <a:stretch>
            <a:fillRect/>
          </a:stretch>
        </p:blipFill>
        <p:spPr bwMode="auto">
          <a:xfrm>
            <a:off x="5029200" y="1828800"/>
            <a:ext cx="3810000" cy="4114800"/>
          </a:xfrm>
          <a:prstGeom prst="rect">
            <a:avLst/>
          </a:prstGeom>
          <a:noFill/>
          <a:effectLst>
            <a:reflection blurRad="6350" stA="50000" endA="295" endPos="92000" dist="101600" dir="5400000" sy="-100000" algn="bl" rotWithShape="0"/>
          </a:effectLst>
        </p:spPr>
      </p:pic>
      <p:pic>
        <p:nvPicPr>
          <p:cNvPr id="39938" name="Picture 2" descr="http://wrathofgodbook.files.wordpress.com/2013/01/wrathtopper01.jpg"/>
          <p:cNvPicPr>
            <a:picLocks noChangeAspect="1" noChangeArrowheads="1"/>
          </p:cNvPicPr>
          <p:nvPr/>
        </p:nvPicPr>
        <p:blipFill>
          <a:blip r:embed="rId4" cstate="print"/>
          <a:srcRect r="-779" b="20000"/>
          <a:stretch>
            <a:fillRect/>
          </a:stretch>
        </p:blipFill>
        <p:spPr bwMode="auto">
          <a:xfrm>
            <a:off x="1219200" y="152400"/>
            <a:ext cx="7391400" cy="1524000"/>
          </a:xfrm>
          <a:prstGeom prst="rect">
            <a:avLst/>
          </a:prstGeom>
          <a:noFill/>
        </p:spPr>
      </p:pic>
    </p:spTree>
    <p:extLst>
      <p:ext uri="{BB962C8B-B14F-4D97-AF65-F5344CB8AC3E}">
        <p14:creationId xmlns:p14="http://schemas.microsoft.com/office/powerpoint/2010/main" val="2869601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AngelTrumpet.jpg"/>
          <p:cNvPicPr>
            <a:picLocks noChangeAspect="1" noChangeArrowheads="1"/>
          </p:cNvPicPr>
          <p:nvPr/>
        </p:nvPicPr>
        <p:blipFill>
          <a:blip r:embed="rId3" cstate="print"/>
          <a:srcRect/>
          <a:stretch>
            <a:fillRect/>
          </a:stretch>
        </p:blipFill>
        <p:spPr bwMode="auto">
          <a:xfrm flipH="1">
            <a:off x="152400" y="228600"/>
            <a:ext cx="2793658" cy="2819400"/>
          </a:xfrm>
          <a:prstGeom prst="ellipse">
            <a:avLst/>
          </a:prstGeom>
          <a:ln>
            <a:noFill/>
          </a:ln>
          <a:effectLst>
            <a:softEdge rad="112500"/>
          </a:effectLst>
        </p:spPr>
      </p:pic>
      <p:pic>
        <p:nvPicPr>
          <p:cNvPr id="6147" name="Picture 3" descr="C:\Users\Ptr. Daniel White\Desktop\Rev. Pix 2\meteorREX2603_468x551.jpg"/>
          <p:cNvPicPr>
            <a:picLocks noChangeAspect="1" noChangeArrowheads="1"/>
          </p:cNvPicPr>
          <p:nvPr/>
        </p:nvPicPr>
        <p:blipFill>
          <a:blip r:embed="rId4" cstate="print"/>
          <a:srcRect b="2178"/>
          <a:stretch>
            <a:fillRect/>
          </a:stretch>
        </p:blipFill>
        <p:spPr bwMode="auto">
          <a:xfrm>
            <a:off x="3200400" y="-139700"/>
            <a:ext cx="5943600" cy="6845300"/>
          </a:xfrm>
          <a:prstGeom prst="rect">
            <a:avLst/>
          </a:prstGeom>
          <a:ln>
            <a:noFill/>
          </a:ln>
          <a:effectLst>
            <a:softEdge rad="112500"/>
          </a:effectLst>
        </p:spPr>
      </p:pic>
      <p:sp>
        <p:nvSpPr>
          <p:cNvPr id="4" name="Rectangle 3"/>
          <p:cNvSpPr/>
          <p:nvPr/>
        </p:nvSpPr>
        <p:spPr>
          <a:xfrm>
            <a:off x="228600" y="4419600"/>
            <a:ext cx="8686800" cy="2308324"/>
          </a:xfrm>
          <a:prstGeom prst="rect">
            <a:avLst/>
          </a:prstGeom>
        </p:spPr>
        <p:txBody>
          <a:bodyPr wrap="square">
            <a:spAutoFit/>
          </a:bodyPr>
          <a:lstStyle/>
          <a:p>
            <a:r>
              <a:rPr lang="en-US" sz="3600" i="1" dirty="0" smtClean="0">
                <a:effectLst>
                  <a:glow rad="101600">
                    <a:schemeClr val="bg1">
                      <a:alpha val="60000"/>
                    </a:schemeClr>
                  </a:glow>
                </a:effectLst>
              </a:rPr>
              <a:t>“And the third angel sounded, and there fell a great star from heaven, burning as it were a lamp, and it fell upon the third part of the rivers, and upon the fountains of waters.”</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10783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Bible pictures\backgrounds\Ocean, lakes, rivers\Dark River.jpg"/>
          <p:cNvPicPr>
            <a:picLocks noChangeAspect="1" noChangeArrowheads="1"/>
          </p:cNvPicPr>
          <p:nvPr/>
        </p:nvPicPr>
        <p:blipFill>
          <a:blip r:embed="rId3" cstate="print"/>
          <a:srcRect r="781" b="4167"/>
          <a:stretch>
            <a:fillRect/>
          </a:stretch>
        </p:blipFill>
        <p:spPr bwMode="auto">
          <a:xfrm>
            <a:off x="0" y="-457200"/>
            <a:ext cx="9256643" cy="7620000"/>
          </a:xfrm>
          <a:prstGeom prst="rect">
            <a:avLst/>
          </a:prstGeom>
          <a:noFill/>
        </p:spPr>
      </p:pic>
      <p:pic>
        <p:nvPicPr>
          <p:cNvPr id="2050" name="Picture 2" descr="C:\Users\Ptr. Daniel White\Desktop\Bible pictures\backgrounds\earth and space\meteorite-impacts.jpg"/>
          <p:cNvPicPr>
            <a:picLocks noChangeAspect="1" noChangeArrowheads="1"/>
          </p:cNvPicPr>
          <p:nvPr/>
        </p:nvPicPr>
        <p:blipFill>
          <a:blip r:embed="rId4" cstate="print"/>
          <a:srcRect/>
          <a:stretch>
            <a:fillRect/>
          </a:stretch>
        </p:blipFill>
        <p:spPr bwMode="auto">
          <a:xfrm>
            <a:off x="4394200" y="0"/>
            <a:ext cx="4749800" cy="5973763"/>
          </a:xfrm>
          <a:prstGeom prst="ellipse">
            <a:avLst/>
          </a:prstGeom>
          <a:ln>
            <a:noFill/>
          </a:ln>
          <a:effectLst>
            <a:softEdge rad="112500"/>
          </a:effectLst>
        </p:spPr>
      </p:pic>
      <p:sp>
        <p:nvSpPr>
          <p:cNvPr id="3" name="Title 2"/>
          <p:cNvSpPr>
            <a:spLocks noGrp="1"/>
          </p:cNvSpPr>
          <p:nvPr>
            <p:ph type="title"/>
          </p:nvPr>
        </p:nvSpPr>
        <p:spPr>
          <a:xfrm>
            <a:off x="457200" y="274638"/>
            <a:ext cx="5257800" cy="2163762"/>
          </a:xfrm>
        </p:spPr>
        <p:txBody>
          <a:bodyPr>
            <a:normAutofit/>
          </a:bodyPr>
          <a:lstStyle/>
          <a:p>
            <a:r>
              <a:rPr lang="en-US" sz="6600" b="1" i="1" dirty="0" smtClean="0">
                <a:effectLst>
                  <a:glow rad="101600">
                    <a:schemeClr val="bg1">
                      <a:alpha val="60000"/>
                    </a:schemeClr>
                  </a:glow>
                </a:effectLst>
              </a:rPr>
              <a:t>Wormwood</a:t>
            </a:r>
            <a:endParaRPr lang="en-US" sz="6600" b="1" i="1" dirty="0">
              <a:effectLst>
                <a:glow rad="101600">
                  <a:schemeClr val="bg1">
                    <a:alpha val="60000"/>
                  </a:schemeClr>
                </a:glow>
              </a:effectLst>
            </a:endParaRPr>
          </a:p>
        </p:txBody>
      </p:sp>
      <p:pic>
        <p:nvPicPr>
          <p:cNvPr id="1026" name="Picture 2" descr="http://www.precisionnutrition.com/wordpress/wp-content/uploads/2009/11/Boy-spitting-water-MG-635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3581400"/>
            <a:ext cx="3683000" cy="27955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626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Rev. Pix 2\Poison Water.JPG"/>
          <p:cNvPicPr>
            <a:picLocks noChangeAspect="1" noChangeArrowheads="1"/>
          </p:cNvPicPr>
          <p:nvPr/>
        </p:nvPicPr>
        <p:blipFill>
          <a:blip r:embed="rId3" cstate="print"/>
          <a:srcRect/>
          <a:stretch>
            <a:fillRect/>
          </a:stretch>
        </p:blipFill>
        <p:spPr bwMode="auto">
          <a:xfrm>
            <a:off x="0" y="0"/>
            <a:ext cx="5715000" cy="4724400"/>
          </a:xfrm>
          <a:prstGeom prst="rect">
            <a:avLst/>
          </a:prstGeom>
          <a:noFill/>
          <a:effectLst>
            <a:reflection blurRad="6350" stA="50000" endA="295" endPos="92000" dist="101600" dir="5400000" sy="-100000" algn="bl" rotWithShape="0"/>
          </a:effectLst>
        </p:spPr>
      </p:pic>
      <p:sp>
        <p:nvSpPr>
          <p:cNvPr id="3" name="Title 2"/>
          <p:cNvSpPr>
            <a:spLocks noGrp="1"/>
          </p:cNvSpPr>
          <p:nvPr>
            <p:ph type="title"/>
          </p:nvPr>
        </p:nvSpPr>
        <p:spPr>
          <a:xfrm>
            <a:off x="5715000" y="0"/>
            <a:ext cx="3429000" cy="6858000"/>
          </a:xfrm>
        </p:spPr>
        <p:txBody>
          <a:bodyPr>
            <a:noAutofit/>
          </a:bodyPr>
          <a:lstStyle/>
          <a:p>
            <a:r>
              <a:rPr lang="en-US" sz="4800" i="1" dirty="0" smtClean="0"/>
              <a:t>“And the name of the star is called Wormwood: and the third part of the waters became wormwood.”</a:t>
            </a:r>
            <a:endParaRPr lang="en-US" sz="4800" i="1" dirty="0"/>
          </a:p>
        </p:txBody>
      </p:sp>
      <p:pic>
        <p:nvPicPr>
          <p:cNvPr id="5" name="Picture 2" descr="C:\Users\Ptr. Daniel White\Desktop\Bible pictures\Prophecy pictures\prophecy pictures\revelation\New Rev. Pix\poison-water.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Lst>
          </a:blip>
          <a:srcRect/>
          <a:stretch>
            <a:fillRect/>
          </a:stretch>
        </p:blipFill>
        <p:spPr bwMode="auto">
          <a:xfrm>
            <a:off x="3048000" y="2971800"/>
            <a:ext cx="2250201" cy="3352800"/>
          </a:xfrm>
          <a:prstGeom prst="rect">
            <a:avLst/>
          </a:prstGeom>
          <a:ln>
            <a:noFill/>
          </a:ln>
          <a:effectLst>
            <a:softEdge rad="112500"/>
          </a:effectLst>
        </p:spPr>
      </p:pic>
    </p:spTree>
    <p:extLst>
      <p:ext uri="{BB962C8B-B14F-4D97-AF65-F5344CB8AC3E}">
        <p14:creationId xmlns:p14="http://schemas.microsoft.com/office/powerpoint/2010/main" val="202663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www.ronhaviv.com/data/photos/1031_1highres_00074141.jpg"/>
          <p:cNvPicPr>
            <a:picLocks noChangeAspect="1" noChangeArrowheads="1"/>
          </p:cNvPicPr>
          <p:nvPr/>
        </p:nvPicPr>
        <p:blipFill>
          <a:blip r:embed="rId2" cstate="print"/>
          <a:srcRect t="49290" r="-1159"/>
          <a:stretch>
            <a:fillRect/>
          </a:stretch>
        </p:blipFill>
        <p:spPr bwMode="auto">
          <a:xfrm>
            <a:off x="0" y="3505201"/>
            <a:ext cx="9144000" cy="3352800"/>
          </a:xfrm>
          <a:prstGeom prst="rect">
            <a:avLst/>
          </a:prstGeom>
          <a:ln>
            <a:noFill/>
          </a:ln>
          <a:effectLst>
            <a:softEdge rad="112500"/>
          </a:effectLst>
        </p:spPr>
      </p:pic>
      <p:sp>
        <p:nvSpPr>
          <p:cNvPr id="3" name="Rectangle 2"/>
          <p:cNvSpPr/>
          <p:nvPr/>
        </p:nvSpPr>
        <p:spPr>
          <a:xfrm>
            <a:off x="0" y="304800"/>
            <a:ext cx="8991600" cy="2862322"/>
          </a:xfrm>
          <a:prstGeom prst="rect">
            <a:avLst/>
          </a:prstGeom>
        </p:spPr>
        <p:txBody>
          <a:bodyPr wrap="square">
            <a:spAutoFit/>
          </a:bodyPr>
          <a:lstStyle/>
          <a:p>
            <a:pPr algn="ctr"/>
            <a:r>
              <a:rPr lang="en-US" sz="6000" i="1" dirty="0" smtClean="0"/>
              <a:t>“And many men died of the waters, because they were made bitter.”</a:t>
            </a:r>
            <a:endParaRPr lang="en-US" sz="6000" i="1" dirty="0"/>
          </a:p>
        </p:txBody>
      </p:sp>
    </p:spTree>
    <p:extLst>
      <p:ext uri="{BB962C8B-B14F-4D97-AF65-F5344CB8AC3E}">
        <p14:creationId xmlns:p14="http://schemas.microsoft.com/office/powerpoint/2010/main" val="3963173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i="1" dirty="0" smtClean="0"/>
              <a:t>“And the fourth angel sounded, and the third part of the sun was smitten, and the third part of the moon, and the third part of the stars; so as the third part of them was darkened, and the day shone not for a third part of it, and the night likewise.”</a:t>
            </a:r>
            <a:endParaRPr lang="en-US" i="1" dirty="0"/>
          </a:p>
        </p:txBody>
      </p:sp>
    </p:spTree>
    <p:extLst>
      <p:ext uri="{BB962C8B-B14F-4D97-AF65-F5344CB8AC3E}">
        <p14:creationId xmlns:p14="http://schemas.microsoft.com/office/powerpoint/2010/main" val="1132955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371600" y="762000"/>
            <a:ext cx="6248400" cy="5638800"/>
          </a:xfrm>
          <a:prstGeom prst="rect">
            <a:avLst/>
          </a:prstGeom>
          <a:noFill/>
        </p:spPr>
      </p:pic>
      <p:sp>
        <p:nvSpPr>
          <p:cNvPr id="3" name="Rectangle 2"/>
          <p:cNvSpPr/>
          <p:nvPr/>
        </p:nvSpPr>
        <p:spPr>
          <a:xfrm>
            <a:off x="1295400" y="1752600"/>
            <a:ext cx="6705600" cy="1815882"/>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9:1-21</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Seven Trumpets”</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(Continued)</a:t>
            </a:r>
          </a:p>
        </p:txBody>
      </p:sp>
    </p:spTree>
    <p:extLst>
      <p:ext uri="{BB962C8B-B14F-4D97-AF65-F5344CB8AC3E}">
        <p14:creationId xmlns:p14="http://schemas.microsoft.com/office/powerpoint/2010/main" val="417446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C:\Users\Ptr. Daniel White\Desktop\Bible pictures\backgrounds\earth and space\1024-Landscapes-B00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2"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0" y="0"/>
            <a:ext cx="2793658" cy="2819400"/>
          </a:xfrm>
          <a:prstGeom prst="ellipse">
            <a:avLst/>
          </a:prstGeom>
          <a:ln>
            <a:noFill/>
          </a:ln>
          <a:effectLst>
            <a:softEdge rad="112500"/>
          </a:effectLst>
        </p:spPr>
      </p:pic>
      <p:pic>
        <p:nvPicPr>
          <p:cNvPr id="10" name="Picture 8" descr="C:\Users\Ptr. Daniel White\Desktop\Bible pictures\backgrounds\earth and space\1024-Landscapes-B008.jpg"/>
          <p:cNvPicPr>
            <a:picLocks noChangeAspect="1" noChangeArrowheads="1"/>
          </p:cNvPicPr>
          <p:nvPr/>
        </p:nvPicPr>
        <p:blipFill>
          <a:blip r:embed="rId3" cstate="print">
            <a:lum bright="-40000" contrast="40000"/>
          </a:blip>
          <a:srcRect l="44167" t="1111" r="10833" b="9999"/>
          <a:stretch>
            <a:fillRect/>
          </a:stretch>
        </p:blipFill>
        <p:spPr bwMode="auto">
          <a:xfrm>
            <a:off x="3962400" y="304800"/>
            <a:ext cx="4114800" cy="6096000"/>
          </a:xfrm>
          <a:prstGeom prst="ellipse">
            <a:avLst/>
          </a:prstGeom>
          <a:ln>
            <a:noFill/>
          </a:ln>
          <a:effectLst>
            <a:softEdge rad="112500"/>
          </a:effectLst>
        </p:spPr>
      </p:pic>
      <p:sp>
        <p:nvSpPr>
          <p:cNvPr id="6" name="Title 5"/>
          <p:cNvSpPr>
            <a:spLocks noGrp="1"/>
          </p:cNvSpPr>
          <p:nvPr>
            <p:ph type="title"/>
          </p:nvPr>
        </p:nvSpPr>
        <p:spPr>
          <a:xfrm>
            <a:off x="0" y="2590800"/>
            <a:ext cx="3962400" cy="4267200"/>
          </a:xfrm>
        </p:spPr>
        <p:txBody>
          <a:bodyPr>
            <a:normAutofit/>
          </a:bodyPr>
          <a:lstStyle/>
          <a:p>
            <a:r>
              <a:rPr lang="en-US" i="1" smtClean="0">
                <a:effectLst>
                  <a:glow rad="101600">
                    <a:schemeClr val="bg1">
                      <a:alpha val="60000"/>
                    </a:schemeClr>
                  </a:glow>
                </a:effectLst>
              </a:rPr>
              <a:t>The </a:t>
            </a:r>
            <a:r>
              <a:rPr lang="en-US" i="1" dirty="0" smtClean="0">
                <a:effectLst>
                  <a:glow rad="101600">
                    <a:schemeClr val="bg1">
                      <a:alpha val="60000"/>
                    </a:schemeClr>
                  </a:glow>
                </a:effectLst>
              </a:rPr>
              <a:t>light coming from the sun, moon, and stars is reduced by a third.</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61490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077200" cy="6629400"/>
          </a:xfrm>
        </p:spPr>
        <p:txBody>
          <a:bodyPr>
            <a:noAutofit/>
          </a:bodyPr>
          <a:lstStyle/>
          <a:p>
            <a:r>
              <a:rPr lang="en-US" i="1" dirty="0" smtClean="0"/>
              <a:t>“And there shall be signs in the sun, and in the moon, and in the stars; and upon the earth distress of nations, with perplexity; the sea and the waves roaring. Men’s hearts failing them for fear, and for looking after those things which are coming on the earth: for the powers of heaven shall be.” (Luke 21:25-27)</a:t>
            </a:r>
            <a:endParaRPr lang="en-US" i="1" dirty="0"/>
          </a:p>
        </p:txBody>
      </p:sp>
      <p:pic>
        <p:nvPicPr>
          <p:cNvPr id="5122" name="Picture 2" descr="C:\Users\Ptr. Daniel White\Desktop\Bible pictures\Jesus\preachin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49409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2000"/>
                                        <p:tgtEl>
                                          <p:spTgt spid="5122"/>
                                        </p:tgtEl>
                                      </p:cBhvr>
                                    </p:animEffect>
                                    <p:set>
                                      <p:cBhvr>
                                        <p:cTn id="7" dur="1" fill="hold">
                                          <p:stCondLst>
                                            <p:cond delay="19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1.bp.blogspot.com/-Ys41xERGaJM/Tqwf8mjCzFI/AAAAAAAAEAk/Xb3yeXYAtSY/s1600/judgment_day_terror.jpg"/>
          <p:cNvPicPr>
            <a:picLocks noChangeAspect="1" noChangeArrowheads="1"/>
          </p:cNvPicPr>
          <p:nvPr/>
        </p:nvPicPr>
        <p:blipFill>
          <a:blip r:embed="rId3" cstate="print"/>
          <a:srcRect/>
          <a:stretch>
            <a:fillRect/>
          </a:stretch>
        </p:blipFill>
        <p:spPr bwMode="auto">
          <a:xfrm>
            <a:off x="2438400" y="1604962"/>
            <a:ext cx="5025570" cy="3957638"/>
          </a:xfrm>
          <a:prstGeom prst="rect">
            <a:avLst/>
          </a:prstGeom>
          <a:noFill/>
        </p:spPr>
      </p:pic>
      <p:pic>
        <p:nvPicPr>
          <p:cNvPr id="4" name="Picture 6"/>
          <p:cNvPicPr>
            <a:picLocks noChangeAspect="1" noChangeArrowheads="1"/>
          </p:cNvPicPr>
          <p:nvPr/>
        </p:nvPicPr>
        <p:blipFill>
          <a:blip r:embed="rId4" cstate="print"/>
          <a:srcRect/>
          <a:stretch>
            <a:fillRect/>
          </a:stretch>
        </p:blipFill>
        <p:spPr bwMode="auto">
          <a:xfrm>
            <a:off x="0" y="4190999"/>
            <a:ext cx="3352800" cy="2667001"/>
          </a:xfrm>
          <a:prstGeom prst="ellipse">
            <a:avLst/>
          </a:prstGeom>
          <a:ln>
            <a:noFill/>
          </a:ln>
          <a:effectLst>
            <a:softEdge rad="112500"/>
          </a:effectLst>
        </p:spPr>
      </p:pic>
      <p:pic>
        <p:nvPicPr>
          <p:cNvPr id="3076" name="Picture 4" descr="C:\Users\Ptr. Daniel White\Desktop\Bible pictures\backgrounds\Ocean, lakes, rivers\1 Dad's Pix (26).bmp"/>
          <p:cNvPicPr>
            <a:picLocks noChangeAspect="1" noChangeArrowheads="1"/>
          </p:cNvPicPr>
          <p:nvPr/>
        </p:nvPicPr>
        <p:blipFill>
          <a:blip r:embed="rId5" cstate="print"/>
          <a:srcRect r="1345" b="4232"/>
          <a:stretch>
            <a:fillRect/>
          </a:stretch>
        </p:blipFill>
        <p:spPr bwMode="auto">
          <a:xfrm>
            <a:off x="5631910" y="3962400"/>
            <a:ext cx="3512090" cy="2895600"/>
          </a:xfrm>
          <a:prstGeom prst="ellipse">
            <a:avLst/>
          </a:prstGeom>
          <a:ln>
            <a:noFill/>
          </a:ln>
          <a:effectLst>
            <a:softEdge rad="112500"/>
          </a:effectLst>
        </p:spPr>
      </p:pic>
      <p:pic>
        <p:nvPicPr>
          <p:cNvPr id="3078" name="Picture 6" descr="C:\Users\Ptr. Daniel White\Desktop\Bible pictures\backgrounds\Ocean, lakes, rivers\Artistic-Drawing-20200.jpg"/>
          <p:cNvPicPr>
            <a:picLocks noChangeAspect="1" noChangeArrowheads="1"/>
          </p:cNvPicPr>
          <p:nvPr/>
        </p:nvPicPr>
        <p:blipFill>
          <a:blip r:embed="rId6" cstate="print"/>
          <a:srcRect/>
          <a:stretch>
            <a:fillRect/>
          </a:stretch>
        </p:blipFill>
        <p:spPr bwMode="auto">
          <a:xfrm>
            <a:off x="5562600" y="3886200"/>
            <a:ext cx="3581400" cy="2971800"/>
          </a:xfrm>
          <a:prstGeom prst="ellipse">
            <a:avLst/>
          </a:prstGeom>
          <a:ln>
            <a:noFill/>
          </a:ln>
          <a:effectLst>
            <a:softEdge rad="112500"/>
          </a:effectLst>
        </p:spPr>
      </p:pic>
      <p:pic>
        <p:nvPicPr>
          <p:cNvPr id="3079" name="Picture 7" descr="C:\Users\Ptr. Daniel White\Desktop\meteorite_bombardment.jpg"/>
          <p:cNvPicPr>
            <a:picLocks noChangeAspect="1" noChangeArrowheads="1"/>
          </p:cNvPicPr>
          <p:nvPr/>
        </p:nvPicPr>
        <p:blipFill>
          <a:blip r:embed="rId7" cstate="print">
            <a:lum bright="-10000"/>
          </a:blip>
          <a:srcRect/>
          <a:stretch>
            <a:fillRect/>
          </a:stretch>
        </p:blipFill>
        <p:spPr bwMode="auto">
          <a:xfrm>
            <a:off x="0" y="4141127"/>
            <a:ext cx="3352801" cy="2716873"/>
          </a:xfrm>
          <a:prstGeom prst="ellipse">
            <a:avLst/>
          </a:prstGeom>
          <a:ln>
            <a:noFill/>
          </a:ln>
          <a:effectLst>
            <a:softEdge rad="112500"/>
          </a:effectLst>
        </p:spPr>
      </p:pic>
      <p:pic>
        <p:nvPicPr>
          <p:cNvPr id="2" name="Picture 2" descr="C:\Users\Ptr. Daniel White\Desktop\sun-rays-coming-out-of-the-clouds-in-a-blue-sky.jpg"/>
          <p:cNvPicPr>
            <a:picLocks noChangeAspect="1" noChangeArrowheads="1"/>
          </p:cNvPicPr>
          <p:nvPr/>
        </p:nvPicPr>
        <p:blipFill>
          <a:blip r:embed="rId8" cstate="print"/>
          <a:srcRect/>
          <a:stretch>
            <a:fillRect/>
          </a:stretch>
        </p:blipFill>
        <p:spPr bwMode="auto">
          <a:xfrm>
            <a:off x="228600" y="228600"/>
            <a:ext cx="3376084" cy="2532063"/>
          </a:xfrm>
          <a:prstGeom prst="ellipse">
            <a:avLst/>
          </a:prstGeom>
          <a:ln>
            <a:noFill/>
          </a:ln>
          <a:effectLst>
            <a:softEdge rad="112500"/>
          </a:effectLst>
        </p:spPr>
      </p:pic>
      <p:pic>
        <p:nvPicPr>
          <p:cNvPr id="11" name="Picture 2" descr="C:\Users\Ptr. Daniel White\Desktop\sun-rays-coming-out-of-the-clouds-in-a-blue-sky.jpg"/>
          <p:cNvPicPr>
            <a:picLocks noChangeAspect="1" noChangeArrowheads="1"/>
          </p:cNvPicPr>
          <p:nvPr/>
        </p:nvPicPr>
        <p:blipFill>
          <a:blip r:embed="rId8" cstate="print">
            <a:duotone>
              <a:prstClr val="black"/>
              <a:schemeClr val="bg1">
                <a:tint val="45000"/>
                <a:satMod val="400000"/>
              </a:schemeClr>
            </a:duotone>
            <a:lum bright="-40000" contrast="40000"/>
          </a:blip>
          <a:srcRect/>
          <a:stretch>
            <a:fillRect/>
          </a:stretch>
        </p:blipFill>
        <p:spPr bwMode="auto">
          <a:xfrm>
            <a:off x="0" y="0"/>
            <a:ext cx="3733799" cy="3003274"/>
          </a:xfrm>
          <a:prstGeom prst="ellipse">
            <a:avLst/>
          </a:prstGeom>
          <a:ln>
            <a:noFill/>
          </a:ln>
          <a:effectLst>
            <a:softEdge rad="112500"/>
          </a:effectLst>
        </p:spPr>
      </p:pic>
      <p:pic>
        <p:nvPicPr>
          <p:cNvPr id="3" name="Picture 3" descr="C:\Users\Ptr. Daniel White\Desktop\Bible pictures\backgrounds\earth and space\Earth-Moon-6340.jpg"/>
          <p:cNvPicPr>
            <a:picLocks noChangeAspect="1" noChangeArrowheads="1"/>
          </p:cNvPicPr>
          <p:nvPr/>
        </p:nvPicPr>
        <p:blipFill>
          <a:blip r:embed="rId9" cstate="print"/>
          <a:srcRect l="41908" t="10900" r="43521" b="68145"/>
          <a:stretch>
            <a:fillRect/>
          </a:stretch>
        </p:blipFill>
        <p:spPr bwMode="auto">
          <a:xfrm>
            <a:off x="6019800" y="228600"/>
            <a:ext cx="2895600" cy="2514600"/>
          </a:xfrm>
          <a:prstGeom prst="ellipse">
            <a:avLst/>
          </a:prstGeom>
          <a:ln>
            <a:noFill/>
          </a:ln>
          <a:effectLst>
            <a:softEdge rad="112500"/>
          </a:effectLst>
        </p:spPr>
      </p:pic>
      <p:pic>
        <p:nvPicPr>
          <p:cNvPr id="3074" name="Picture 2" descr="C:\Users\Ptr. Daniel White\Desktop\Bible pictures\backgrounds\earth and space\ch19-blood_moon_1.jpg"/>
          <p:cNvPicPr>
            <a:picLocks noChangeAspect="1" noChangeArrowheads="1"/>
          </p:cNvPicPr>
          <p:nvPr/>
        </p:nvPicPr>
        <p:blipFill>
          <a:blip r:embed="rId10" cstate="print"/>
          <a:srcRect l="3874" r="14768" b="-318"/>
          <a:stretch>
            <a:fillRect/>
          </a:stretch>
        </p:blipFill>
        <p:spPr bwMode="auto">
          <a:xfrm>
            <a:off x="5943600" y="0"/>
            <a:ext cx="3200400" cy="2819400"/>
          </a:xfrm>
          <a:prstGeom prst="ellipse">
            <a:avLst/>
          </a:prstGeom>
          <a:ln>
            <a:noFill/>
          </a:ln>
          <a:effectLst>
            <a:softEdge rad="112500"/>
          </a:effectLst>
        </p:spPr>
      </p:pic>
    </p:spTree>
    <p:extLst>
      <p:ext uri="{BB962C8B-B14F-4D97-AF65-F5344CB8AC3E}">
        <p14:creationId xmlns:p14="http://schemas.microsoft.com/office/powerpoint/2010/main" val="75284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9"/>
                                        </p:tgtEl>
                                        <p:attrNameLst>
                                          <p:attrName>style.visibility</p:attrName>
                                        </p:attrNameLst>
                                      </p:cBhvr>
                                      <p:to>
                                        <p:strVal val="visible"/>
                                      </p:to>
                                    </p:set>
                                    <p:animEffect transition="in" filter="fade">
                                      <p:cBhvr>
                                        <p:cTn id="17" dur="1000"/>
                                        <p:tgtEl>
                                          <p:spTgt spid="30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1000"/>
                                        <p:tgtEl>
                                          <p:spTgt spid="307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602"/>
                                        </p:tgtEl>
                                        <p:attrNameLst>
                                          <p:attrName>style.visibility</p:attrName>
                                        </p:attrNameLst>
                                      </p:cBhvr>
                                      <p:to>
                                        <p:strVal val="visible"/>
                                      </p:to>
                                    </p:set>
                                    <p:animEffect transition="in" filter="fade">
                                      <p:cBhvr>
                                        <p:cTn id="27"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ichaeljeshurun.files.wordpress.com/2014/05/it-is-a-fearful-t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5"/>
            <a:ext cx="9144000" cy="48939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 y="5410200"/>
            <a:ext cx="3048000" cy="228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4420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6200" y="1371600"/>
            <a:ext cx="5029200" cy="4307384"/>
          </a:xfrm>
          <a:prstGeom prst="rect">
            <a:avLst/>
          </a:prstGeom>
        </p:spPr>
        <p:txBody>
          <a:bodyPr wrap="square">
            <a:spAutoFit/>
          </a:bodyPr>
          <a:lstStyle/>
          <a:p>
            <a:pPr algn="ctr"/>
            <a:r>
              <a:rPr lang="en-US" sz="4400" i="1" dirty="0" smtClean="0"/>
              <a:t>“For God hath not appointed us to wrath, but to obtain salvation by our Lord Jesus Christ.”</a:t>
            </a:r>
          </a:p>
          <a:p>
            <a:pPr algn="ctr"/>
            <a:r>
              <a:rPr lang="en-US" sz="4400" i="1" dirty="0" smtClean="0"/>
              <a:t>(I Thessalonians 5:9) </a:t>
            </a:r>
            <a:endParaRPr lang="en-US" sz="4400" i="1" dirty="0"/>
          </a:p>
        </p:txBody>
      </p:sp>
      <p:pic>
        <p:nvPicPr>
          <p:cNvPr id="13314" name="Picture 2" descr="C:\Users\Ptr. Daniel White\Desktop\Bible pictures\faces\scan0002.jpg"/>
          <p:cNvPicPr>
            <a:picLocks noChangeAspect="1" noChangeArrowheads="1"/>
          </p:cNvPicPr>
          <p:nvPr/>
        </p:nvPicPr>
        <p:blipFill>
          <a:blip r:embed="rId3" cstate="print">
            <a:lum bright="-10000"/>
          </a:blip>
          <a:srcRect/>
          <a:stretch>
            <a:fillRect/>
          </a:stretch>
        </p:blipFill>
        <p:spPr bwMode="auto">
          <a:xfrm>
            <a:off x="228600" y="304800"/>
            <a:ext cx="3104284" cy="3014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315" name="Picture 3" descr="C:\Users\Ptr. Daniel White\Desktop\Bible pictures\Jesus\12 Crucifixion\Fire Of Calvary.jpg"/>
          <p:cNvPicPr>
            <a:picLocks noChangeAspect="1" noChangeArrowheads="1"/>
          </p:cNvPicPr>
          <p:nvPr/>
        </p:nvPicPr>
        <p:blipFill>
          <a:blip r:embed="rId4" cstate="print"/>
          <a:srcRect/>
          <a:stretch>
            <a:fillRect/>
          </a:stretch>
        </p:blipFill>
        <p:spPr bwMode="auto">
          <a:xfrm>
            <a:off x="228600" y="3733800"/>
            <a:ext cx="3759200" cy="2819400"/>
          </a:xfrm>
          <a:prstGeom prst="rect">
            <a:avLst/>
          </a:prstGeom>
          <a:noFill/>
          <a:scene3d>
            <a:camera prst="perspectiveRight"/>
            <a:lightRig rig="threePt" dir="t"/>
          </a:scene3d>
          <a:sp3d>
            <a:bevelT/>
          </a:sp3d>
        </p:spPr>
      </p:pic>
    </p:spTree>
    <p:extLst>
      <p:ext uri="{BB962C8B-B14F-4D97-AF65-F5344CB8AC3E}">
        <p14:creationId xmlns:p14="http://schemas.microsoft.com/office/powerpoint/2010/main" val="4144291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371600" y="762000"/>
            <a:ext cx="6248400" cy="5638800"/>
          </a:xfrm>
          <a:prstGeom prst="rect">
            <a:avLst/>
          </a:prstGeom>
          <a:noFill/>
        </p:spPr>
      </p:pic>
      <p:sp>
        <p:nvSpPr>
          <p:cNvPr id="3" name="Rectangle 2"/>
          <p:cNvSpPr/>
          <p:nvPr/>
        </p:nvSpPr>
        <p:spPr>
          <a:xfrm>
            <a:off x="1295400" y="1752600"/>
            <a:ext cx="6705600" cy="1815882"/>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8:13-9:1-21</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Seven Trumpets”</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(Continued)</a:t>
            </a:r>
          </a:p>
        </p:txBody>
      </p:sp>
    </p:spTree>
    <p:extLst>
      <p:ext uri="{BB962C8B-B14F-4D97-AF65-F5344CB8AC3E}">
        <p14:creationId xmlns:p14="http://schemas.microsoft.com/office/powerpoint/2010/main" val="3437008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scan0111.jpg"/>
          <p:cNvPicPr>
            <a:picLocks noChangeAspect="1" noChangeArrowheads="1"/>
          </p:cNvPicPr>
          <p:nvPr/>
        </p:nvPicPr>
        <p:blipFill>
          <a:blip r:embed="rId2" cstate="print">
            <a:lum bright="-10000"/>
          </a:blip>
          <a:srcRect/>
          <a:stretch>
            <a:fillRect/>
          </a:stretch>
        </p:blipFill>
        <p:spPr bwMode="auto">
          <a:xfrm>
            <a:off x="1676400" y="-77987"/>
            <a:ext cx="6324600" cy="6935988"/>
          </a:xfrm>
          <a:prstGeom prst="rect">
            <a:avLst/>
          </a:prstGeom>
          <a:ln>
            <a:noFill/>
          </a:ln>
          <a:effectLst>
            <a:softEdge rad="112500"/>
          </a:effectLst>
        </p:spPr>
      </p:pic>
      <p:sp>
        <p:nvSpPr>
          <p:cNvPr id="3" name="Title 2"/>
          <p:cNvSpPr txBox="1">
            <a:spLocks/>
          </p:cNvSpPr>
          <p:nvPr/>
        </p:nvSpPr>
        <p:spPr>
          <a:xfrm>
            <a:off x="3276600" y="3581400"/>
            <a:ext cx="4495800" cy="3048000"/>
          </a:xfrm>
          <a:prstGeom prst="rect">
            <a:avLst/>
          </a:prstGeom>
        </p:spPr>
        <p:txBody>
          <a:bodyPr>
            <a:noAutofit/>
          </a:bodyPr>
          <a:lstStyle/>
          <a:p>
            <a:pPr lvl="0" algn="ctr">
              <a:spcBef>
                <a:spcPct val="0"/>
              </a:spcBef>
            </a:pPr>
            <a:r>
              <a:rPr lang="en-US" sz="3600" b="1" i="1" dirty="0" smtClean="0">
                <a:solidFill>
                  <a:schemeClr val="bg1"/>
                </a:solidFill>
                <a:latin typeface="+mj-lt"/>
                <a:ea typeface="+mj-ea"/>
                <a:cs typeface="+mj-cs"/>
              </a:rPr>
              <a:t>“And I beheld, and heard an angel flying through the midst of heaven, saying with a loud voice.”</a:t>
            </a:r>
            <a:endParaRPr kumimoji="0" lang="en-US" sz="3600" b="1" i="1"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1935109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angels\scan0111.jpg"/>
          <p:cNvPicPr>
            <a:picLocks noChangeAspect="1" noChangeArrowheads="1"/>
          </p:cNvPicPr>
          <p:nvPr/>
        </p:nvPicPr>
        <p:blipFill>
          <a:blip r:embed="rId3" cstate="print">
            <a:lum bright="-10000"/>
          </a:blip>
          <a:srcRect/>
          <a:stretch>
            <a:fillRect/>
          </a:stretch>
        </p:blipFill>
        <p:spPr bwMode="auto">
          <a:xfrm>
            <a:off x="1676400" y="-77987"/>
            <a:ext cx="6324600" cy="6935988"/>
          </a:xfrm>
          <a:prstGeom prst="rect">
            <a:avLst/>
          </a:prstGeom>
          <a:ln>
            <a:noFill/>
          </a:ln>
          <a:effectLst>
            <a:softEdge rad="112500"/>
          </a:effectLst>
        </p:spPr>
      </p:pic>
      <p:sp>
        <p:nvSpPr>
          <p:cNvPr id="3" name="Title 2"/>
          <p:cNvSpPr>
            <a:spLocks noGrp="1"/>
          </p:cNvSpPr>
          <p:nvPr>
            <p:ph type="title"/>
          </p:nvPr>
        </p:nvSpPr>
        <p:spPr>
          <a:xfrm>
            <a:off x="3276600" y="3048000"/>
            <a:ext cx="4495800" cy="3581400"/>
          </a:xfrm>
        </p:spPr>
        <p:txBody>
          <a:bodyPr>
            <a:noAutofit/>
          </a:bodyPr>
          <a:lstStyle/>
          <a:p>
            <a:r>
              <a:rPr lang="en-US" sz="3600" b="1" i="1" dirty="0" smtClean="0">
                <a:solidFill>
                  <a:schemeClr val="bg1"/>
                </a:solidFill>
              </a:rPr>
              <a:t>“Woe, woe, woe, to the inhabiters of the earth by reason of the other voices of the trumpet of the three angels, which are yet to sound!”</a:t>
            </a:r>
            <a:endParaRPr lang="en-US" sz="3600" b="1" i="1" dirty="0">
              <a:solidFill>
                <a:schemeClr val="bg1"/>
              </a:solidFill>
            </a:endParaRPr>
          </a:p>
        </p:txBody>
      </p:sp>
    </p:spTree>
    <p:extLst>
      <p:ext uri="{BB962C8B-B14F-4D97-AF65-F5344CB8AC3E}">
        <p14:creationId xmlns:p14="http://schemas.microsoft.com/office/powerpoint/2010/main" val="82431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backgrounds\earth and space\41b.jpg"/>
          <p:cNvPicPr>
            <a:picLocks noChangeAspect="1" noChangeArrowheads="1"/>
          </p:cNvPicPr>
          <p:nvPr/>
        </p:nvPicPr>
        <p:blipFill>
          <a:blip r:embed="rId3" cstate="print"/>
          <a:srcRect/>
          <a:stretch>
            <a:fillRect/>
          </a:stretch>
        </p:blipFill>
        <p:spPr bwMode="auto">
          <a:xfrm>
            <a:off x="1" y="-2327"/>
            <a:ext cx="9144000" cy="6860327"/>
          </a:xfrm>
          <a:prstGeom prst="rect">
            <a:avLst/>
          </a:prstGeom>
          <a:noFill/>
        </p:spPr>
      </p:pic>
      <p:pic>
        <p:nvPicPr>
          <p:cNvPr id="2"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0" y="0"/>
            <a:ext cx="2793658" cy="2819400"/>
          </a:xfrm>
          <a:prstGeom prst="ellipse">
            <a:avLst/>
          </a:prstGeom>
          <a:ln>
            <a:noFill/>
          </a:ln>
          <a:effectLst>
            <a:softEdge rad="112500"/>
          </a:effectLst>
        </p:spPr>
      </p:pic>
      <p:pic>
        <p:nvPicPr>
          <p:cNvPr id="3"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3124200" y="0"/>
            <a:ext cx="2793658" cy="2819400"/>
          </a:xfrm>
          <a:prstGeom prst="ellipse">
            <a:avLst/>
          </a:prstGeom>
          <a:ln>
            <a:noFill/>
          </a:ln>
          <a:effectLst>
            <a:softEdge rad="112500"/>
          </a:effectLst>
        </p:spPr>
      </p:pic>
      <p:pic>
        <p:nvPicPr>
          <p:cNvPr id="4" name="Picture 3" descr="C:\Users\Ptr. Daniel White\Desktop\Bible pictures\angels\AngelTrumpet.jpg"/>
          <p:cNvPicPr>
            <a:picLocks noChangeAspect="1" noChangeArrowheads="1"/>
          </p:cNvPicPr>
          <p:nvPr/>
        </p:nvPicPr>
        <p:blipFill>
          <a:blip r:embed="rId4" cstate="print"/>
          <a:srcRect/>
          <a:stretch>
            <a:fillRect/>
          </a:stretch>
        </p:blipFill>
        <p:spPr bwMode="auto">
          <a:xfrm flipH="1">
            <a:off x="6096000" y="0"/>
            <a:ext cx="2793658" cy="2819400"/>
          </a:xfrm>
          <a:prstGeom prst="ellipse">
            <a:avLst/>
          </a:prstGeom>
          <a:ln>
            <a:noFill/>
          </a:ln>
          <a:effectLst>
            <a:softEdge rad="112500"/>
          </a:effectLst>
        </p:spPr>
      </p:pic>
      <p:sp>
        <p:nvSpPr>
          <p:cNvPr id="5" name="Title 4"/>
          <p:cNvSpPr>
            <a:spLocks noGrp="1"/>
          </p:cNvSpPr>
          <p:nvPr>
            <p:ph type="title"/>
          </p:nvPr>
        </p:nvSpPr>
        <p:spPr>
          <a:xfrm>
            <a:off x="228600" y="2590800"/>
            <a:ext cx="8458200" cy="2362200"/>
          </a:xfrm>
        </p:spPr>
        <p:txBody>
          <a:bodyPr>
            <a:normAutofit/>
          </a:bodyPr>
          <a:lstStyle/>
          <a:p>
            <a:r>
              <a:rPr lang="en-US" sz="5400" b="1" i="1" dirty="0" smtClean="0">
                <a:effectLst>
                  <a:glow rad="101600">
                    <a:schemeClr val="bg1">
                      <a:alpha val="60000"/>
                    </a:schemeClr>
                  </a:glow>
                </a:effectLst>
              </a:rPr>
              <a:t>Revelation 9:1-11:19</a:t>
            </a:r>
            <a:endParaRPr lang="en-US" sz="5400" b="1" i="1" dirty="0">
              <a:effectLst>
                <a:glow rad="101600">
                  <a:schemeClr val="bg1">
                    <a:alpha val="60000"/>
                  </a:schemeClr>
                </a:glow>
              </a:effectLst>
            </a:endParaRPr>
          </a:p>
        </p:txBody>
      </p:sp>
    </p:spTree>
    <p:extLst>
      <p:ext uri="{BB962C8B-B14F-4D97-AF65-F5344CB8AC3E}">
        <p14:creationId xmlns:p14="http://schemas.microsoft.com/office/powerpoint/2010/main" val="271976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tic.squarespace.com/static/50071f2c84aef6ab9ccea2d1/t/5117f287e4b0c59967abd42f/1360523912915/angel%20trumpeting.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457200" y="3581400"/>
            <a:ext cx="8229600" cy="3048000"/>
          </a:xfrm>
        </p:spPr>
        <p:txBody>
          <a:bodyPr>
            <a:normAutofit/>
          </a:bodyPr>
          <a:lstStyle/>
          <a:p>
            <a:r>
              <a:rPr lang="en-US" i="1" dirty="0" smtClean="0">
                <a:effectLst>
                  <a:glow rad="101600">
                    <a:schemeClr val="bg1">
                      <a:alpha val="60000"/>
                    </a:schemeClr>
                  </a:glow>
                </a:effectLst>
              </a:rPr>
              <a:t>“And the fifth angel sounded, and I saw a star fall from heaven unto the earth: and to him was given the key of the bottomless pit.”</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824391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371600" y="304800"/>
            <a:ext cx="6248400" cy="5638800"/>
          </a:xfrm>
          <a:prstGeom prst="rect">
            <a:avLst/>
          </a:prstGeom>
          <a:noFill/>
        </p:spPr>
      </p:pic>
      <p:sp>
        <p:nvSpPr>
          <p:cNvPr id="3" name="Rectangle 2"/>
          <p:cNvSpPr/>
          <p:nvPr/>
        </p:nvSpPr>
        <p:spPr>
          <a:xfrm>
            <a:off x="1295400" y="1981200"/>
            <a:ext cx="6705600" cy="1261884"/>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8:1-11:19</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Seven Trumpets”</a:t>
            </a:r>
          </a:p>
        </p:txBody>
      </p:sp>
    </p:spTree>
    <p:extLst>
      <p:ext uri="{BB962C8B-B14F-4D97-AF65-F5344CB8AC3E}">
        <p14:creationId xmlns:p14="http://schemas.microsoft.com/office/powerpoint/2010/main" val="2626864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Prophecy pictures\prophecy pictures\revelation\New Rev. Pix\Shooting20star.jpg"/>
          <p:cNvPicPr>
            <a:picLocks noChangeAspect="1" noChangeArrowheads="1"/>
          </p:cNvPicPr>
          <p:nvPr/>
        </p:nvPicPr>
        <p:blipFill>
          <a:blip r:embed="rId3" cstate="print"/>
          <a:srcRect/>
          <a:stretch>
            <a:fillRect/>
          </a:stretch>
        </p:blipFill>
        <p:spPr bwMode="auto">
          <a:xfrm>
            <a:off x="-194553" y="0"/>
            <a:ext cx="9338553" cy="6858000"/>
          </a:xfrm>
          <a:prstGeom prst="rect">
            <a:avLst/>
          </a:prstGeom>
          <a:noFill/>
        </p:spPr>
      </p:pic>
      <p:pic>
        <p:nvPicPr>
          <p:cNvPr id="3"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0" y="0"/>
            <a:ext cx="2793658" cy="2819400"/>
          </a:xfrm>
          <a:prstGeom prst="ellipse">
            <a:avLst/>
          </a:prstGeom>
          <a:ln>
            <a:noFill/>
          </a:ln>
          <a:effectLst>
            <a:softEdge rad="112500"/>
          </a:effectLst>
        </p:spPr>
      </p:pic>
      <p:pic>
        <p:nvPicPr>
          <p:cNvPr id="4099" name="Picture 3" descr="C:\Users\Ptr. Daniel White\Desktop\Bible pictures\Prophecy pictures\prophecy pictures\revelation\1 Dad's Pix (68).jpg"/>
          <p:cNvPicPr>
            <a:picLocks noChangeAspect="1" noChangeArrowheads="1"/>
          </p:cNvPicPr>
          <p:nvPr/>
        </p:nvPicPr>
        <p:blipFill>
          <a:blip r:embed="rId5" cstate="print"/>
          <a:srcRect/>
          <a:stretch>
            <a:fillRect/>
          </a:stretch>
        </p:blipFill>
        <p:spPr bwMode="auto">
          <a:xfrm>
            <a:off x="6477000" y="3429000"/>
            <a:ext cx="2362200" cy="2952750"/>
          </a:xfrm>
          <a:prstGeom prst="rect">
            <a:avLst/>
          </a:prstGeom>
          <a:noFill/>
          <a:scene3d>
            <a:camera prst="isometricOffAxis2Left"/>
            <a:lightRig rig="threePt" dir="t"/>
          </a:scene3d>
          <a:sp3d>
            <a:bevelT prst="relaxedInset"/>
          </a:sp3d>
        </p:spPr>
      </p:pic>
      <p:pic>
        <p:nvPicPr>
          <p:cNvPr id="1026" name="Picture 2" descr="C:\Users\Ptr. Daniel White\Desktop\Bible pictures\Satan-Devil and demons\dore_satan_falls.jpg"/>
          <p:cNvPicPr>
            <a:picLocks noChangeAspect="1" noChangeArrowheads="1"/>
          </p:cNvPicPr>
          <p:nvPr/>
        </p:nvPicPr>
        <p:blipFill>
          <a:blip r:embed="rId6" cstate="print">
            <a:lum bright="-10000"/>
          </a:blip>
          <a:srcRect/>
          <a:stretch>
            <a:fillRect/>
          </a:stretch>
        </p:blipFill>
        <p:spPr bwMode="auto">
          <a:xfrm>
            <a:off x="3657600" y="1143000"/>
            <a:ext cx="2336800" cy="2928039"/>
          </a:xfrm>
          <a:prstGeom prst="rect">
            <a:avLst/>
          </a:prstGeom>
          <a:noFill/>
          <a:scene3d>
            <a:camera prst="orthographicFront"/>
            <a:lightRig rig="threePt" dir="t"/>
          </a:scene3d>
          <a:sp3d>
            <a:bevelT prst="angle"/>
          </a:sp3d>
        </p:spPr>
      </p:pic>
      <p:sp>
        <p:nvSpPr>
          <p:cNvPr id="8" name="Content Placeholder 7"/>
          <p:cNvSpPr>
            <a:spLocks noGrp="1"/>
          </p:cNvSpPr>
          <p:nvPr>
            <p:ph idx="1"/>
          </p:nvPr>
        </p:nvSpPr>
        <p:spPr>
          <a:xfrm>
            <a:off x="-228600" y="4038600"/>
            <a:ext cx="6781800" cy="2819400"/>
          </a:xfrm>
        </p:spPr>
        <p:txBody>
          <a:bodyPr>
            <a:normAutofit/>
          </a:bodyPr>
          <a:lstStyle/>
          <a:p>
            <a:r>
              <a:rPr lang="en-US" i="1" dirty="0" smtClean="0">
                <a:effectLst>
                  <a:glow rad="101600">
                    <a:schemeClr val="bg1">
                      <a:alpha val="60000"/>
                    </a:schemeClr>
                  </a:glow>
                </a:effectLst>
              </a:rPr>
              <a:t>Jesus – “I beheld Satan as lightning fall from heaven.” (Luke 10:18)</a:t>
            </a:r>
          </a:p>
          <a:p>
            <a:r>
              <a:rPr lang="en-US" i="1" dirty="0" smtClean="0">
                <a:effectLst>
                  <a:glow rad="101600">
                    <a:schemeClr val="bg1">
                      <a:alpha val="60000"/>
                    </a:schemeClr>
                  </a:glow>
                </a:effectLst>
              </a:rPr>
              <a:t>Isaiah – “How art thou fallen from heaven, O Lucifer, son </a:t>
            </a:r>
            <a:r>
              <a:rPr lang="en-US" i="1" smtClean="0">
                <a:effectLst>
                  <a:glow rad="101600">
                    <a:schemeClr val="bg1">
                      <a:alpha val="60000"/>
                    </a:schemeClr>
                  </a:glow>
                </a:effectLst>
              </a:rPr>
              <a:t>of the morning</a:t>
            </a:r>
            <a:r>
              <a:rPr lang="en-US" i="1" dirty="0" smtClean="0">
                <a:effectLst>
                  <a:glow rad="101600">
                    <a:schemeClr val="bg1">
                      <a:alpha val="60000"/>
                    </a:schemeClr>
                  </a:glow>
                </a:effectLst>
              </a:rPr>
              <a:t>.” (Isaiah 14:12)</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56682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circle(in)">
                                      <p:cBhvr>
                                        <p:cTn id="14" dur="2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1000"/>
                                        <p:tgtEl>
                                          <p:spTgt spid="4099"/>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to="" calcmode="lin" valueType="num">
                                      <p:cBhvr>
                                        <p:cTn id="24" dur="1" fill="hold"/>
                                        <p:tgtEl>
                                          <p:spTgt spid="8">
                                            <p:txEl>
                                              <p:pRg st="0" end="0"/>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 to="" calcmode="lin" valueType="num">
                                      <p:cBhvr>
                                        <p:cTn id="29" dur="1" fill="hold"/>
                                        <p:tgtEl>
                                          <p:spTgt spid="8">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Bible pictures\backgrounds\earth and space\Earth-From-Space-22378.jpg"/>
          <p:cNvPicPr>
            <a:picLocks noChangeAspect="1" noChangeArrowheads="1"/>
          </p:cNvPicPr>
          <p:nvPr/>
        </p:nvPicPr>
        <p:blipFill>
          <a:blip r:embed="rId3" cstate="print"/>
          <a:srcRect/>
          <a:stretch>
            <a:fillRect/>
          </a:stretch>
        </p:blipFill>
        <p:spPr bwMode="auto">
          <a:xfrm>
            <a:off x="-1" y="0"/>
            <a:ext cx="9144001" cy="6858000"/>
          </a:xfrm>
          <a:prstGeom prst="rect">
            <a:avLst/>
          </a:prstGeom>
          <a:noFill/>
        </p:spPr>
      </p:pic>
      <p:pic>
        <p:nvPicPr>
          <p:cNvPr id="4" name="Picture 2" descr="C:\Users\Ptr. Daniel White\Desktop\Bible pictures\backgrounds\earth and space\Earth-From-Space-22378.jpg"/>
          <p:cNvPicPr>
            <a:picLocks noChangeAspect="1" noChangeArrowheads="1"/>
          </p:cNvPicPr>
          <p:nvPr/>
        </p:nvPicPr>
        <p:blipFill>
          <a:blip r:embed="rId3" cstate="print"/>
          <a:srcRect r="91050" b="76554"/>
          <a:stretch>
            <a:fillRect/>
          </a:stretch>
        </p:blipFill>
        <p:spPr bwMode="auto">
          <a:xfrm>
            <a:off x="-152400" y="-381000"/>
            <a:ext cx="9677399" cy="7307461"/>
          </a:xfrm>
          <a:prstGeom prst="rect">
            <a:avLst/>
          </a:prstGeom>
          <a:ln>
            <a:noFill/>
          </a:ln>
          <a:effectLst>
            <a:softEdge rad="112500"/>
          </a:effectLst>
        </p:spPr>
      </p:pic>
      <p:sp>
        <p:nvSpPr>
          <p:cNvPr id="6" name="Rectangle 5"/>
          <p:cNvSpPr/>
          <p:nvPr/>
        </p:nvSpPr>
        <p:spPr>
          <a:xfrm>
            <a:off x="533400" y="2057400"/>
            <a:ext cx="8077200" cy="3539430"/>
          </a:xfrm>
          <a:prstGeom prst="rect">
            <a:avLst/>
          </a:prstGeom>
        </p:spPr>
        <p:txBody>
          <a:bodyPr wrap="square">
            <a:spAutoFit/>
          </a:bodyPr>
          <a:lstStyle/>
          <a:p>
            <a:pPr algn="ctr"/>
            <a:r>
              <a:rPr lang="en-US" sz="3200" i="1" dirty="0" smtClean="0">
                <a:effectLst>
                  <a:glow rad="101600">
                    <a:schemeClr val="bg1">
                      <a:alpha val="60000"/>
                    </a:schemeClr>
                  </a:glow>
                </a:effectLst>
              </a:rPr>
              <a:t>“And he opened the bottomless pit; and there arose a smoke out of the pit, as the smoke of a great furnace; and the sun and the air were darkened by reason of the smoke of the pit. And there came out of the smoke locusts upon the earth: and unto them was given power, as the scorpions of the earth have power.”</a:t>
            </a:r>
            <a:endParaRPr lang="en-US" sz="3200" i="1" dirty="0">
              <a:effectLst>
                <a:glow rad="101600">
                  <a:schemeClr val="bg1">
                    <a:alpha val="60000"/>
                  </a:schemeClr>
                </a:glow>
              </a:effectLst>
            </a:endParaRPr>
          </a:p>
        </p:txBody>
      </p:sp>
      <p:pic>
        <p:nvPicPr>
          <p:cNvPr id="5" name="Picture 2" descr="C:\Users\Ptr. Daniel White\Desktop\Bible pictures\Prophecy pictures\prophecy pictures\revelation\WelcomeTribulation.jpg"/>
          <p:cNvPicPr>
            <a:picLocks noChangeAspect="1" noChangeArrowheads="1"/>
          </p:cNvPicPr>
          <p:nvPr/>
        </p:nvPicPr>
        <p:blipFill>
          <a:blip r:embed="rId4" cstate="print"/>
          <a:srcRect l="3930" t="20960"/>
          <a:stretch>
            <a:fillRect/>
          </a:stretch>
        </p:blipFill>
        <p:spPr bwMode="auto">
          <a:xfrm>
            <a:off x="213358" y="440416"/>
            <a:ext cx="8741897" cy="59603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5176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Prophecy pictures\prophecy pictures\revelation\WelcomeTribulation.jpg"/>
          <p:cNvPicPr>
            <a:picLocks noChangeAspect="1" noChangeArrowheads="1"/>
          </p:cNvPicPr>
          <p:nvPr/>
        </p:nvPicPr>
        <p:blipFill>
          <a:blip r:embed="rId3" cstate="print">
            <a:lum bright="-40000" contrast="-3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sz="4900" b="1" dirty="0" smtClean="0">
                <a:effectLst>
                  <a:glow rad="101600">
                    <a:schemeClr val="bg1">
                      <a:alpha val="60000"/>
                    </a:schemeClr>
                  </a:glow>
                </a:effectLst>
              </a:rPr>
              <a:t>The Bottomless Pit</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smtClean="0">
                <a:effectLst>
                  <a:glow rad="101600">
                    <a:schemeClr val="bg1">
                      <a:alpha val="60000"/>
                    </a:schemeClr>
                  </a:glow>
                </a:effectLst>
              </a:rPr>
              <a:t>“The Abyss”</a:t>
            </a:r>
            <a:endParaRPr lang="en-US" i="1" dirty="0">
              <a:effectLst>
                <a:glow rad="101600">
                  <a:schemeClr val="bg1">
                    <a:alpha val="60000"/>
                  </a:schemeClr>
                </a:glow>
              </a:effectLst>
            </a:endParaRPr>
          </a:p>
        </p:txBody>
      </p:sp>
      <p:sp>
        <p:nvSpPr>
          <p:cNvPr id="3" name="Content Placeholder 2"/>
          <p:cNvSpPr>
            <a:spLocks noGrp="1"/>
          </p:cNvSpPr>
          <p:nvPr>
            <p:ph idx="1"/>
          </p:nvPr>
        </p:nvSpPr>
        <p:spPr>
          <a:xfrm>
            <a:off x="0" y="990600"/>
            <a:ext cx="9144000" cy="5867400"/>
          </a:xfrm>
        </p:spPr>
        <p:txBody>
          <a:bodyPr>
            <a:normAutofit/>
          </a:bodyPr>
          <a:lstStyle/>
          <a:p>
            <a:pPr>
              <a:buNone/>
            </a:pPr>
            <a:endParaRPr lang="en-US" sz="3600" dirty="0" smtClean="0">
              <a:effectLst>
                <a:glow rad="101600">
                  <a:schemeClr val="bg1">
                    <a:alpha val="60000"/>
                  </a:schemeClr>
                </a:glow>
              </a:effectLst>
            </a:endParaRPr>
          </a:p>
          <a:p>
            <a:r>
              <a:rPr lang="en-US" sz="3600" dirty="0" smtClean="0">
                <a:effectLst>
                  <a:glow rad="101600">
                    <a:schemeClr val="bg1">
                      <a:alpha val="60000"/>
                    </a:schemeClr>
                  </a:glow>
                </a:effectLst>
              </a:rPr>
              <a:t>The place where demons dreaded to go – </a:t>
            </a:r>
            <a:r>
              <a:rPr lang="en-US" sz="3600" i="1" dirty="0" smtClean="0">
                <a:effectLst>
                  <a:glow rad="101600">
                    <a:schemeClr val="bg1">
                      <a:alpha val="60000"/>
                    </a:schemeClr>
                  </a:glow>
                </a:effectLst>
              </a:rPr>
              <a:t>Luke 8:31</a:t>
            </a:r>
          </a:p>
          <a:p>
            <a:r>
              <a:rPr lang="en-US" sz="3600" dirty="0" smtClean="0">
                <a:effectLst>
                  <a:glow rad="101600">
                    <a:schemeClr val="bg1">
                      <a:alpha val="60000"/>
                    </a:schemeClr>
                  </a:glow>
                </a:effectLst>
              </a:rPr>
              <a:t>The place where angels which kept not their first estate, but left their own habitation are reserved in everlasting chains under darkness waiting the day of judgment </a:t>
            </a:r>
            <a:r>
              <a:rPr lang="en-US" sz="3600" i="1" dirty="0" smtClean="0">
                <a:effectLst>
                  <a:glow rad="101600">
                    <a:schemeClr val="bg1">
                      <a:alpha val="60000"/>
                    </a:schemeClr>
                  </a:glow>
                </a:effectLst>
              </a:rPr>
              <a:t>–   Jude 6</a:t>
            </a:r>
          </a:p>
          <a:p>
            <a:r>
              <a:rPr lang="en-US" sz="3600" dirty="0" smtClean="0">
                <a:effectLst>
                  <a:glow rad="101600">
                    <a:schemeClr val="bg1">
                      <a:alpha val="60000"/>
                    </a:schemeClr>
                  </a:glow>
                </a:effectLst>
              </a:rPr>
              <a:t>The location of the </a:t>
            </a:r>
            <a:r>
              <a:rPr lang="en-US" sz="3600" i="1" dirty="0" smtClean="0">
                <a:effectLst>
                  <a:glow rad="101600">
                    <a:schemeClr val="bg1">
                      <a:alpha val="60000"/>
                    </a:schemeClr>
                  </a:glow>
                </a:effectLst>
              </a:rPr>
              <a:t>“pit” </a:t>
            </a:r>
            <a:r>
              <a:rPr lang="en-US" sz="3600" dirty="0" smtClean="0">
                <a:effectLst>
                  <a:glow rad="101600">
                    <a:schemeClr val="bg1">
                      <a:alpha val="60000"/>
                    </a:schemeClr>
                  </a:glow>
                </a:effectLst>
              </a:rPr>
              <a:t>is in the </a:t>
            </a:r>
            <a:r>
              <a:rPr lang="en-US" sz="3600" i="1" dirty="0" smtClean="0">
                <a:effectLst>
                  <a:glow rad="101600">
                    <a:schemeClr val="bg1">
                      <a:alpha val="60000"/>
                    </a:schemeClr>
                  </a:glow>
                </a:effectLst>
              </a:rPr>
              <a:t>“lower parts of the earth” – Ephesians 4:9</a:t>
            </a:r>
          </a:p>
          <a:p>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57537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hell\Artistic-Elemental-41635.jpg"/>
          <p:cNvPicPr>
            <a:picLocks noChangeAspect="1" noChangeArrowheads="1"/>
          </p:cNvPicPr>
          <p:nvPr/>
        </p:nvPicPr>
        <p:blipFill>
          <a:blip r:embed="rId3" cstate="print"/>
          <a:srcRect/>
          <a:stretch>
            <a:fillRect/>
          </a:stretch>
        </p:blipFill>
        <p:spPr bwMode="auto">
          <a:xfrm>
            <a:off x="119063" y="0"/>
            <a:ext cx="9024937" cy="6910586"/>
          </a:xfrm>
          <a:prstGeom prst="rect">
            <a:avLst/>
          </a:prstGeom>
          <a:noFill/>
        </p:spPr>
      </p:pic>
      <p:sp>
        <p:nvSpPr>
          <p:cNvPr id="2" name="Title 1"/>
          <p:cNvSpPr>
            <a:spLocks noGrp="1"/>
          </p:cNvSpPr>
          <p:nvPr>
            <p:ph type="title"/>
          </p:nvPr>
        </p:nvSpPr>
        <p:spPr>
          <a:xfrm>
            <a:off x="5410200" y="274638"/>
            <a:ext cx="3581400" cy="6583362"/>
          </a:xfrm>
        </p:spPr>
        <p:txBody>
          <a:bodyPr>
            <a:noAutofit/>
          </a:bodyPr>
          <a:lstStyle/>
          <a:p>
            <a:r>
              <a:rPr lang="en-US" sz="3600" i="1" dirty="0" smtClean="0">
                <a:effectLst>
                  <a:glow rad="101600">
                    <a:schemeClr val="bg1">
                      <a:alpha val="60000"/>
                    </a:schemeClr>
                  </a:glow>
                </a:effectLst>
              </a:rPr>
              <a:t>“For if God spared not the angels that sinned, but cast them down to hell </a:t>
            </a:r>
            <a:r>
              <a:rPr lang="en-US" sz="3600" i="1" dirty="0" smtClean="0">
                <a:solidFill>
                  <a:srgbClr val="FFFF00"/>
                </a:solidFill>
                <a:effectLst>
                  <a:glow rad="101600">
                    <a:schemeClr val="bg1">
                      <a:alpha val="60000"/>
                    </a:schemeClr>
                  </a:glow>
                </a:effectLst>
              </a:rPr>
              <a:t>(tartarus)</a:t>
            </a:r>
            <a:r>
              <a:rPr lang="en-US" sz="3600" i="1" dirty="0" smtClean="0">
                <a:effectLst>
                  <a:glow rad="101600">
                    <a:schemeClr val="bg1">
                      <a:alpha val="60000"/>
                    </a:schemeClr>
                  </a:glow>
                </a:effectLst>
              </a:rPr>
              <a:t>,</a:t>
            </a:r>
            <a:r>
              <a:rPr lang="en-US" sz="3600" i="1" dirty="0" smtClean="0">
                <a:solidFill>
                  <a:srgbClr val="FFFF00"/>
                </a:solidFill>
                <a:effectLst>
                  <a:glow rad="101600">
                    <a:schemeClr val="bg1">
                      <a:alpha val="60000"/>
                    </a:schemeClr>
                  </a:glow>
                </a:effectLst>
              </a:rPr>
              <a:t> </a:t>
            </a:r>
            <a:r>
              <a:rPr lang="en-US" sz="3600" i="1" dirty="0" smtClean="0">
                <a:effectLst>
                  <a:glow rad="101600">
                    <a:schemeClr val="bg1">
                      <a:alpha val="60000"/>
                    </a:schemeClr>
                  </a:glow>
                </a:effectLst>
              </a:rPr>
              <a:t>and delivered them into chains of darkness, to be reserved unto judgment.” </a:t>
            </a:r>
            <a:br>
              <a:rPr lang="en-US" sz="3600" i="1" dirty="0" smtClean="0">
                <a:effectLst>
                  <a:glow rad="101600">
                    <a:schemeClr val="bg1">
                      <a:alpha val="60000"/>
                    </a:schemeClr>
                  </a:glow>
                </a:effectLst>
              </a:rPr>
            </a:br>
            <a:r>
              <a:rPr lang="en-US" sz="3600" i="1" dirty="0" smtClean="0">
                <a:effectLst>
                  <a:glow rad="101600">
                    <a:schemeClr val="bg1">
                      <a:alpha val="60000"/>
                    </a:schemeClr>
                  </a:glow>
                </a:effectLst>
              </a:rPr>
              <a:t>(II Peter 2:4)</a:t>
            </a:r>
            <a:endParaRPr lang="en-US" sz="3600" i="1" dirty="0">
              <a:effectLst>
                <a:glow rad="101600">
                  <a:schemeClr val="bg1">
                    <a:alpha val="60000"/>
                  </a:schemeClr>
                </a:glow>
              </a:effectLst>
            </a:endParaRPr>
          </a:p>
        </p:txBody>
      </p:sp>
      <p:pic>
        <p:nvPicPr>
          <p:cNvPr id="2050" name="Picture 2" descr="C:\Users\Ptr. Daniel White\Desktop\Bible pictures\Satan-Devil and demons\Satan&amp;Demons\Fall Of Rebel Angels 1194-41.jpg"/>
          <p:cNvPicPr>
            <a:picLocks noChangeAspect="1" noChangeArrowheads="1"/>
          </p:cNvPicPr>
          <p:nvPr/>
        </p:nvPicPr>
        <p:blipFill>
          <a:blip r:embed="rId4" cstate="print">
            <a:duotone>
              <a:prstClr val="black"/>
              <a:schemeClr val="accent1">
                <a:tint val="45000"/>
                <a:satMod val="400000"/>
              </a:schemeClr>
            </a:duotone>
            <a:lum contrast="30000"/>
          </a:blip>
          <a:srcRect/>
          <a:stretch>
            <a:fillRect/>
          </a:stretch>
        </p:blipFill>
        <p:spPr bwMode="auto">
          <a:xfrm>
            <a:off x="-152400" y="-152400"/>
            <a:ext cx="5514975" cy="7315200"/>
          </a:xfrm>
          <a:prstGeom prst="rect">
            <a:avLst/>
          </a:prstGeom>
          <a:ln>
            <a:noFill/>
          </a:ln>
          <a:effectLst>
            <a:softEdge rad="112500"/>
          </a:effectLst>
        </p:spPr>
      </p:pic>
    </p:spTree>
    <p:extLst>
      <p:ext uri="{BB962C8B-B14F-4D97-AF65-F5344CB8AC3E}">
        <p14:creationId xmlns:p14="http://schemas.microsoft.com/office/powerpoint/2010/main" val="24954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C:\Users\Ptr. Daniel White\Desktop\Bible pictures\hell\image32.jpg"/>
          <p:cNvPicPr>
            <a:picLocks noChangeAspect="1" noChangeArrowheads="1"/>
          </p:cNvPicPr>
          <p:nvPr/>
        </p:nvPicPr>
        <p:blipFill>
          <a:blip r:embed="rId3" cstate="print">
            <a:lum bright="-10000" contrast="20000"/>
          </a:blip>
          <a:srcRect/>
          <a:stretch>
            <a:fillRect/>
          </a:stretch>
        </p:blipFill>
        <p:spPr bwMode="auto">
          <a:xfrm>
            <a:off x="0" y="0"/>
            <a:ext cx="9144000" cy="7239000"/>
          </a:xfrm>
          <a:prstGeom prst="rect">
            <a:avLst/>
          </a:prstGeom>
          <a:noFill/>
        </p:spPr>
      </p:pic>
      <p:sp>
        <p:nvSpPr>
          <p:cNvPr id="2" name="Title 1"/>
          <p:cNvSpPr>
            <a:spLocks noGrp="1"/>
          </p:cNvSpPr>
          <p:nvPr>
            <p:ph type="title"/>
          </p:nvPr>
        </p:nvSpPr>
        <p:spPr>
          <a:xfrm>
            <a:off x="457200" y="457200"/>
            <a:ext cx="8229600" cy="2514600"/>
          </a:xfrm>
        </p:spPr>
        <p:txBody>
          <a:bodyPr>
            <a:normAutofit fontScale="90000"/>
          </a:bodyPr>
          <a:lstStyle/>
          <a:p>
            <a:r>
              <a:rPr lang="en-US" i="1" dirty="0" smtClean="0">
                <a:effectLst>
                  <a:glow rad="101600">
                    <a:schemeClr val="bg1">
                      <a:alpha val="60000"/>
                    </a:schemeClr>
                  </a:glow>
                </a:effectLst>
              </a:rPr>
              <a:t>“And they shall be gathered together, as prisoners are gathered in the </a:t>
            </a:r>
            <a:r>
              <a:rPr lang="en-US" i="1" u="sng" dirty="0" smtClean="0">
                <a:effectLst>
                  <a:glow rad="101600">
                    <a:schemeClr val="bg1">
                      <a:alpha val="60000"/>
                    </a:schemeClr>
                  </a:glow>
                </a:effectLst>
              </a:rPr>
              <a:t>pit</a:t>
            </a:r>
            <a:r>
              <a:rPr lang="en-US" i="1" dirty="0" smtClean="0">
                <a:effectLst>
                  <a:glow rad="101600">
                    <a:schemeClr val="bg1">
                      <a:alpha val="60000"/>
                    </a:schemeClr>
                  </a:glow>
                </a:effectLst>
              </a:rPr>
              <a:t>, and shall be shut up in the prison…” (Isa. 24:22)</a:t>
            </a:r>
            <a:r>
              <a:rPr lang="en-US" dirty="0" smtClean="0">
                <a:effectLst>
                  <a:glow rad="101600">
                    <a:schemeClr val="bg1">
                      <a:alpha val="60000"/>
                    </a:schemeClr>
                  </a:glow>
                </a:effectLst>
              </a:rPr>
              <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pic>
        <p:nvPicPr>
          <p:cNvPr id="68610" name="Picture 2"/>
          <p:cNvPicPr>
            <a:picLocks noChangeAspect="1" noChangeArrowheads="1"/>
          </p:cNvPicPr>
          <p:nvPr/>
        </p:nvPicPr>
        <p:blipFill>
          <a:blip r:embed="rId4" cstate="print"/>
          <a:srcRect/>
          <a:stretch>
            <a:fillRect/>
          </a:stretch>
        </p:blipFill>
        <p:spPr bwMode="auto">
          <a:xfrm>
            <a:off x="2514600" y="2971800"/>
            <a:ext cx="4358640" cy="2971800"/>
          </a:xfrm>
          <a:prstGeom prst="ellipse">
            <a:avLst/>
          </a:prstGeom>
          <a:ln>
            <a:noFill/>
          </a:ln>
          <a:effectLst>
            <a:softEdge rad="112500"/>
          </a:effectLst>
        </p:spPr>
      </p:pic>
    </p:spTree>
    <p:extLst>
      <p:ext uri="{BB962C8B-B14F-4D97-AF65-F5344CB8AC3E}">
        <p14:creationId xmlns:p14="http://schemas.microsoft.com/office/powerpoint/2010/main" val="3383810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2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20962"/>
          </a:xfrm>
        </p:spPr>
        <p:txBody>
          <a:bodyPr>
            <a:normAutofit/>
          </a:bodyPr>
          <a:lstStyle/>
          <a:p>
            <a:r>
              <a:rPr lang="en-US" i="1" dirty="0" smtClean="0">
                <a:effectLst>
                  <a:glow rad="101600">
                    <a:schemeClr val="bg1">
                      <a:alpha val="60000"/>
                    </a:schemeClr>
                  </a:glow>
                </a:effectLst>
              </a:rPr>
              <a:t>“Cast him down to hell with them that descend into the </a:t>
            </a:r>
            <a:r>
              <a:rPr lang="en-US" i="1" u="sng" dirty="0" smtClean="0">
                <a:effectLst>
                  <a:glow rad="101600">
                    <a:schemeClr val="bg1">
                      <a:alpha val="60000"/>
                    </a:schemeClr>
                  </a:glow>
                </a:effectLst>
              </a:rPr>
              <a:t>pit</a:t>
            </a:r>
            <a:r>
              <a:rPr lang="en-US" i="1" dirty="0" smtClean="0">
                <a:effectLst>
                  <a:glow rad="101600">
                    <a:schemeClr val="bg1">
                      <a:alpha val="60000"/>
                    </a:schemeClr>
                  </a:glow>
                </a:effectLst>
              </a:rPr>
              <a:t>.” </a:t>
            </a:r>
            <a:br>
              <a:rPr lang="en-US" i="1" dirty="0" smtClean="0">
                <a:effectLst>
                  <a:glow rad="101600">
                    <a:schemeClr val="bg1">
                      <a:alpha val="60000"/>
                    </a:schemeClr>
                  </a:glow>
                </a:effectLst>
              </a:rPr>
            </a:br>
            <a:r>
              <a:rPr lang="en-US" i="1" dirty="0" smtClean="0">
                <a:effectLst>
                  <a:glow rad="101600">
                    <a:schemeClr val="bg1">
                      <a:alpha val="60000"/>
                    </a:schemeClr>
                  </a:glow>
                </a:effectLst>
              </a:rPr>
              <a:t>(Ezek. 31:16)</a:t>
            </a:r>
            <a:endParaRPr lang="en-US" i="1" dirty="0">
              <a:effectLst>
                <a:glow rad="101600">
                  <a:schemeClr val="bg1">
                    <a:alpha val="60000"/>
                  </a:schemeClr>
                </a:glow>
              </a:effectLst>
            </a:endParaRPr>
          </a:p>
        </p:txBody>
      </p:sp>
      <p:pic>
        <p:nvPicPr>
          <p:cNvPr id="3" name="Picture 13"/>
          <p:cNvPicPr>
            <a:picLocks noChangeAspect="1" noChangeArrowheads="1"/>
          </p:cNvPicPr>
          <p:nvPr/>
        </p:nvPicPr>
        <p:blipFill>
          <a:blip r:embed="rId3" cstate="print"/>
          <a:srcRect t="27885" r="-773"/>
          <a:stretch>
            <a:fillRect/>
          </a:stretch>
        </p:blipFill>
        <p:spPr bwMode="auto">
          <a:xfrm>
            <a:off x="152401" y="2901270"/>
            <a:ext cx="8991600" cy="4293058"/>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5029200" y="3162300"/>
            <a:ext cx="3962400" cy="2971800"/>
          </a:xfrm>
          <a:prstGeom prst="ellipse">
            <a:avLst/>
          </a:prstGeom>
          <a:ln>
            <a:noFill/>
          </a:ln>
          <a:effectLst>
            <a:softEdge rad="112500"/>
          </a:effectLst>
        </p:spPr>
      </p:pic>
    </p:spTree>
    <p:extLst>
      <p:ext uri="{BB962C8B-B14F-4D97-AF65-F5344CB8AC3E}">
        <p14:creationId xmlns:p14="http://schemas.microsoft.com/office/powerpoint/2010/main" val="2342782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3124200"/>
          </a:xfrm>
        </p:spPr>
        <p:txBody>
          <a:bodyPr>
            <a:noAutofit/>
          </a:bodyPr>
          <a:lstStyle/>
          <a:p>
            <a:r>
              <a:rPr lang="en-US" i="1" dirty="0" smtClean="0"/>
              <a:t>“For a fire is kindled in mine anger, and shall burn unto the lowest hell…They shall be burnt with hunger, and devoured with burning heat, and with bitter destruction: I will also send the teeth of beasts upon them, with the poison of serpents…” (Deut. 32)</a:t>
            </a:r>
            <a:endParaRPr lang="en-US" dirty="0"/>
          </a:p>
        </p:txBody>
      </p:sp>
      <p:pic>
        <p:nvPicPr>
          <p:cNvPr id="5" name="Picture 6"/>
          <p:cNvPicPr>
            <a:picLocks noChangeAspect="1" noChangeArrowheads="1"/>
          </p:cNvPicPr>
          <p:nvPr/>
        </p:nvPicPr>
        <p:blipFill>
          <a:blip r:embed="rId3" cstate="print">
            <a:lum bright="-10000"/>
          </a:blip>
          <a:srcRect/>
          <a:stretch>
            <a:fillRect/>
          </a:stretch>
        </p:blipFill>
        <p:spPr bwMode="auto">
          <a:xfrm>
            <a:off x="0" y="1854130"/>
            <a:ext cx="4648200" cy="5003870"/>
          </a:xfrm>
          <a:prstGeom prst="rect">
            <a:avLst/>
          </a:prstGeom>
          <a:noFill/>
          <a:ln w="9525">
            <a:noFill/>
            <a:miter lim="800000"/>
            <a:headEnd/>
            <a:tailEnd/>
          </a:ln>
        </p:spPr>
      </p:pic>
      <p:pic>
        <p:nvPicPr>
          <p:cNvPr id="3" name="Picture 2"/>
          <p:cNvPicPr>
            <a:picLocks noChangeAspect="1" noChangeArrowheads="1"/>
          </p:cNvPicPr>
          <p:nvPr/>
        </p:nvPicPr>
        <p:blipFill>
          <a:blip r:embed="rId4" cstate="print">
            <a:lum contrast="20000"/>
          </a:blip>
          <a:srcRect/>
          <a:stretch>
            <a:fillRect/>
          </a:stretch>
        </p:blipFill>
        <p:spPr bwMode="auto">
          <a:xfrm>
            <a:off x="0" y="0"/>
            <a:ext cx="4572000" cy="3510643"/>
          </a:xfrm>
          <a:prstGeom prst="rect">
            <a:avLst/>
          </a:prstGeom>
          <a:noFill/>
          <a:ln w="9525">
            <a:noFill/>
            <a:miter lim="800000"/>
            <a:headEnd/>
            <a:tailEnd/>
          </a:ln>
        </p:spPr>
      </p:pic>
      <p:pic>
        <p:nvPicPr>
          <p:cNvPr id="69634" name="Picture 2" descr="C:\Users\Ptr. Daniel White\Desktop\Bible pictures\hell\Torment of Hell (2).jpg"/>
          <p:cNvPicPr>
            <a:picLocks noChangeAspect="1" noChangeArrowheads="1"/>
          </p:cNvPicPr>
          <p:nvPr/>
        </p:nvPicPr>
        <p:blipFill>
          <a:blip r:embed="rId5" cstate="print"/>
          <a:srcRect l="6000" t="4000" r="6000" b="5333"/>
          <a:stretch>
            <a:fillRect/>
          </a:stretch>
        </p:blipFill>
        <p:spPr bwMode="auto">
          <a:xfrm>
            <a:off x="4509247" y="3276600"/>
            <a:ext cx="4634753" cy="3581400"/>
          </a:xfrm>
          <a:prstGeom prst="rect">
            <a:avLst/>
          </a:prstGeom>
          <a:noFill/>
        </p:spPr>
      </p:pic>
      <p:pic>
        <p:nvPicPr>
          <p:cNvPr id="4" name="Picture 2"/>
          <p:cNvPicPr>
            <a:picLocks noChangeAspect="1" noChangeArrowheads="1"/>
          </p:cNvPicPr>
          <p:nvPr/>
        </p:nvPicPr>
        <p:blipFill>
          <a:blip r:embed="rId6" cstate="print"/>
          <a:srcRect/>
          <a:stretch>
            <a:fillRect/>
          </a:stretch>
        </p:blipFill>
        <p:spPr bwMode="auto">
          <a:xfrm>
            <a:off x="4471703" y="0"/>
            <a:ext cx="4672297" cy="3733800"/>
          </a:xfrm>
          <a:prstGeom prst="rect">
            <a:avLst/>
          </a:prstGeom>
          <a:noFill/>
          <a:ln w="9525">
            <a:noFill/>
            <a:miter lim="800000"/>
            <a:headEnd/>
            <a:tailEnd/>
          </a:ln>
        </p:spPr>
      </p:pic>
    </p:spTree>
    <p:extLst>
      <p:ext uri="{BB962C8B-B14F-4D97-AF65-F5344CB8AC3E}">
        <p14:creationId xmlns:p14="http://schemas.microsoft.com/office/powerpoint/2010/main" val="4165163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9634"/>
                                        </p:tgtEl>
                                        <p:attrNameLst>
                                          <p:attrName>style.visibility</p:attrName>
                                        </p:attrNameLst>
                                      </p:cBhvr>
                                      <p:to>
                                        <p:strVal val="visible"/>
                                      </p:to>
                                    </p:set>
                                    <p:anim calcmode="lin" valueType="num">
                                      <p:cBhvr>
                                        <p:cTn id="14" dur="500" fill="hold"/>
                                        <p:tgtEl>
                                          <p:spTgt spid="69634"/>
                                        </p:tgtEl>
                                        <p:attrNameLst>
                                          <p:attrName>ppt_w</p:attrName>
                                        </p:attrNameLst>
                                      </p:cBhvr>
                                      <p:tavLst>
                                        <p:tav tm="0">
                                          <p:val>
                                            <p:fltVal val="0"/>
                                          </p:val>
                                        </p:tav>
                                        <p:tav tm="100000">
                                          <p:val>
                                            <p:strVal val="#ppt_w"/>
                                          </p:val>
                                        </p:tav>
                                      </p:tavLst>
                                    </p:anim>
                                    <p:anim calcmode="lin" valueType="num">
                                      <p:cBhvr>
                                        <p:cTn id="15" dur="500" fill="hold"/>
                                        <p:tgtEl>
                                          <p:spTgt spid="69634"/>
                                        </p:tgtEl>
                                        <p:attrNameLst>
                                          <p:attrName>ppt_h</p:attrName>
                                        </p:attrNameLst>
                                      </p:cBhvr>
                                      <p:tavLst>
                                        <p:tav tm="0">
                                          <p:val>
                                            <p:fltVal val="0"/>
                                          </p:val>
                                        </p:tav>
                                        <p:tav tm="100000">
                                          <p:val>
                                            <p:strVal val="#ppt_h"/>
                                          </p:val>
                                        </p:tav>
                                      </p:tavLst>
                                    </p:anim>
                                    <p:animEffect transition="in" filter="fade">
                                      <p:cBhvr>
                                        <p:cTn id="16" dur="500"/>
                                        <p:tgtEl>
                                          <p:spTgt spid="6963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mages6.alphacoders.com/304/3044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31369"/>
            <a:ext cx="9220200" cy="691794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800600" y="0"/>
            <a:ext cx="4191000" cy="6629400"/>
          </a:xfrm>
        </p:spPr>
        <p:txBody>
          <a:bodyPr>
            <a:normAutofit/>
          </a:bodyPr>
          <a:lstStyle/>
          <a:p>
            <a:r>
              <a:rPr lang="en-US" b="1" dirty="0" smtClean="0">
                <a:solidFill>
                  <a:srgbClr val="FFFF00"/>
                </a:solidFill>
                <a:effectLst>
                  <a:glow rad="101600">
                    <a:schemeClr val="bg1">
                      <a:alpha val="60000"/>
                    </a:schemeClr>
                  </a:glow>
                </a:effectLst>
              </a:rPr>
              <a:t>After Christ’s death He descended into the lower parts of the earth and preached unto the spirits in prison </a:t>
            </a:r>
            <a:br>
              <a:rPr lang="en-US" b="1" dirty="0" smtClean="0">
                <a:solidFill>
                  <a:srgbClr val="FFFF00"/>
                </a:solidFill>
                <a:effectLst>
                  <a:glow rad="101600">
                    <a:schemeClr val="bg1">
                      <a:alpha val="60000"/>
                    </a:schemeClr>
                  </a:glow>
                </a:effectLst>
              </a:rPr>
            </a:br>
            <a:r>
              <a:rPr lang="en-US" b="1" dirty="0" smtClean="0">
                <a:solidFill>
                  <a:srgbClr val="FFFF00"/>
                </a:solidFill>
                <a:effectLst>
                  <a:glow rad="101600">
                    <a:schemeClr val="bg1">
                      <a:alpha val="60000"/>
                    </a:schemeClr>
                  </a:glow>
                </a:effectLst>
              </a:rPr>
              <a:t> </a:t>
            </a:r>
            <a:r>
              <a:rPr lang="en-US" b="1" i="1" dirty="0" smtClean="0">
                <a:solidFill>
                  <a:srgbClr val="FFFF00"/>
                </a:solidFill>
                <a:effectLst>
                  <a:glow rad="101600">
                    <a:schemeClr val="bg1">
                      <a:alpha val="60000"/>
                    </a:schemeClr>
                  </a:glow>
                </a:effectLst>
              </a:rPr>
              <a:t>(I Peter 3:19)</a:t>
            </a:r>
            <a:endParaRPr lang="en-US" b="1" i="1" dirty="0">
              <a:solidFill>
                <a:srgbClr val="FFFF00"/>
              </a:solidFill>
              <a:effectLst>
                <a:glow rad="101600">
                  <a:schemeClr val="bg1">
                    <a:alpha val="60000"/>
                  </a:schemeClr>
                </a:glow>
              </a:effectLst>
            </a:endParaRPr>
          </a:p>
        </p:txBody>
      </p:sp>
      <p:pic>
        <p:nvPicPr>
          <p:cNvPr id="1026" name="Picture 2" descr="http://www.fotothing.com/photos/5d6/5d68a8610f45f8949a84dd1edebff72f.jpg"/>
          <p:cNvPicPr>
            <a:picLocks noChangeAspect="1" noChangeArrowheads="1"/>
          </p:cNvPicPr>
          <p:nvPr/>
        </p:nvPicPr>
        <p:blipFill rotWithShape="1">
          <a:blip r:embed="rId4">
            <a:extLst>
              <a:ext uri="{28A0092B-C50C-407E-A947-70E740481C1C}">
                <a14:useLocalDpi xmlns:a14="http://schemas.microsoft.com/office/drawing/2010/main" val="0"/>
              </a:ext>
            </a:extLst>
          </a:blip>
          <a:srcRect l="15306" r="20421" b="19546"/>
          <a:stretch/>
        </p:blipFill>
        <p:spPr bwMode="auto">
          <a:xfrm>
            <a:off x="533400" y="-31369"/>
            <a:ext cx="3367043" cy="28201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70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Prophecy pictures\prophecy pictures\revelation\WelcomeTribulati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Title 3"/>
          <p:cNvSpPr>
            <a:spLocks noGrp="1"/>
          </p:cNvSpPr>
          <p:nvPr>
            <p:ph type="title"/>
          </p:nvPr>
        </p:nvSpPr>
        <p:spPr>
          <a:xfrm>
            <a:off x="0" y="0"/>
            <a:ext cx="9144000" cy="1524000"/>
          </a:xfrm>
        </p:spPr>
        <p:txBody>
          <a:bodyPr>
            <a:normAutofit/>
          </a:bodyPr>
          <a:lstStyle/>
          <a:p>
            <a:r>
              <a:rPr lang="en-US" sz="5400" b="1" i="1" dirty="0" smtClean="0">
                <a:solidFill>
                  <a:schemeClr val="bg1"/>
                </a:solidFill>
                <a:effectLst>
                  <a:glow rad="228600">
                    <a:schemeClr val="accent5">
                      <a:satMod val="175000"/>
                      <a:alpha val="40000"/>
                    </a:schemeClr>
                  </a:glow>
                </a:effectLst>
              </a:rPr>
              <a:t>Apollyon = Destroyer</a:t>
            </a:r>
            <a:endParaRPr lang="en-US" sz="5400" b="1" i="1" dirty="0">
              <a:solidFill>
                <a:schemeClr val="bg1"/>
              </a:solidFill>
              <a:effectLst>
                <a:glow rad="228600">
                  <a:schemeClr val="accent5">
                    <a:satMod val="175000"/>
                    <a:alpha val="40000"/>
                  </a:schemeClr>
                </a:glow>
              </a:effectLst>
            </a:endParaRPr>
          </a:p>
        </p:txBody>
      </p:sp>
    </p:spTree>
    <p:extLst>
      <p:ext uri="{BB962C8B-B14F-4D97-AF65-F5344CB8AC3E}">
        <p14:creationId xmlns:p14="http://schemas.microsoft.com/office/powerpoint/2010/main" val="156160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2000" fill="hold"/>
                                        <p:tgtEl>
                                          <p:spTgt spid="7170"/>
                                        </p:tgtEl>
                                        <p:attrNameLst>
                                          <p:attrName>ppt_w</p:attrName>
                                        </p:attrNameLst>
                                      </p:cBhvr>
                                      <p:tavLst>
                                        <p:tav tm="0">
                                          <p:val>
                                            <p:fltVal val="0"/>
                                          </p:val>
                                        </p:tav>
                                        <p:tav tm="100000">
                                          <p:val>
                                            <p:strVal val="#ppt_w"/>
                                          </p:val>
                                        </p:tav>
                                      </p:tavLst>
                                    </p:anim>
                                    <p:anim calcmode="lin" valueType="num">
                                      <p:cBhvr>
                                        <p:cTn id="8" dur="2000" fill="hold"/>
                                        <p:tgtEl>
                                          <p:spTgt spid="7170"/>
                                        </p:tgtEl>
                                        <p:attrNameLst>
                                          <p:attrName>ppt_h</p:attrName>
                                        </p:attrNameLst>
                                      </p:cBhvr>
                                      <p:tavLst>
                                        <p:tav tm="0">
                                          <p:val>
                                            <p:fltVal val="0"/>
                                          </p:val>
                                        </p:tav>
                                        <p:tav tm="100000">
                                          <p:val>
                                            <p:strVal val="#ppt_h"/>
                                          </p:val>
                                        </p:tav>
                                      </p:tavLst>
                                    </p:anim>
                                    <p:animEffect transition="in" filter="fade">
                                      <p:cBhvr>
                                        <p:cTn id="9" dur="20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fontScale="90000"/>
          </a:bodyPr>
          <a:lstStyle/>
          <a:p>
            <a:r>
              <a:rPr lang="en-US" i="1" dirty="0" smtClean="0"/>
              <a:t>“And the shapes of the locusts were like unto horses prepared unto battle; and on their heads were as it were crowns like gold, and their faces were as the faces of men. And they had hair as the hair of women, and their teeth were as </a:t>
            </a:r>
            <a:r>
              <a:rPr lang="en-US" i="1" u="sng" dirty="0" smtClean="0"/>
              <a:t>the teeth of lions</a:t>
            </a:r>
            <a:r>
              <a:rPr lang="en-US" i="1" dirty="0" smtClean="0"/>
              <a:t>. And they had breastplates, as it were breastplates of iron; and the sound of their wings was as the sound of chariots of many horses running to battle.”</a:t>
            </a:r>
            <a:endParaRPr lang="en-US" i="1" dirty="0"/>
          </a:p>
        </p:txBody>
      </p:sp>
    </p:spTree>
    <p:extLst>
      <p:ext uri="{BB962C8B-B14F-4D97-AF65-F5344CB8AC3E}">
        <p14:creationId xmlns:p14="http://schemas.microsoft.com/office/powerpoint/2010/main" val="1908148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5334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5486400" y="0"/>
            <a:ext cx="1828800" cy="1995054"/>
          </a:xfrm>
          <a:prstGeom prst="ellipse">
            <a:avLst/>
          </a:prstGeom>
          <a:ln>
            <a:noFill/>
          </a:ln>
          <a:effectLst>
            <a:softEdge rad="112500"/>
          </a:effectLst>
        </p:spPr>
      </p:pic>
      <p:sp>
        <p:nvSpPr>
          <p:cNvPr id="4" name="Title 3"/>
          <p:cNvSpPr>
            <a:spLocks noGrp="1"/>
          </p:cNvSpPr>
          <p:nvPr>
            <p:ph type="title"/>
          </p:nvPr>
        </p:nvSpPr>
        <p:spPr>
          <a:xfrm>
            <a:off x="2362200" y="3657600"/>
            <a:ext cx="4343400" cy="2362200"/>
          </a:xfrm>
        </p:spPr>
        <p:txBody>
          <a:bodyPr>
            <a:normAutofit/>
          </a:bodyPr>
          <a:lstStyle/>
          <a:p>
            <a:r>
              <a:rPr lang="en-US" b="1" i="1" dirty="0" smtClean="0">
                <a:solidFill>
                  <a:schemeClr val="bg1"/>
                </a:solidFill>
                <a:effectLst>
                  <a:glow rad="101600">
                    <a:schemeClr val="tx1">
                      <a:alpha val="60000"/>
                    </a:schemeClr>
                  </a:glow>
                </a:effectLst>
              </a:rPr>
              <a:t>Seven Seal Judgments</a:t>
            </a:r>
            <a:br>
              <a:rPr lang="en-US" b="1" i="1" dirty="0" smtClean="0">
                <a:solidFill>
                  <a:schemeClr val="bg1"/>
                </a:solidFill>
                <a:effectLst>
                  <a:glow rad="101600">
                    <a:schemeClr val="tx1">
                      <a:alpha val="60000"/>
                    </a:schemeClr>
                  </a:glow>
                </a:effectLst>
              </a:rPr>
            </a:br>
            <a:r>
              <a:rPr lang="en-US" b="1" i="1" dirty="0" smtClean="0">
                <a:solidFill>
                  <a:schemeClr val="bg1"/>
                </a:solidFill>
                <a:effectLst>
                  <a:glow rad="101600">
                    <a:schemeClr val="tx1">
                      <a:alpha val="60000"/>
                    </a:schemeClr>
                  </a:glow>
                </a:effectLst>
              </a:rPr>
              <a:t>(Revelation 8:1-5)</a:t>
            </a:r>
            <a:endParaRPr lang="en-US" b="1" i="1" dirty="0">
              <a:solidFill>
                <a:schemeClr val="bg1"/>
              </a:solidFill>
            </a:endParaRPr>
          </a:p>
        </p:txBody>
      </p:sp>
    </p:spTree>
    <p:extLst>
      <p:ext uri="{BB962C8B-B14F-4D97-AF65-F5344CB8AC3E}">
        <p14:creationId xmlns:p14="http://schemas.microsoft.com/office/powerpoint/2010/main" val="11241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Prophecy pictures\prophecy pictures\revelation\Horsemen out of the Abyss.jpg"/>
          <p:cNvPicPr>
            <a:picLocks noChangeAspect="1" noChangeArrowheads="1"/>
          </p:cNvPicPr>
          <p:nvPr/>
        </p:nvPicPr>
        <p:blipFill>
          <a:blip r:embed="rId3" cstate="print">
            <a:lum bright="-20000" contrast="10000"/>
          </a:blip>
          <a:srcRect/>
          <a:stretch>
            <a:fillRect/>
          </a:stretch>
        </p:blipFill>
        <p:spPr bwMode="auto">
          <a:xfrm>
            <a:off x="0" y="0"/>
            <a:ext cx="9144000" cy="6858000"/>
          </a:xfrm>
          <a:prstGeom prst="rect">
            <a:avLst/>
          </a:prstGeom>
          <a:ln>
            <a:noFill/>
          </a:ln>
          <a:effectLst>
            <a:softEdge rad="112500"/>
          </a:effectLst>
        </p:spPr>
      </p:pic>
      <p:sp>
        <p:nvSpPr>
          <p:cNvPr id="4" name="Content Placeholder 3"/>
          <p:cNvSpPr>
            <a:spLocks noGrp="1"/>
          </p:cNvSpPr>
          <p:nvPr>
            <p:ph idx="1"/>
          </p:nvPr>
        </p:nvSpPr>
        <p:spPr>
          <a:xfrm>
            <a:off x="228600" y="0"/>
            <a:ext cx="8915400" cy="6858000"/>
          </a:xfrm>
        </p:spPr>
        <p:txBody>
          <a:bodyPr>
            <a:noAutofit/>
          </a:bodyPr>
          <a:lstStyle/>
          <a:p>
            <a:pPr>
              <a:buFont typeface="Arial" charset="0"/>
              <a:buChar char="•"/>
            </a:pPr>
            <a:r>
              <a:rPr lang="en-US" sz="3600" dirty="0" smtClean="0">
                <a:effectLst>
                  <a:glow rad="101600">
                    <a:schemeClr val="bg1">
                      <a:alpha val="60000"/>
                    </a:schemeClr>
                  </a:glow>
                </a:effectLst>
              </a:rPr>
              <a:t>Horses prepared for battle – Ready to attack</a:t>
            </a:r>
          </a:p>
          <a:p>
            <a:pPr>
              <a:buFont typeface="Arial" charset="0"/>
              <a:buChar char="•"/>
            </a:pPr>
            <a:r>
              <a:rPr lang="en-US" sz="3600" dirty="0" smtClean="0">
                <a:effectLst>
                  <a:glow rad="101600">
                    <a:schemeClr val="bg1">
                      <a:alpha val="60000"/>
                    </a:schemeClr>
                  </a:glow>
                </a:effectLst>
              </a:rPr>
              <a:t>Crowns of gold – Authority and power</a:t>
            </a:r>
          </a:p>
          <a:p>
            <a:pPr>
              <a:buFont typeface="Arial" charset="0"/>
              <a:buChar char="•"/>
            </a:pPr>
            <a:r>
              <a:rPr lang="en-US" sz="3600" dirty="0" smtClean="0">
                <a:effectLst>
                  <a:glow rad="101600">
                    <a:schemeClr val="bg1">
                      <a:alpha val="60000"/>
                    </a:schemeClr>
                  </a:glow>
                </a:effectLst>
              </a:rPr>
              <a:t>Faces of men – Intelligence</a:t>
            </a:r>
          </a:p>
          <a:p>
            <a:pPr>
              <a:buFont typeface="Arial" charset="0"/>
              <a:buChar char="•"/>
            </a:pPr>
            <a:r>
              <a:rPr lang="en-US" sz="3600" dirty="0" smtClean="0">
                <a:effectLst>
                  <a:glow rad="101600">
                    <a:schemeClr val="bg1">
                      <a:alpha val="60000"/>
                    </a:schemeClr>
                  </a:glow>
                </a:effectLst>
              </a:rPr>
              <a:t>Hair as the hair of women – Seduce and ensnare</a:t>
            </a:r>
          </a:p>
          <a:p>
            <a:pPr>
              <a:buFont typeface="Arial" charset="0"/>
              <a:buChar char="•"/>
            </a:pPr>
            <a:r>
              <a:rPr lang="en-US" sz="3600" dirty="0" smtClean="0">
                <a:effectLst>
                  <a:glow rad="101600">
                    <a:schemeClr val="bg1">
                      <a:alpha val="60000"/>
                    </a:schemeClr>
                  </a:glow>
                </a:effectLst>
              </a:rPr>
              <a:t>Teeth as a lion – Fierce, cruel and devouring</a:t>
            </a:r>
          </a:p>
          <a:p>
            <a:pPr>
              <a:buFont typeface="Arial" charset="0"/>
              <a:buChar char="•"/>
            </a:pPr>
            <a:r>
              <a:rPr lang="en-US" sz="3600" dirty="0" smtClean="0">
                <a:effectLst>
                  <a:glow rad="101600">
                    <a:schemeClr val="bg1">
                      <a:alpha val="60000"/>
                    </a:schemeClr>
                  </a:glow>
                </a:effectLst>
              </a:rPr>
              <a:t>Breastplates as of iron – Indestructible</a:t>
            </a:r>
          </a:p>
          <a:p>
            <a:pPr>
              <a:buFont typeface="Arial" charset="0"/>
              <a:buChar char="•"/>
            </a:pPr>
            <a:r>
              <a:rPr lang="en-US" sz="3600" dirty="0" smtClean="0">
                <a:effectLst>
                  <a:glow rad="101600">
                    <a:schemeClr val="bg1">
                      <a:alpha val="60000"/>
                    </a:schemeClr>
                  </a:glow>
                </a:effectLst>
              </a:rPr>
              <a:t>Wings that sound like many chariots rushing to battle – Terrifying</a:t>
            </a:r>
          </a:p>
          <a:p>
            <a:pPr>
              <a:buFont typeface="Arial" charset="0"/>
              <a:buChar char="•"/>
            </a:pPr>
            <a:r>
              <a:rPr lang="en-US" sz="3600" dirty="0" smtClean="0">
                <a:effectLst>
                  <a:glow rad="101600">
                    <a:schemeClr val="bg1">
                      <a:alpha val="60000"/>
                    </a:schemeClr>
                  </a:glow>
                </a:effectLst>
              </a:rPr>
              <a:t>Tails like a scorpion – Sting of extreme pain</a:t>
            </a:r>
          </a:p>
          <a:p>
            <a:pPr>
              <a:buFont typeface="Arial" charset="0"/>
              <a:buChar char="•"/>
            </a:pPr>
            <a:endParaRPr lang="en-US" sz="3600" dirty="0" smtClean="0">
              <a:effectLst>
                <a:glow rad="101600">
                  <a:schemeClr val="bg1">
                    <a:alpha val="60000"/>
                  </a:schemeClr>
                </a:glow>
              </a:effectLst>
            </a:endParaRPr>
          </a:p>
          <a:p>
            <a:pPr>
              <a:buFont typeface="Arial" charset="0"/>
              <a:buChar char="•"/>
            </a:pPr>
            <a:endParaRPr lang="en-US" sz="3600" dirty="0" smtClean="0">
              <a:effectLst>
                <a:glow rad="101600">
                  <a:schemeClr val="bg1">
                    <a:alpha val="60000"/>
                  </a:schemeClr>
                </a:glow>
              </a:effectLst>
            </a:endParaRPr>
          </a:p>
          <a:p>
            <a:pPr>
              <a:buNone/>
            </a:pP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75043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 to="" calcmode="lin" valueType="num">
                                      <p:cBhvr>
                                        <p:cTn id="42" dur="1" fill="hold"/>
                                        <p:tgtEl>
                                          <p:spTgt spid="4">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6858000"/>
          </a:xfrm>
        </p:spPr>
        <p:txBody>
          <a:bodyPr>
            <a:normAutofit/>
          </a:bodyPr>
          <a:lstStyle/>
          <a:p>
            <a:r>
              <a:rPr lang="en-US" sz="3600" i="1" dirty="0" smtClean="0">
                <a:effectLst>
                  <a:glow rad="101600">
                    <a:schemeClr val="bg1">
                      <a:alpha val="60000"/>
                    </a:schemeClr>
                  </a:glow>
                </a:effectLst>
              </a:rPr>
              <a:t>“And there came out of the smoke locusts upon the earth: and unto them was given power, as the scorpions of the earth have power. And it was commanded them that they should not hurt the grass of the earth, neither any green thing, neither any tree; but only those men which have not the seal of God in their foreheads. And to them it was given that they should not kill them, but that they should be tormented five months: and their torment was as the torment of a scorpion, when he </a:t>
            </a:r>
            <a:r>
              <a:rPr lang="en-US" sz="3600" i="1" dirty="0" err="1" smtClean="0">
                <a:effectLst>
                  <a:glow rad="101600">
                    <a:schemeClr val="bg1">
                      <a:alpha val="60000"/>
                    </a:schemeClr>
                  </a:glow>
                </a:effectLst>
              </a:rPr>
              <a:t>striketh</a:t>
            </a:r>
            <a:r>
              <a:rPr lang="en-US" sz="3600" i="1" dirty="0" smtClean="0">
                <a:effectLst>
                  <a:glow rad="101600">
                    <a:schemeClr val="bg1">
                      <a:alpha val="60000"/>
                    </a:schemeClr>
                  </a:glow>
                </a:effectLst>
              </a:rPr>
              <a:t> a man.”</a:t>
            </a:r>
            <a:endParaRPr lang="en-US" sz="3600" i="1" dirty="0">
              <a:effectLst>
                <a:glow rad="101600">
                  <a:schemeClr val="bg1">
                    <a:alpha val="60000"/>
                  </a:schemeClr>
                </a:glow>
              </a:effectLst>
            </a:endParaRPr>
          </a:p>
        </p:txBody>
      </p:sp>
      <p:pic>
        <p:nvPicPr>
          <p:cNvPr id="3" name="Picture 2" descr="C:\Users\Ptr. Daniel White\Desktop\Bible pictures\Prophecy pictures\prophecy pictures\revelation\WelcomeTribulatio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6419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rackingbibleprophecy.com/images/helicopter_vs_locust.jpg"/>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48566" y="0"/>
            <a:ext cx="4925365" cy="366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raebear.net/faith/biblestudy/revelation/matthews-locust-det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2" y="2819400"/>
            <a:ext cx="4419600"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s://encrypted-tbn1.gstatic.com/images?q=tbn:ANd9GcQfJJmNzZKvEfjvgeITq29k383VdNPMFXCqh4cAOlONuWp97k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0052" y="-304800"/>
            <a:ext cx="4999806" cy="72479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080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fontScale="90000"/>
          </a:bodyPr>
          <a:lstStyle/>
          <a:p>
            <a:r>
              <a:rPr lang="en-US" i="1" dirty="0" smtClean="0">
                <a:effectLst>
                  <a:glow rad="101600">
                    <a:schemeClr val="bg1">
                      <a:alpha val="60000"/>
                    </a:schemeClr>
                  </a:glow>
                </a:effectLst>
              </a:rPr>
              <a:t> “And they had tails like unto scorpions, and there were stings in their tails: and their power was to hurt men five months. And they had a king over them, which is the angel of the bottomless pit, whose name in the Hebrew tongue is </a:t>
            </a:r>
            <a:r>
              <a:rPr lang="en-US" i="1" dirty="0" err="1" smtClean="0">
                <a:effectLst>
                  <a:glow rad="101600">
                    <a:schemeClr val="bg1">
                      <a:alpha val="60000"/>
                    </a:schemeClr>
                  </a:glow>
                </a:effectLst>
              </a:rPr>
              <a:t>Abaddon</a:t>
            </a:r>
            <a:r>
              <a:rPr lang="en-US" i="1" dirty="0" smtClean="0">
                <a:effectLst>
                  <a:glow rad="101600">
                    <a:schemeClr val="bg1">
                      <a:alpha val="60000"/>
                    </a:schemeClr>
                  </a:glow>
                </a:effectLst>
              </a:rPr>
              <a:t>, but in the Greek tongue hath his name </a:t>
            </a:r>
            <a:r>
              <a:rPr lang="en-US" i="1" dirty="0" err="1" smtClean="0">
                <a:effectLst>
                  <a:glow rad="101600">
                    <a:schemeClr val="bg1">
                      <a:alpha val="60000"/>
                    </a:schemeClr>
                  </a:glow>
                </a:effectLst>
              </a:rPr>
              <a:t>Apollyon</a:t>
            </a:r>
            <a:r>
              <a:rPr lang="en-US" i="1" dirty="0" smtClean="0">
                <a:effectLst>
                  <a:glow rad="101600">
                    <a:schemeClr val="bg1">
                      <a:alpha val="60000"/>
                    </a:schemeClr>
                  </a:glow>
                </a:effectLst>
              </a:rPr>
              <a:t>. One woe is past; and, behold, there come two woes more hereafter.”</a:t>
            </a:r>
            <a:endParaRPr lang="en-US" i="1" dirty="0">
              <a:effectLst>
                <a:glow rad="101600">
                  <a:schemeClr val="bg1">
                    <a:alpha val="60000"/>
                  </a:schemeClr>
                </a:glow>
              </a:effectLst>
            </a:endParaRPr>
          </a:p>
        </p:txBody>
      </p:sp>
      <p:pic>
        <p:nvPicPr>
          <p:cNvPr id="3" name="Picture 2" descr="C:\Users\Ptr. Daniel White\Desktop\Bible pictures\Prophecy pictures\prophecy pictures\revelation\WelcomeTribulatio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78466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tr. Daniel White\Desktop\Bible pictures\Prophecy pictures\prophecy pictures\revelation\scan0110.jpg"/>
          <p:cNvPicPr>
            <a:picLocks noChangeAspect="1" noChangeArrowheads="1"/>
          </p:cNvPicPr>
          <p:nvPr/>
        </p:nvPicPr>
        <p:blipFill>
          <a:blip r:embed="rId3" cstate="print">
            <a:lum bright="-10000"/>
          </a:blip>
          <a:srcRect/>
          <a:stretch>
            <a:fillRect/>
          </a:stretch>
        </p:blipFill>
        <p:spPr bwMode="auto">
          <a:xfrm>
            <a:off x="-20780" y="0"/>
            <a:ext cx="9164780" cy="6858000"/>
          </a:xfrm>
          <a:prstGeom prst="rect">
            <a:avLst/>
          </a:prstGeom>
          <a:noFill/>
        </p:spPr>
      </p:pic>
      <p:pic>
        <p:nvPicPr>
          <p:cNvPr id="10242" name="Picture 2" descr="C:\Users\Ptr. Daniel White\Desktop\Bible pictures\Prophecy pictures\prophecy pictures\revelation\Rev%2009%20Locust%20Swarm.jpg"/>
          <p:cNvPicPr>
            <a:picLocks noChangeAspect="1" noChangeArrowheads="1"/>
          </p:cNvPicPr>
          <p:nvPr/>
        </p:nvPicPr>
        <p:blipFill>
          <a:blip r:embed="rId4" cstate="print">
            <a:lum bright="-10000" contrast="10000"/>
          </a:blip>
          <a:srcRect/>
          <a:stretch>
            <a:fillRect/>
          </a:stretch>
        </p:blipFill>
        <p:spPr bwMode="auto">
          <a:xfrm flipH="1">
            <a:off x="4571999" y="3270738"/>
            <a:ext cx="4571999" cy="3587261"/>
          </a:xfrm>
          <a:prstGeom prst="rect">
            <a:avLst/>
          </a:prstGeom>
          <a:ln>
            <a:noFill/>
          </a:ln>
          <a:effectLst>
            <a:softEdge rad="112500"/>
          </a:effectLst>
        </p:spPr>
      </p:pic>
    </p:spTree>
    <p:extLst>
      <p:ext uri="{BB962C8B-B14F-4D97-AF65-F5344CB8AC3E}">
        <p14:creationId xmlns:p14="http://schemas.microsoft.com/office/powerpoint/2010/main" val="230417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1000" fill="hold"/>
                                        <p:tgtEl>
                                          <p:spTgt spid="10243"/>
                                        </p:tgtEl>
                                        <p:attrNameLst>
                                          <p:attrName>ppt_w</p:attrName>
                                        </p:attrNameLst>
                                      </p:cBhvr>
                                      <p:tavLst>
                                        <p:tav tm="0">
                                          <p:val>
                                            <p:strVal val="#ppt_w*0.70"/>
                                          </p:val>
                                        </p:tav>
                                        <p:tav tm="100000">
                                          <p:val>
                                            <p:strVal val="#ppt_w"/>
                                          </p:val>
                                        </p:tav>
                                      </p:tavLst>
                                    </p:anim>
                                    <p:anim calcmode="lin" valueType="num">
                                      <p:cBhvr>
                                        <p:cTn id="8" dur="1000" fill="hold"/>
                                        <p:tgtEl>
                                          <p:spTgt spid="10243"/>
                                        </p:tgtEl>
                                        <p:attrNameLst>
                                          <p:attrName>ppt_h</p:attrName>
                                        </p:attrNameLst>
                                      </p:cBhvr>
                                      <p:tavLst>
                                        <p:tav tm="0">
                                          <p:val>
                                            <p:strVal val="#ppt_h"/>
                                          </p:val>
                                        </p:tav>
                                        <p:tav tm="100000">
                                          <p:val>
                                            <p:strVal val="#ppt_h"/>
                                          </p:val>
                                        </p:tav>
                                      </p:tavLst>
                                    </p:anim>
                                    <p:animEffect transition="in" filter="fade">
                                      <p:cBhvr>
                                        <p:cTn id="9" dur="1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C:\Users\Ptr. Daniel White\Desktop\Bible pictures\faces\gun_head.gif"/>
          <p:cNvPicPr>
            <a:picLocks noChangeAspect="1" noChangeArrowheads="1"/>
          </p:cNvPicPr>
          <p:nvPr/>
        </p:nvPicPr>
        <p:blipFill>
          <a:blip r:embed="rId3" cstate="print"/>
          <a:srcRect/>
          <a:stretch>
            <a:fillRect/>
          </a:stretch>
        </p:blipFill>
        <p:spPr bwMode="auto">
          <a:xfrm>
            <a:off x="0" y="0"/>
            <a:ext cx="4286251" cy="2838450"/>
          </a:xfrm>
          <a:prstGeom prst="rect">
            <a:avLst/>
          </a:prstGeom>
          <a:noFill/>
        </p:spPr>
      </p:pic>
      <p:pic>
        <p:nvPicPr>
          <p:cNvPr id="5124" name="Picture 4" descr="C:\Users\Ptr. Daniel White\Desktop\Bible pictures\faces\1 Dad's Pix (86).jpg"/>
          <p:cNvPicPr>
            <a:picLocks noChangeAspect="1" noChangeArrowheads="1"/>
          </p:cNvPicPr>
          <p:nvPr/>
        </p:nvPicPr>
        <p:blipFill>
          <a:blip r:embed="rId4" cstate="print"/>
          <a:srcRect/>
          <a:stretch>
            <a:fillRect/>
          </a:stretch>
        </p:blipFill>
        <p:spPr bwMode="auto">
          <a:xfrm>
            <a:off x="381000" y="3352800"/>
            <a:ext cx="2514600" cy="3200400"/>
          </a:xfrm>
          <a:prstGeom prst="rect">
            <a:avLst/>
          </a:prstGeom>
          <a:noFill/>
        </p:spPr>
      </p:pic>
      <p:pic>
        <p:nvPicPr>
          <p:cNvPr id="5125" name="Picture 5" descr="C:\Users\Ptr. Daniel White\Desktop\Bible pictures\faces\1 Dad's Pix (130).jpg"/>
          <p:cNvPicPr>
            <a:picLocks noChangeAspect="1" noChangeArrowheads="1"/>
          </p:cNvPicPr>
          <p:nvPr/>
        </p:nvPicPr>
        <p:blipFill>
          <a:blip r:embed="rId5" cstate="print"/>
          <a:srcRect/>
          <a:stretch>
            <a:fillRect/>
          </a:stretch>
        </p:blipFill>
        <p:spPr bwMode="auto">
          <a:xfrm>
            <a:off x="6248400" y="228600"/>
            <a:ext cx="2667000" cy="3009781"/>
          </a:xfrm>
          <a:prstGeom prst="rect">
            <a:avLst/>
          </a:prstGeom>
          <a:noFill/>
        </p:spPr>
      </p:pic>
      <p:pic>
        <p:nvPicPr>
          <p:cNvPr id="5126" name="Picture 6" descr="C:\Users\Ptr. Daniel White\Desktop\Bible pictures\faces\638402~African-American-man-holding-a-gun-to-his-head-Posters.jpg"/>
          <p:cNvPicPr>
            <a:picLocks noChangeAspect="1" noChangeArrowheads="1"/>
          </p:cNvPicPr>
          <p:nvPr/>
        </p:nvPicPr>
        <p:blipFill>
          <a:blip r:embed="rId6" cstate="print"/>
          <a:srcRect/>
          <a:stretch>
            <a:fillRect/>
          </a:stretch>
        </p:blipFill>
        <p:spPr bwMode="auto">
          <a:xfrm>
            <a:off x="5334000" y="3962400"/>
            <a:ext cx="3581400" cy="2686050"/>
          </a:xfrm>
          <a:prstGeom prst="rect">
            <a:avLst/>
          </a:prstGeom>
          <a:noFill/>
        </p:spPr>
      </p:pic>
      <p:pic>
        <p:nvPicPr>
          <p:cNvPr id="5127" name="Picture 7" descr="C:\Users\Ptr. Daniel White\Desktop\Bible pictures\faces\mourning.jpg"/>
          <p:cNvPicPr>
            <a:picLocks noChangeAspect="1" noChangeArrowheads="1"/>
          </p:cNvPicPr>
          <p:nvPr/>
        </p:nvPicPr>
        <p:blipFill>
          <a:blip r:embed="rId7" cstate="print"/>
          <a:srcRect/>
          <a:stretch>
            <a:fillRect/>
          </a:stretch>
        </p:blipFill>
        <p:spPr bwMode="auto">
          <a:xfrm>
            <a:off x="3048000" y="1676400"/>
            <a:ext cx="3031807" cy="3343671"/>
          </a:xfrm>
          <a:prstGeom prst="rect">
            <a:avLst/>
          </a:prstGeom>
          <a:noFill/>
        </p:spPr>
      </p:pic>
    </p:spTree>
    <p:extLst>
      <p:ext uri="{BB962C8B-B14F-4D97-AF65-F5344CB8AC3E}">
        <p14:creationId xmlns:p14="http://schemas.microsoft.com/office/powerpoint/2010/main" val="2693150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5400" i="1" dirty="0" smtClean="0"/>
              <a:t>“One woe is past; and, behold, there come two woes more hereafter.”</a:t>
            </a:r>
            <a:endParaRPr lang="en-US" sz="5400" i="1" dirty="0"/>
          </a:p>
        </p:txBody>
      </p:sp>
    </p:spTree>
    <p:extLst>
      <p:ext uri="{BB962C8B-B14F-4D97-AF65-F5344CB8AC3E}">
        <p14:creationId xmlns:p14="http://schemas.microsoft.com/office/powerpoint/2010/main" val="3696114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santuario1.jpg"/>
          <p:cNvPicPr>
            <a:picLocks noChangeAspect="1" noChangeArrowheads="1"/>
          </p:cNvPicPr>
          <p:nvPr/>
        </p:nvPicPr>
        <p:blipFill>
          <a:blip r:embed="rId3" cstate="print"/>
          <a:srcRect b="11250"/>
          <a:stretch>
            <a:fillRect/>
          </a:stretch>
        </p:blipFill>
        <p:spPr bwMode="auto">
          <a:xfrm>
            <a:off x="0" y="533400"/>
            <a:ext cx="9158310" cy="5867400"/>
          </a:xfrm>
          <a:prstGeom prst="rect">
            <a:avLst/>
          </a:prstGeom>
          <a:ln>
            <a:noFill/>
          </a:ln>
          <a:effectLst>
            <a:softEdge rad="112500"/>
          </a:effectLst>
        </p:spPr>
      </p:pic>
      <p:pic>
        <p:nvPicPr>
          <p:cNvPr id="2" name="Picture 1" descr="C:\Users\Ptr. Daniel White\Desktop\Bible pictures\angels\AngelTrumpet.jpg"/>
          <p:cNvPicPr>
            <a:picLocks noChangeAspect="1" noChangeArrowheads="1"/>
          </p:cNvPicPr>
          <p:nvPr/>
        </p:nvPicPr>
        <p:blipFill>
          <a:blip r:embed="rId4" cstate="print"/>
          <a:srcRect/>
          <a:stretch>
            <a:fillRect/>
          </a:stretch>
        </p:blipFill>
        <p:spPr bwMode="auto">
          <a:xfrm flipH="1">
            <a:off x="304800" y="3657600"/>
            <a:ext cx="2793658" cy="2819400"/>
          </a:xfrm>
          <a:prstGeom prst="ellipse">
            <a:avLst/>
          </a:prstGeom>
          <a:ln>
            <a:noFill/>
          </a:ln>
          <a:effectLst>
            <a:softEdge rad="112500"/>
          </a:effectLst>
        </p:spPr>
      </p:pic>
      <p:sp>
        <p:nvSpPr>
          <p:cNvPr id="4" name="Title 3"/>
          <p:cNvSpPr>
            <a:spLocks noGrp="1"/>
          </p:cNvSpPr>
          <p:nvPr>
            <p:ph type="title"/>
          </p:nvPr>
        </p:nvSpPr>
        <p:spPr>
          <a:xfrm>
            <a:off x="228600" y="838200"/>
            <a:ext cx="8153400" cy="2895600"/>
          </a:xfrm>
        </p:spPr>
        <p:txBody>
          <a:bodyPr>
            <a:normAutofit fontScale="90000"/>
          </a:bodyPr>
          <a:lstStyle/>
          <a:p>
            <a:r>
              <a:rPr lang="en-US" b="1" i="1" dirty="0" smtClean="0">
                <a:solidFill>
                  <a:schemeClr val="bg1"/>
                </a:solidFill>
              </a:rPr>
              <a:t>“And the sixth angel sounded, and I heard a voice from the four horns of the golden altar which is before God, Saying to the sixth angel which had the trumpet.”</a:t>
            </a:r>
            <a:endParaRPr lang="en-US" b="1" i="1" dirty="0">
              <a:solidFill>
                <a:schemeClr val="bg1"/>
              </a:solidFill>
            </a:endParaRPr>
          </a:p>
        </p:txBody>
      </p:sp>
    </p:spTree>
    <p:extLst>
      <p:ext uri="{BB962C8B-B14F-4D97-AF65-F5344CB8AC3E}">
        <p14:creationId xmlns:p14="http://schemas.microsoft.com/office/powerpoint/2010/main" val="106269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santuario1.jpg"/>
          <p:cNvPicPr>
            <a:picLocks noChangeAspect="1" noChangeArrowheads="1"/>
          </p:cNvPicPr>
          <p:nvPr/>
        </p:nvPicPr>
        <p:blipFill>
          <a:blip r:embed="rId3" cstate="print"/>
          <a:srcRect b="11250"/>
          <a:stretch>
            <a:fillRect/>
          </a:stretch>
        </p:blipFill>
        <p:spPr bwMode="auto">
          <a:xfrm>
            <a:off x="0" y="533400"/>
            <a:ext cx="9158310" cy="5867400"/>
          </a:xfrm>
          <a:prstGeom prst="rect">
            <a:avLst/>
          </a:prstGeom>
          <a:ln>
            <a:noFill/>
          </a:ln>
          <a:effectLst>
            <a:softEdge rad="112500"/>
          </a:effectLst>
        </p:spPr>
      </p:pic>
      <p:pic>
        <p:nvPicPr>
          <p:cNvPr id="2" name="Picture 1" descr="C:\Users\Ptr. Daniel White\Desktop\Bible pictures\angels\AngelTrumpet.jpg"/>
          <p:cNvPicPr>
            <a:picLocks noChangeAspect="1" noChangeArrowheads="1"/>
          </p:cNvPicPr>
          <p:nvPr/>
        </p:nvPicPr>
        <p:blipFill>
          <a:blip r:embed="rId4" cstate="print"/>
          <a:srcRect/>
          <a:stretch>
            <a:fillRect/>
          </a:stretch>
        </p:blipFill>
        <p:spPr bwMode="auto">
          <a:xfrm flipH="1">
            <a:off x="304800" y="3657600"/>
            <a:ext cx="2793658" cy="2819400"/>
          </a:xfrm>
          <a:prstGeom prst="ellipse">
            <a:avLst/>
          </a:prstGeom>
          <a:ln>
            <a:noFill/>
          </a:ln>
          <a:effectLst>
            <a:softEdge rad="112500"/>
          </a:effectLst>
        </p:spPr>
      </p:pic>
      <p:sp>
        <p:nvSpPr>
          <p:cNvPr id="4" name="Title 3"/>
          <p:cNvSpPr>
            <a:spLocks noGrp="1"/>
          </p:cNvSpPr>
          <p:nvPr>
            <p:ph type="title"/>
          </p:nvPr>
        </p:nvSpPr>
        <p:spPr>
          <a:xfrm>
            <a:off x="228600" y="838200"/>
            <a:ext cx="8153400" cy="2514600"/>
          </a:xfrm>
        </p:spPr>
        <p:txBody>
          <a:bodyPr>
            <a:normAutofit/>
          </a:bodyPr>
          <a:lstStyle/>
          <a:p>
            <a:r>
              <a:rPr lang="en-US" b="1" i="1" dirty="0" smtClean="0">
                <a:solidFill>
                  <a:schemeClr val="bg1"/>
                </a:solidFill>
              </a:rPr>
              <a:t>“Loose the four angels which are bound in the great river Euphrates.”</a:t>
            </a:r>
            <a:endParaRPr lang="en-US" b="1" i="1" dirty="0">
              <a:solidFill>
                <a:schemeClr val="bg1"/>
              </a:solidFill>
            </a:endParaRPr>
          </a:p>
        </p:txBody>
      </p:sp>
    </p:spTree>
    <p:extLst>
      <p:ext uri="{BB962C8B-B14F-4D97-AF65-F5344CB8AC3E}">
        <p14:creationId xmlns:p14="http://schemas.microsoft.com/office/powerpoint/2010/main" val="169426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backgrounds\earth and space\038_Midnight-Cov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8196"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a:off x="3429000" y="228600"/>
            <a:ext cx="2312318" cy="3344863"/>
          </a:xfrm>
          <a:prstGeom prst="rect">
            <a:avLst/>
          </a:prstGeom>
          <a:noFill/>
        </p:spPr>
      </p:pic>
      <p:pic>
        <p:nvPicPr>
          <p:cNvPr id="9"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a:off x="2971800" y="2743200"/>
            <a:ext cx="2312318" cy="3344863"/>
          </a:xfrm>
          <a:prstGeom prst="rect">
            <a:avLst/>
          </a:prstGeom>
          <a:noFill/>
        </p:spPr>
      </p:pic>
      <p:pic>
        <p:nvPicPr>
          <p:cNvPr id="11"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2057400" y="762000"/>
            <a:ext cx="2470350" cy="3573463"/>
          </a:xfrm>
          <a:prstGeom prst="rect">
            <a:avLst/>
          </a:prstGeom>
          <a:noFill/>
        </p:spPr>
      </p:pic>
      <p:pic>
        <p:nvPicPr>
          <p:cNvPr id="12"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1524000" y="3048000"/>
            <a:ext cx="2470350" cy="3573463"/>
          </a:xfrm>
          <a:prstGeom prst="rect">
            <a:avLst/>
          </a:prstGeom>
          <a:noFill/>
        </p:spPr>
      </p:pic>
    </p:spTree>
    <p:extLst>
      <p:ext uri="{BB962C8B-B14F-4D97-AF65-F5344CB8AC3E}">
        <p14:creationId xmlns:p14="http://schemas.microsoft.com/office/powerpoint/2010/main" val="82279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strVal val="#ppt_w*0.70"/>
                                          </p:val>
                                        </p:tav>
                                        <p:tav tm="100000">
                                          <p:val>
                                            <p:strVal val="#ppt_w"/>
                                          </p:val>
                                        </p:tav>
                                      </p:tavLst>
                                    </p:anim>
                                    <p:anim calcmode="lin" valueType="num">
                                      <p:cBhvr>
                                        <p:cTn id="8" dur="1000" fill="hold"/>
                                        <p:tgtEl>
                                          <p:spTgt spid="8194"/>
                                        </p:tgtEl>
                                        <p:attrNameLst>
                                          <p:attrName>ppt_h</p:attrName>
                                        </p:attrNameLst>
                                      </p:cBhvr>
                                      <p:tavLst>
                                        <p:tav tm="0">
                                          <p:val>
                                            <p:strVal val="#ppt_h"/>
                                          </p:val>
                                        </p:tav>
                                        <p:tav tm="100000">
                                          <p:val>
                                            <p:strVal val="#ppt_h"/>
                                          </p:val>
                                        </p:tav>
                                      </p:tavLst>
                                    </p:anim>
                                    <p:animEffect transition="in" filter="fade">
                                      <p:cBhvr>
                                        <p:cTn id="9" dur="10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196"/>
                                        </p:tgtEl>
                                        <p:attrNameLst>
                                          <p:attrName>style.visibility</p:attrName>
                                        </p:attrNameLst>
                                      </p:cBhvr>
                                      <p:to>
                                        <p:strVal val="visible"/>
                                      </p:to>
                                    </p:set>
                                    <p:anim calcmode="lin" valueType="num">
                                      <p:cBhvr additive="base">
                                        <p:cTn id="14" dur="1000" fill="hold"/>
                                        <p:tgtEl>
                                          <p:spTgt spid="8196"/>
                                        </p:tgtEl>
                                        <p:attrNameLst>
                                          <p:attrName>ppt_x</p:attrName>
                                        </p:attrNameLst>
                                      </p:cBhvr>
                                      <p:tavLst>
                                        <p:tav tm="0">
                                          <p:val>
                                            <p:strVal val="#ppt_x"/>
                                          </p:val>
                                        </p:tav>
                                        <p:tav tm="100000">
                                          <p:val>
                                            <p:strVal val="#ppt_x"/>
                                          </p:val>
                                        </p:tav>
                                      </p:tavLst>
                                    </p:anim>
                                    <p:anim calcmode="lin" valueType="num">
                                      <p:cBhvr additive="base">
                                        <p:cTn id="15" dur="10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ppt_x"/>
                                          </p:val>
                                        </p:tav>
                                        <p:tav tm="100000">
                                          <p:val>
                                            <p:strVal val="#ppt_x"/>
                                          </p:val>
                                        </p:tav>
                                      </p:tavLst>
                                    </p:anim>
                                    <p:anim calcmode="lin" valueType="num">
                                      <p:cBhvr additive="base">
                                        <p:cTn id="21"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ppt_x"/>
                                          </p:val>
                                        </p:tav>
                                        <p:tav tm="100000">
                                          <p:val>
                                            <p:strVal val="#ppt_x"/>
                                          </p:val>
                                        </p:tav>
                                      </p:tavLst>
                                    </p:anim>
                                    <p:anim calcmode="lin" valueType="num">
                                      <p:cBhvr additive="base">
                                        <p:cTn id="2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ppt_x"/>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4800" i="1" dirty="0" smtClean="0"/>
              <a:t>“And when he had opened the seventh seal, there was silence in heaven about the space of half an hour. And I saw the seven angels which stood before God; and to them were given seven trumpets.”</a:t>
            </a:r>
            <a:endParaRPr lang="en-US" sz="4800" i="1" dirty="0"/>
          </a:p>
        </p:txBody>
      </p:sp>
    </p:spTree>
    <p:extLst>
      <p:ext uri="{BB962C8B-B14F-4D97-AF65-F5344CB8AC3E}">
        <p14:creationId xmlns:p14="http://schemas.microsoft.com/office/powerpoint/2010/main" val="2453306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981200"/>
          </a:xfrm>
        </p:spPr>
        <p:txBody>
          <a:bodyPr>
            <a:normAutofit/>
          </a:bodyPr>
          <a:lstStyle/>
          <a:p>
            <a:r>
              <a:rPr lang="en-US" dirty="0" smtClean="0"/>
              <a:t>Time of their judgment</a:t>
            </a:r>
            <a:br>
              <a:rPr lang="en-US" dirty="0" smtClean="0"/>
            </a:br>
            <a:r>
              <a:rPr lang="en-US" sz="3600" i="1" dirty="0" smtClean="0"/>
              <a:t>(1 hour, 1 day, 1 month, 1 year)</a:t>
            </a:r>
            <a:r>
              <a:rPr lang="en-US" dirty="0" smtClean="0"/>
              <a:t/>
            </a:r>
            <a:br>
              <a:rPr lang="en-US" dirty="0" smtClean="0"/>
            </a:br>
            <a:endParaRPr lang="en-US" dirty="0"/>
          </a:p>
        </p:txBody>
      </p:sp>
      <p:sp>
        <p:nvSpPr>
          <p:cNvPr id="3" name="Content Placeholder 2"/>
          <p:cNvSpPr>
            <a:spLocks noGrp="1"/>
          </p:cNvSpPr>
          <p:nvPr>
            <p:ph idx="1"/>
          </p:nvPr>
        </p:nvSpPr>
        <p:spPr>
          <a:xfrm>
            <a:off x="5181600" y="2133600"/>
            <a:ext cx="3581400" cy="4724400"/>
          </a:xfrm>
        </p:spPr>
        <p:txBody>
          <a:bodyPr>
            <a:noAutofit/>
          </a:bodyPr>
          <a:lstStyle/>
          <a:p>
            <a:pPr algn="ctr">
              <a:buNone/>
            </a:pPr>
            <a:r>
              <a:rPr lang="en-US" sz="4000" i="1" dirty="0" smtClean="0">
                <a:solidFill>
                  <a:srgbClr val="FFFF00"/>
                </a:solidFill>
              </a:rPr>
              <a:t>   The purpose of their judgment is to kill 1/3 of the population of the earth.</a:t>
            </a:r>
          </a:p>
        </p:txBody>
      </p:sp>
      <p:pic>
        <p:nvPicPr>
          <p:cNvPr id="5" name="Picture 4"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381000" y="1752600"/>
            <a:ext cx="2470350" cy="3573463"/>
          </a:xfrm>
          <a:prstGeom prst="rect">
            <a:avLst/>
          </a:prstGeom>
          <a:noFill/>
        </p:spPr>
      </p:pic>
      <p:pic>
        <p:nvPicPr>
          <p:cNvPr id="6" name="Picture 5"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914400" y="3284537"/>
            <a:ext cx="2667000" cy="3573463"/>
          </a:xfrm>
          <a:prstGeom prst="rect">
            <a:avLst/>
          </a:prstGeom>
          <a:noFill/>
        </p:spPr>
      </p:pic>
      <p:pic>
        <p:nvPicPr>
          <p:cNvPr id="7" name="Picture 6"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2362200" y="1295400"/>
            <a:ext cx="2470350" cy="3573463"/>
          </a:xfrm>
          <a:prstGeom prst="rect">
            <a:avLst/>
          </a:prstGeom>
          <a:noFill/>
        </p:spPr>
      </p:pic>
      <p:pic>
        <p:nvPicPr>
          <p:cNvPr id="8" name="Picture 7"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3200400" y="3284537"/>
            <a:ext cx="2470350" cy="3573463"/>
          </a:xfrm>
          <a:prstGeom prst="rect">
            <a:avLst/>
          </a:prstGeom>
          <a:noFill/>
        </p:spPr>
      </p:pic>
    </p:spTree>
    <p:extLst>
      <p:ext uri="{BB962C8B-B14F-4D97-AF65-F5344CB8AC3E}">
        <p14:creationId xmlns:p14="http://schemas.microsoft.com/office/powerpoint/2010/main" val="388630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ocuments\My Scans\2009-09 (Sep)\scan0003.jpg"/>
          <p:cNvPicPr>
            <a:picLocks noChangeAspect="1" noChangeArrowheads="1"/>
          </p:cNvPicPr>
          <p:nvPr/>
        </p:nvPicPr>
        <p:blipFill>
          <a:blip r:embed="rId3" cstate="print">
            <a:grayscl/>
          </a:blip>
          <a:srcRect/>
          <a:stretch>
            <a:fillRect/>
          </a:stretch>
        </p:blipFill>
        <p:spPr bwMode="auto">
          <a:xfrm>
            <a:off x="0" y="1663074"/>
            <a:ext cx="9144000" cy="5194926"/>
          </a:xfrm>
          <a:prstGeom prst="rect">
            <a:avLst/>
          </a:prstGeom>
          <a:ln>
            <a:noFill/>
          </a:ln>
          <a:effectLst>
            <a:softEdge rad="112500"/>
          </a:effectLst>
        </p:spPr>
      </p:pic>
      <p:pic>
        <p:nvPicPr>
          <p:cNvPr id="3" name="Picture 2" descr="C:\Users\Ptr. Daniel White\Documents\My Scans\2009-09 (Sep)\scan0003.jpg"/>
          <p:cNvPicPr>
            <a:picLocks noChangeAspect="1" noChangeArrowheads="1"/>
          </p:cNvPicPr>
          <p:nvPr/>
        </p:nvPicPr>
        <p:blipFill>
          <a:blip r:embed="rId3" cstate="print">
            <a:grayscl/>
          </a:blip>
          <a:srcRect l="52466" t="75168" r="2389" b="11946"/>
          <a:stretch>
            <a:fillRect/>
          </a:stretch>
        </p:blipFill>
        <p:spPr bwMode="auto">
          <a:xfrm>
            <a:off x="4572000" y="4724400"/>
            <a:ext cx="4572000" cy="1219200"/>
          </a:xfrm>
          <a:prstGeom prst="rect">
            <a:avLst/>
          </a:prstGeom>
          <a:ln>
            <a:noFill/>
          </a:ln>
          <a:effectLst>
            <a:softEdge rad="112500"/>
          </a:effectLst>
        </p:spPr>
      </p:pic>
      <p:pic>
        <p:nvPicPr>
          <p:cNvPr id="7" name="Picture 2" descr="C:\Users\Ptr. Daniel White\Documents\My Scans\2009-09 (Sep)\scan0003.jpg"/>
          <p:cNvPicPr>
            <a:picLocks noChangeAspect="1" noChangeArrowheads="1"/>
          </p:cNvPicPr>
          <p:nvPr/>
        </p:nvPicPr>
        <p:blipFill>
          <a:blip r:embed="rId3" cstate="print">
            <a:grayscl/>
          </a:blip>
          <a:srcRect r="60000" b="41327"/>
          <a:stretch>
            <a:fillRect/>
          </a:stretch>
        </p:blipFill>
        <p:spPr bwMode="auto">
          <a:xfrm>
            <a:off x="2057400" y="1676400"/>
            <a:ext cx="3886200" cy="3048000"/>
          </a:xfrm>
          <a:prstGeom prst="rect">
            <a:avLst/>
          </a:prstGeom>
          <a:ln>
            <a:noFill/>
          </a:ln>
          <a:effectLst>
            <a:softEdge rad="112500"/>
          </a:effectLst>
        </p:spPr>
      </p:pic>
      <p:pic>
        <p:nvPicPr>
          <p:cNvPr id="6" name="Picture 2" descr="C:\Users\Ptr. Daniel White\Documents\My Scans\2009-09 (Sep)\scan0003.jpg"/>
          <p:cNvPicPr>
            <a:picLocks noChangeAspect="1" noChangeArrowheads="1"/>
          </p:cNvPicPr>
          <p:nvPr/>
        </p:nvPicPr>
        <p:blipFill>
          <a:blip r:embed="rId3" cstate="print">
            <a:grayscl/>
          </a:blip>
          <a:srcRect r="60000" b="41327"/>
          <a:stretch>
            <a:fillRect/>
          </a:stretch>
        </p:blipFill>
        <p:spPr bwMode="auto">
          <a:xfrm>
            <a:off x="5257800" y="1676400"/>
            <a:ext cx="3886200" cy="3048000"/>
          </a:xfrm>
          <a:prstGeom prst="rect">
            <a:avLst/>
          </a:prstGeom>
          <a:ln>
            <a:noFill/>
          </a:ln>
          <a:effectLst>
            <a:softEdge rad="112500"/>
          </a:effectLst>
        </p:spPr>
      </p:pic>
      <p:pic>
        <p:nvPicPr>
          <p:cNvPr id="5"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6673650" y="2133600"/>
            <a:ext cx="2470350" cy="3573463"/>
          </a:xfrm>
          <a:prstGeom prst="rect">
            <a:avLst/>
          </a:prstGeom>
          <a:noFill/>
        </p:spPr>
      </p:pic>
      <p:pic>
        <p:nvPicPr>
          <p:cNvPr id="8" name="Picture 7"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4724400" y="2286000"/>
            <a:ext cx="2470350" cy="3573463"/>
          </a:xfrm>
          <a:prstGeom prst="rect">
            <a:avLst/>
          </a:prstGeom>
          <a:noFill/>
        </p:spPr>
      </p:pic>
      <p:pic>
        <p:nvPicPr>
          <p:cNvPr id="10" name="Picture 9"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2590800" y="1905000"/>
            <a:ext cx="2470350" cy="3573463"/>
          </a:xfrm>
          <a:prstGeom prst="rect">
            <a:avLst/>
          </a:prstGeom>
          <a:noFill/>
        </p:spPr>
      </p:pic>
      <p:pic>
        <p:nvPicPr>
          <p:cNvPr id="11" name="Picture 10"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381000" y="1981200"/>
            <a:ext cx="2470350" cy="3573463"/>
          </a:xfrm>
          <a:prstGeom prst="rect">
            <a:avLst/>
          </a:prstGeom>
          <a:noFill/>
        </p:spPr>
      </p:pic>
      <p:sp>
        <p:nvSpPr>
          <p:cNvPr id="12" name="Title 11"/>
          <p:cNvSpPr>
            <a:spLocks noGrp="1"/>
          </p:cNvSpPr>
          <p:nvPr>
            <p:ph type="title"/>
          </p:nvPr>
        </p:nvSpPr>
        <p:spPr>
          <a:xfrm>
            <a:off x="457200" y="5410200"/>
            <a:ext cx="8229600" cy="1219200"/>
          </a:xfrm>
        </p:spPr>
        <p:txBody>
          <a:bodyPr>
            <a:normAutofit/>
          </a:bodyPr>
          <a:lstStyle/>
          <a:p>
            <a:r>
              <a:rPr lang="en-US" sz="5400" b="1" i="1" dirty="0" smtClean="0">
                <a:solidFill>
                  <a:schemeClr val="bg1"/>
                </a:solidFill>
              </a:rPr>
              <a:t>200 Million</a:t>
            </a:r>
            <a:endParaRPr lang="en-US" sz="5400" b="1" i="1" dirty="0">
              <a:solidFill>
                <a:schemeClr val="bg1"/>
              </a:solidFill>
            </a:endParaRPr>
          </a:p>
        </p:txBody>
      </p:sp>
      <p:sp>
        <p:nvSpPr>
          <p:cNvPr id="13" name="Rectangle 12"/>
          <p:cNvSpPr/>
          <p:nvPr/>
        </p:nvSpPr>
        <p:spPr>
          <a:xfrm>
            <a:off x="0" y="0"/>
            <a:ext cx="9144000" cy="1754326"/>
          </a:xfrm>
          <a:prstGeom prst="rect">
            <a:avLst/>
          </a:prstGeom>
        </p:spPr>
        <p:txBody>
          <a:bodyPr wrap="square">
            <a:spAutoFit/>
          </a:bodyPr>
          <a:lstStyle/>
          <a:p>
            <a:pPr algn="ctr"/>
            <a:r>
              <a:rPr lang="en-US" sz="3600" i="1" dirty="0" smtClean="0"/>
              <a:t>“And the number of the army of the horsemen were two hundred thousand </a:t>
            </a:r>
            <a:r>
              <a:rPr lang="en-US" sz="3600" i="1" dirty="0" err="1" smtClean="0"/>
              <a:t>thousand</a:t>
            </a:r>
            <a:r>
              <a:rPr lang="en-US" sz="3600" i="1" dirty="0" smtClean="0"/>
              <a:t>: and I heard the number of them.”</a:t>
            </a:r>
            <a:endParaRPr lang="en-US" sz="3600" i="1" dirty="0"/>
          </a:p>
        </p:txBody>
      </p:sp>
    </p:spTree>
    <p:extLst>
      <p:ext uri="{BB962C8B-B14F-4D97-AF65-F5344CB8AC3E}">
        <p14:creationId xmlns:p14="http://schemas.microsoft.com/office/powerpoint/2010/main" val="169655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ocuments\My Scans\2009-09 (Sep)\scan0001.jpg"/>
          <p:cNvPicPr>
            <a:picLocks noChangeAspect="1" noChangeArrowheads="1"/>
          </p:cNvPicPr>
          <p:nvPr/>
        </p:nvPicPr>
        <p:blipFill>
          <a:blip r:embed="rId3" cstate="print">
            <a:lum bright="-20000"/>
          </a:blip>
          <a:srcRect/>
          <a:stretch>
            <a:fillRect/>
          </a:stretch>
        </p:blipFill>
        <p:spPr bwMode="auto">
          <a:xfrm>
            <a:off x="0" y="2339974"/>
            <a:ext cx="9144000" cy="4518026"/>
          </a:xfrm>
          <a:prstGeom prst="rect">
            <a:avLst/>
          </a:prstGeom>
          <a:noFill/>
        </p:spPr>
      </p:pic>
      <p:sp>
        <p:nvSpPr>
          <p:cNvPr id="4" name="Content Placeholder 3"/>
          <p:cNvSpPr>
            <a:spLocks noGrp="1"/>
          </p:cNvSpPr>
          <p:nvPr>
            <p:ph idx="1"/>
          </p:nvPr>
        </p:nvSpPr>
        <p:spPr>
          <a:xfrm>
            <a:off x="0" y="2590799"/>
            <a:ext cx="9144000" cy="4267201"/>
          </a:xfrm>
        </p:spPr>
        <p:txBody>
          <a:bodyPr>
            <a:noAutofit/>
          </a:bodyPr>
          <a:lstStyle/>
          <a:p>
            <a:r>
              <a:rPr lang="en-US" sz="3600" b="1" dirty="0" smtClean="0">
                <a:effectLst>
                  <a:glow rad="139700">
                    <a:schemeClr val="bg1">
                      <a:alpha val="40000"/>
                    </a:schemeClr>
                  </a:glow>
                </a:effectLst>
              </a:rPr>
              <a:t>Breastplates – Protected and indestructible</a:t>
            </a:r>
          </a:p>
          <a:p>
            <a:r>
              <a:rPr lang="en-US" sz="3600" b="1" dirty="0" smtClean="0">
                <a:effectLst>
                  <a:glow rad="139700">
                    <a:schemeClr val="bg1">
                      <a:alpha val="40000"/>
                    </a:schemeClr>
                  </a:glow>
                </a:effectLst>
              </a:rPr>
              <a:t>Heads like lions – Furious and devouring</a:t>
            </a:r>
          </a:p>
          <a:p>
            <a:r>
              <a:rPr lang="en-US" sz="3600" b="1" dirty="0" smtClean="0">
                <a:effectLst>
                  <a:glow rad="139700">
                    <a:schemeClr val="bg1">
                      <a:alpha val="40000"/>
                    </a:schemeClr>
                  </a:glow>
                </a:effectLst>
              </a:rPr>
              <a:t>Mouth that spits fire – Full of wrath and furry</a:t>
            </a:r>
          </a:p>
          <a:p>
            <a:r>
              <a:rPr lang="en-US" sz="3600" b="1" dirty="0" smtClean="0">
                <a:effectLst>
                  <a:glow rad="139700">
                    <a:schemeClr val="bg1">
                      <a:alpha val="40000"/>
                    </a:schemeClr>
                  </a:glow>
                </a:effectLst>
              </a:rPr>
              <a:t>Tails like serpents – Poisonous strikes and deadly wounds</a:t>
            </a:r>
          </a:p>
          <a:p>
            <a:pPr>
              <a:buNone/>
            </a:pPr>
            <a:r>
              <a:rPr lang="en-US" sz="3600" b="1" i="1" dirty="0" smtClean="0">
                <a:effectLst>
                  <a:glow rad="139700">
                    <a:schemeClr val="bg1">
                      <a:alpha val="40000"/>
                    </a:schemeClr>
                  </a:glow>
                </a:effectLst>
              </a:rPr>
              <a:t>“Their power is in their mouth and in their tails...”</a:t>
            </a:r>
            <a:endParaRPr lang="en-US" sz="3600" b="1" i="1" dirty="0">
              <a:effectLst>
                <a:glow rad="139700">
                  <a:schemeClr val="bg1">
                    <a:alpha val="40000"/>
                  </a:schemeClr>
                </a:glow>
              </a:effectLst>
            </a:endParaRPr>
          </a:p>
        </p:txBody>
      </p:sp>
      <p:sp>
        <p:nvSpPr>
          <p:cNvPr id="5" name="Rectangle 4"/>
          <p:cNvSpPr/>
          <p:nvPr/>
        </p:nvSpPr>
        <p:spPr>
          <a:xfrm>
            <a:off x="304800" y="0"/>
            <a:ext cx="8382000" cy="2400657"/>
          </a:xfrm>
          <a:prstGeom prst="rect">
            <a:avLst/>
          </a:prstGeom>
        </p:spPr>
        <p:txBody>
          <a:bodyPr wrap="square">
            <a:spAutoFit/>
          </a:bodyPr>
          <a:lstStyle/>
          <a:p>
            <a:pPr algn="ctr"/>
            <a:r>
              <a:rPr lang="en-US" sz="3000" i="1" dirty="0" smtClean="0"/>
              <a:t>“And thus I saw the horses in the vision, and them that sat on them, having breastplates of fire, and of jacinth, and brimstone: and the heads of the horses were as the heads of lions; and out of their mouths issued fire and smoke and brimstone.”</a:t>
            </a:r>
            <a:endParaRPr lang="en-US" sz="3000" i="1" dirty="0"/>
          </a:p>
        </p:txBody>
      </p:sp>
    </p:spTree>
    <p:extLst>
      <p:ext uri="{BB962C8B-B14F-4D97-AF65-F5344CB8AC3E}">
        <p14:creationId xmlns:p14="http://schemas.microsoft.com/office/powerpoint/2010/main" val="357544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ocuments\My Scans\2009-09 (Sep)\scan0001.jpg"/>
          <p:cNvPicPr>
            <a:picLocks noChangeAspect="1" noChangeArrowheads="1"/>
          </p:cNvPicPr>
          <p:nvPr/>
        </p:nvPicPr>
        <p:blipFill>
          <a:blip r:embed="rId2" cstate="print">
            <a:lum bright="-20000"/>
          </a:blip>
          <a:srcRect/>
          <a:stretch>
            <a:fillRect/>
          </a:stretch>
        </p:blipFill>
        <p:spPr bwMode="auto">
          <a:xfrm>
            <a:off x="0" y="2339974"/>
            <a:ext cx="9144000" cy="4518026"/>
          </a:xfrm>
          <a:prstGeom prst="rect">
            <a:avLst/>
          </a:prstGeom>
          <a:noFill/>
        </p:spPr>
      </p:pic>
      <p:sp>
        <p:nvSpPr>
          <p:cNvPr id="3" name="Rectangle 2"/>
          <p:cNvSpPr/>
          <p:nvPr/>
        </p:nvSpPr>
        <p:spPr>
          <a:xfrm>
            <a:off x="0" y="0"/>
            <a:ext cx="9144000" cy="2400657"/>
          </a:xfrm>
          <a:prstGeom prst="rect">
            <a:avLst/>
          </a:prstGeom>
        </p:spPr>
        <p:txBody>
          <a:bodyPr wrap="square">
            <a:spAutoFit/>
          </a:bodyPr>
          <a:lstStyle/>
          <a:p>
            <a:pPr algn="ctr"/>
            <a:r>
              <a:rPr lang="en-US" sz="3000" i="1" dirty="0" smtClean="0"/>
              <a:t> “By these three was the third part of men killed, by the fire, and by the smoke, and by the brimstone, which issued out of their mouths. For their power is in their mouth, and in their tails: for their tails were like unto serpents, and had heads, and with them they do hurt.”</a:t>
            </a:r>
            <a:endParaRPr lang="en-US" sz="3000" i="1" dirty="0"/>
          </a:p>
        </p:txBody>
      </p:sp>
    </p:spTree>
    <p:extLst>
      <p:ext uri="{BB962C8B-B14F-4D97-AF65-F5344CB8AC3E}">
        <p14:creationId xmlns:p14="http://schemas.microsoft.com/office/powerpoint/2010/main" val="32919297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i101.photobucket.com/albums/m61/TGEzekial/sixthtrump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1376"/>
            <a:ext cx="6858000" cy="6941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4029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c03.deviantart.net/fs71/i/2009/358/a/5/The_Sixth_Trumpet_by_christia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928"/>
            <a:ext cx="9104220" cy="676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5916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biblicalconnection.files.wordpress.com/2013/09/su4f7aec79.jpg"/>
          <p:cNvSpPr>
            <a:spLocks noChangeAspect="1" noChangeArrowheads="1"/>
          </p:cNvSpPr>
          <p:nvPr/>
        </p:nvSpPr>
        <p:spPr bwMode="auto">
          <a:xfrm>
            <a:off x="155575" y="-1600200"/>
            <a:ext cx="5114925" cy="3333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https://biblicalconnection.files.wordpress.com/2013/09/su4f7aec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099408" cy="59307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7649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ocuments\My Scans\2009-09 (Sep)\scan0001.jpg"/>
          <p:cNvPicPr>
            <a:picLocks noChangeAspect="1" noChangeArrowheads="1"/>
          </p:cNvPicPr>
          <p:nvPr/>
        </p:nvPicPr>
        <p:blipFill>
          <a:blip r:embed="rId3" cstate="print">
            <a:lum bright="-10000"/>
          </a:blip>
          <a:srcRect l="37500" b="492"/>
          <a:stretch>
            <a:fillRect/>
          </a:stretch>
        </p:blipFill>
        <p:spPr bwMode="auto">
          <a:xfrm>
            <a:off x="0" y="53848"/>
            <a:ext cx="3962400" cy="3117088"/>
          </a:xfrm>
          <a:prstGeom prst="ellipse">
            <a:avLst/>
          </a:prstGeom>
          <a:ln>
            <a:noFill/>
          </a:ln>
          <a:effectLst>
            <a:softEdge rad="112500"/>
          </a:effectLst>
        </p:spPr>
      </p:pic>
      <p:sp>
        <p:nvSpPr>
          <p:cNvPr id="4" name="Content Placeholder 3"/>
          <p:cNvSpPr>
            <a:spLocks noGrp="1"/>
          </p:cNvSpPr>
          <p:nvPr>
            <p:ph idx="1"/>
          </p:nvPr>
        </p:nvSpPr>
        <p:spPr>
          <a:xfrm>
            <a:off x="3962400" y="0"/>
            <a:ext cx="5181600" cy="7315200"/>
          </a:xfrm>
        </p:spPr>
        <p:txBody>
          <a:bodyPr>
            <a:normAutofit/>
          </a:bodyPr>
          <a:lstStyle/>
          <a:p>
            <a:r>
              <a:rPr lang="en-US" sz="3600" dirty="0" smtClean="0"/>
              <a:t>Prepared for an hour, and a day, and a month, and a year = </a:t>
            </a:r>
            <a:r>
              <a:rPr lang="en-US" sz="3600" i="1" dirty="0" smtClean="0"/>
              <a:t>397 days and 1 hour</a:t>
            </a:r>
          </a:p>
          <a:p>
            <a:r>
              <a:rPr lang="en-US" sz="3600" dirty="0" smtClean="0"/>
              <a:t>Kill 1/3 part of men</a:t>
            </a:r>
          </a:p>
          <a:p>
            <a:r>
              <a:rPr lang="en-US" sz="3600" dirty="0" smtClean="0"/>
              <a:t>The 6</a:t>
            </a:r>
            <a:r>
              <a:rPr lang="en-US" sz="3600" baseline="30000" dirty="0" smtClean="0"/>
              <a:t>th</a:t>
            </a:r>
            <a:r>
              <a:rPr lang="en-US" sz="3600" dirty="0" smtClean="0"/>
              <a:t> trumpet, combined with the 4</a:t>
            </a:r>
            <a:r>
              <a:rPr lang="en-US" sz="3600" baseline="30000" dirty="0" smtClean="0"/>
              <a:t>th</a:t>
            </a:r>
            <a:r>
              <a:rPr lang="en-US" sz="3600" dirty="0" smtClean="0"/>
              <a:t> seal </a:t>
            </a:r>
            <a:r>
              <a:rPr lang="en-US" sz="3600" i="1" dirty="0" smtClean="0"/>
              <a:t>(6:8) </a:t>
            </a:r>
            <a:r>
              <a:rPr lang="en-US" sz="3600" dirty="0" smtClean="0"/>
              <a:t>has now reduced the population of the earth to over ½ of its pre-tribulation level.</a:t>
            </a:r>
            <a:endParaRPr lang="en-US" sz="3600" dirty="0"/>
          </a:p>
        </p:txBody>
      </p:sp>
      <p:pic>
        <p:nvPicPr>
          <p:cNvPr id="5" name="Picture 2" descr="C:\Users\Ptr. Daniel White\Desktop\Bible pictures\Prophecy pictures\prophecy pictures\four horsemen\Fourth Horseman.jpg"/>
          <p:cNvPicPr>
            <a:picLocks noChangeAspect="1" noChangeArrowheads="1"/>
          </p:cNvPicPr>
          <p:nvPr/>
        </p:nvPicPr>
        <p:blipFill>
          <a:blip r:embed="rId4" cstate="print"/>
          <a:srcRect/>
          <a:stretch>
            <a:fillRect/>
          </a:stretch>
        </p:blipFill>
        <p:spPr bwMode="auto">
          <a:xfrm>
            <a:off x="533400" y="3032983"/>
            <a:ext cx="2827337" cy="3825017"/>
          </a:xfrm>
          <a:prstGeom prst="ellipse">
            <a:avLst/>
          </a:prstGeom>
          <a:ln>
            <a:noFill/>
          </a:ln>
          <a:effectLst>
            <a:softEdge rad="112500"/>
          </a:effectLst>
        </p:spPr>
      </p:pic>
    </p:spTree>
    <p:extLst>
      <p:ext uri="{BB962C8B-B14F-4D97-AF65-F5344CB8AC3E}">
        <p14:creationId xmlns:p14="http://schemas.microsoft.com/office/powerpoint/2010/main" val="370281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to="" calcmode="lin" valueType="num">
                                      <p:cBhvr>
                                        <p:cTn id="22"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Ptr. Daniel White\Desktop\Bible pictures\Persecution and suffering, poverity\prisoner_mass_grave.jpg"/>
          <p:cNvPicPr>
            <a:picLocks noChangeAspect="1" noChangeArrowheads="1"/>
          </p:cNvPicPr>
          <p:nvPr/>
        </p:nvPicPr>
        <p:blipFill>
          <a:blip r:embed="rId3" cstate="print"/>
          <a:srcRect l="41250" b="1493"/>
          <a:stretch>
            <a:fillRect/>
          </a:stretch>
        </p:blipFill>
        <p:spPr bwMode="auto">
          <a:xfrm>
            <a:off x="0" y="2667000"/>
            <a:ext cx="3581400" cy="4191000"/>
          </a:xfrm>
          <a:prstGeom prst="rect">
            <a:avLst/>
          </a:prstGeom>
          <a:noFill/>
        </p:spPr>
      </p:pic>
      <p:pic>
        <p:nvPicPr>
          <p:cNvPr id="2051" name="Picture 3" descr="C:\Users\Ptr. Daniel White\Desktop\Bible pictures\Persecution and suffering, poverity\massgrave.jpg"/>
          <p:cNvPicPr>
            <a:picLocks noChangeAspect="1" noChangeArrowheads="1"/>
          </p:cNvPicPr>
          <p:nvPr/>
        </p:nvPicPr>
        <p:blipFill>
          <a:blip r:embed="rId4" cstate="print"/>
          <a:srcRect/>
          <a:stretch>
            <a:fillRect/>
          </a:stretch>
        </p:blipFill>
        <p:spPr bwMode="auto">
          <a:xfrm>
            <a:off x="4905375" y="0"/>
            <a:ext cx="4238625" cy="3352800"/>
          </a:xfrm>
          <a:prstGeom prst="rect">
            <a:avLst/>
          </a:prstGeom>
          <a:noFill/>
        </p:spPr>
      </p:pic>
      <p:pic>
        <p:nvPicPr>
          <p:cNvPr id="2053" name="Picture 5" descr="C:\Users\Ptr. Daniel White\Desktop\Bible pictures\Persecution and suffering, poverity\pic.php.jpg"/>
          <p:cNvPicPr>
            <a:picLocks noChangeAspect="1" noChangeArrowheads="1"/>
          </p:cNvPicPr>
          <p:nvPr/>
        </p:nvPicPr>
        <p:blipFill>
          <a:blip r:embed="rId5" cstate="print">
            <a:duotone>
              <a:prstClr val="black"/>
              <a:srgbClr val="D9C3A5">
                <a:tint val="50000"/>
                <a:satMod val="180000"/>
              </a:srgbClr>
            </a:duotone>
          </a:blip>
          <a:srcRect/>
          <a:stretch>
            <a:fillRect/>
          </a:stretch>
        </p:blipFill>
        <p:spPr bwMode="auto">
          <a:xfrm>
            <a:off x="4381500" y="3219450"/>
            <a:ext cx="4762500" cy="3638550"/>
          </a:xfrm>
          <a:prstGeom prst="rect">
            <a:avLst/>
          </a:prstGeom>
          <a:noFill/>
        </p:spPr>
      </p:pic>
      <p:pic>
        <p:nvPicPr>
          <p:cNvPr id="2052" name="Picture 4" descr="C:\Users\Ptr. Daniel White\Desktop\Bible pictures\Persecution and suffering, poverity\mass_grave.jpg"/>
          <p:cNvPicPr>
            <a:picLocks noChangeAspect="1" noChangeArrowheads="1"/>
          </p:cNvPicPr>
          <p:nvPr/>
        </p:nvPicPr>
        <p:blipFill>
          <a:blip r:embed="rId6" cstate="print">
            <a:grayscl/>
          </a:blip>
          <a:srcRect/>
          <a:stretch>
            <a:fillRect/>
          </a:stretch>
        </p:blipFill>
        <p:spPr bwMode="auto">
          <a:xfrm rot="16200000">
            <a:off x="2228850" y="-400050"/>
            <a:ext cx="3048000" cy="3848100"/>
          </a:xfrm>
          <a:prstGeom prst="rect">
            <a:avLst/>
          </a:prstGeom>
          <a:noFill/>
        </p:spPr>
      </p:pic>
      <p:pic>
        <p:nvPicPr>
          <p:cNvPr id="2055" name="Picture 7" descr="C:\Users\Ptr. Daniel White\Desktop\Bible pictures\Persecution and suffering, poverity\taejon-mass grave.jpg"/>
          <p:cNvPicPr>
            <a:picLocks noChangeAspect="1" noChangeArrowheads="1"/>
          </p:cNvPicPr>
          <p:nvPr/>
        </p:nvPicPr>
        <p:blipFill>
          <a:blip r:embed="rId7" cstate="print">
            <a:grayscl/>
          </a:blip>
          <a:srcRect l="26667" b="247"/>
          <a:stretch>
            <a:fillRect/>
          </a:stretch>
        </p:blipFill>
        <p:spPr bwMode="auto">
          <a:xfrm>
            <a:off x="2667000" y="4292600"/>
            <a:ext cx="2444750" cy="2565400"/>
          </a:xfrm>
          <a:prstGeom prst="rect">
            <a:avLst/>
          </a:prstGeom>
          <a:noFill/>
        </p:spPr>
      </p:pic>
      <p:pic>
        <p:nvPicPr>
          <p:cNvPr id="2056" name="Picture 8" descr="C:\Users\Ptr. Daniel White\Desktop\Bible pictures\Persecution and suffering, poverity\xin_24020204090968332703.jpg"/>
          <p:cNvPicPr>
            <a:picLocks noChangeAspect="1" noChangeArrowheads="1"/>
          </p:cNvPicPr>
          <p:nvPr/>
        </p:nvPicPr>
        <p:blipFill>
          <a:blip r:embed="rId8" cstate="print">
            <a:duotone>
              <a:prstClr val="black"/>
              <a:srgbClr val="D9C3A5">
                <a:tint val="50000"/>
                <a:satMod val="180000"/>
              </a:srgbClr>
            </a:duotone>
          </a:blip>
          <a:srcRect/>
          <a:stretch>
            <a:fillRect/>
          </a:stretch>
        </p:blipFill>
        <p:spPr bwMode="auto">
          <a:xfrm>
            <a:off x="0" y="0"/>
            <a:ext cx="3276600" cy="3048000"/>
          </a:xfrm>
          <a:prstGeom prst="rect">
            <a:avLst/>
          </a:prstGeom>
          <a:noFill/>
        </p:spPr>
      </p:pic>
      <p:pic>
        <p:nvPicPr>
          <p:cNvPr id="2050" name="Picture 2" descr="C:\Users\Ptr. Daniel White\Desktop\Bible pictures\Persecution and suffering, poverity\11_10_2006_sla_soldiers.jpg"/>
          <p:cNvPicPr>
            <a:picLocks noChangeAspect="1" noChangeArrowheads="1"/>
          </p:cNvPicPr>
          <p:nvPr/>
        </p:nvPicPr>
        <p:blipFill>
          <a:blip r:embed="rId9" cstate="print">
            <a:duotone>
              <a:prstClr val="black"/>
              <a:schemeClr val="tx2">
                <a:tint val="45000"/>
                <a:satMod val="400000"/>
              </a:schemeClr>
            </a:duotone>
          </a:blip>
          <a:srcRect/>
          <a:stretch>
            <a:fillRect/>
          </a:stretch>
        </p:blipFill>
        <p:spPr bwMode="auto">
          <a:xfrm>
            <a:off x="2590800" y="1905000"/>
            <a:ext cx="4168793" cy="3124200"/>
          </a:xfrm>
          <a:prstGeom prst="rect">
            <a:avLst/>
          </a:prstGeom>
          <a:ln>
            <a:noFill/>
          </a:ln>
          <a:effectLst>
            <a:softEdge rad="112500"/>
          </a:effectLst>
        </p:spPr>
      </p:pic>
    </p:spTree>
    <p:extLst>
      <p:ext uri="{BB962C8B-B14F-4D97-AF65-F5344CB8AC3E}">
        <p14:creationId xmlns:p14="http://schemas.microsoft.com/office/powerpoint/2010/main" val="1191235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6583362"/>
          </a:xfrm>
        </p:spPr>
        <p:txBody>
          <a:bodyPr>
            <a:normAutofit fontScale="90000"/>
          </a:bodyPr>
          <a:lstStyle/>
          <a:p>
            <a:r>
              <a:rPr lang="en-US" i="1" dirty="0" smtClean="0"/>
              <a:t>“And the rest of the men which were not killed by these plagues yet repented not of the works of their hands, that they should not worship </a:t>
            </a:r>
            <a:r>
              <a:rPr lang="en-US" i="1" u="sng" dirty="0" smtClean="0"/>
              <a:t>devils</a:t>
            </a:r>
            <a:r>
              <a:rPr lang="en-US" i="1" dirty="0" smtClean="0"/>
              <a:t>, and </a:t>
            </a:r>
            <a:r>
              <a:rPr lang="en-US" i="1" u="sng" dirty="0" smtClean="0"/>
              <a:t>idols </a:t>
            </a:r>
            <a:r>
              <a:rPr lang="en-US" i="1" dirty="0" smtClean="0"/>
              <a:t>of gold, and silver, and brass, and stone, and of wood: which neither can see, nor hear, nor walk: Neither repented they of their </a:t>
            </a:r>
            <a:r>
              <a:rPr lang="en-US" i="1" u="sng" dirty="0" smtClean="0"/>
              <a:t>murders</a:t>
            </a:r>
            <a:r>
              <a:rPr lang="en-US" i="1" dirty="0" smtClean="0"/>
              <a:t>, nor of their </a:t>
            </a:r>
            <a:r>
              <a:rPr lang="en-US" i="1" u="sng" dirty="0" smtClean="0"/>
              <a:t>sorceries</a:t>
            </a:r>
            <a:r>
              <a:rPr lang="en-US" i="1" dirty="0" smtClean="0"/>
              <a:t>, nor of their </a:t>
            </a:r>
            <a:r>
              <a:rPr lang="en-US" i="1" u="sng" dirty="0" smtClean="0"/>
              <a:t>fornication</a:t>
            </a:r>
            <a:r>
              <a:rPr lang="en-US" i="1" dirty="0" smtClean="0"/>
              <a:t>, nor of their </a:t>
            </a:r>
            <a:r>
              <a:rPr lang="en-US" i="1" u="sng" dirty="0" smtClean="0"/>
              <a:t>thefts</a:t>
            </a:r>
            <a:r>
              <a:rPr lang="en-US" i="1" dirty="0" smtClean="0"/>
              <a:t>.”</a:t>
            </a:r>
            <a:endParaRPr lang="en-US" i="1" dirty="0"/>
          </a:p>
        </p:txBody>
      </p:sp>
    </p:spTree>
    <p:extLst>
      <p:ext uri="{BB962C8B-B14F-4D97-AF65-F5344CB8AC3E}">
        <p14:creationId xmlns:p14="http://schemas.microsoft.com/office/powerpoint/2010/main" val="2709807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Prophecy pictures\prophecy pictures\rapture and second coming\901051412_dfddaf3860.jpg"/>
          <p:cNvPicPr>
            <a:picLocks noChangeAspect="1" noChangeArrowheads="1"/>
          </p:cNvPicPr>
          <p:nvPr/>
        </p:nvPicPr>
        <p:blipFill>
          <a:blip r:embed="rId3" cstate="print">
            <a:duotone>
              <a:prstClr val="black"/>
              <a:schemeClr val="tx2">
                <a:tint val="45000"/>
                <a:satMod val="400000"/>
              </a:schemeClr>
            </a:duotone>
            <a:lum bright="-10000"/>
          </a:blip>
          <a:srcRect/>
          <a:stretch>
            <a:fillRect/>
          </a:stretch>
        </p:blipFill>
        <p:spPr bwMode="auto">
          <a:xfrm>
            <a:off x="2057400" y="1752600"/>
            <a:ext cx="5175251" cy="3881438"/>
          </a:xfrm>
          <a:prstGeom prst="ellipse">
            <a:avLst/>
          </a:prstGeom>
          <a:ln>
            <a:noFill/>
          </a:ln>
          <a:effectLst>
            <a:reflection blurRad="6350" stA="50000" endA="295" endPos="92000" dist="101600" dir="5400000" sy="-100000" algn="bl" rotWithShape="0"/>
            <a:softEdge rad="112500"/>
          </a:effectLst>
        </p:spPr>
      </p:pic>
      <p:pic>
        <p:nvPicPr>
          <p:cNvPr id="3"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838200" y="4953000"/>
            <a:ext cx="1592262" cy="1691847"/>
          </a:xfrm>
          <a:prstGeom prst="ellipse">
            <a:avLst/>
          </a:prstGeom>
          <a:ln>
            <a:noFill/>
          </a:ln>
          <a:effectLst>
            <a:softEdge rad="112500"/>
          </a:effectLst>
        </p:spPr>
      </p:pic>
      <p:pic>
        <p:nvPicPr>
          <p:cNvPr id="4"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304800" y="2667000"/>
            <a:ext cx="1676400" cy="1691847"/>
          </a:xfrm>
          <a:prstGeom prst="ellipse">
            <a:avLst/>
          </a:prstGeom>
          <a:ln>
            <a:noFill/>
          </a:ln>
          <a:effectLst>
            <a:softEdge rad="112500"/>
          </a:effectLst>
        </p:spPr>
      </p:pic>
      <p:pic>
        <p:nvPicPr>
          <p:cNvPr id="5"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685800" y="381000"/>
            <a:ext cx="1676400" cy="1691847"/>
          </a:xfrm>
          <a:prstGeom prst="ellipse">
            <a:avLst/>
          </a:prstGeom>
          <a:ln>
            <a:noFill/>
          </a:ln>
          <a:effectLst>
            <a:softEdge rad="112500"/>
          </a:effectLst>
        </p:spPr>
      </p:pic>
      <p:pic>
        <p:nvPicPr>
          <p:cNvPr id="6" name="Picture 2" descr="C:\Users\Ptr. Daniel White\Desktop\Bible pictures\angels\AngelTrumpet.jpg"/>
          <p:cNvPicPr>
            <a:picLocks noChangeAspect="1" noChangeArrowheads="1"/>
          </p:cNvPicPr>
          <p:nvPr/>
        </p:nvPicPr>
        <p:blipFill>
          <a:blip r:embed="rId4" cstate="print"/>
          <a:srcRect/>
          <a:stretch>
            <a:fillRect/>
          </a:stretch>
        </p:blipFill>
        <p:spPr bwMode="auto">
          <a:xfrm>
            <a:off x="3733800" y="0"/>
            <a:ext cx="1608138" cy="1691847"/>
          </a:xfrm>
          <a:prstGeom prst="ellipse">
            <a:avLst/>
          </a:prstGeom>
          <a:ln>
            <a:noFill/>
          </a:ln>
          <a:effectLst>
            <a:softEdge rad="112500"/>
          </a:effectLst>
        </p:spPr>
      </p:pic>
      <p:pic>
        <p:nvPicPr>
          <p:cNvPr id="7" name="Picture 2" descr="C:\Users\Ptr. Daniel White\Desktop\Bible pictures\angels\AngelTrumpet.jpg"/>
          <p:cNvPicPr>
            <a:picLocks noChangeAspect="1" noChangeArrowheads="1"/>
          </p:cNvPicPr>
          <p:nvPr/>
        </p:nvPicPr>
        <p:blipFill>
          <a:blip r:embed="rId4" cstate="print"/>
          <a:srcRect/>
          <a:stretch>
            <a:fillRect/>
          </a:stretch>
        </p:blipFill>
        <p:spPr bwMode="auto">
          <a:xfrm>
            <a:off x="6553200" y="381000"/>
            <a:ext cx="1608138" cy="1691847"/>
          </a:xfrm>
          <a:prstGeom prst="ellipse">
            <a:avLst/>
          </a:prstGeom>
          <a:ln>
            <a:noFill/>
          </a:ln>
          <a:effectLst>
            <a:softEdge rad="112500"/>
          </a:effectLst>
        </p:spPr>
      </p:pic>
      <p:pic>
        <p:nvPicPr>
          <p:cNvPr id="8" name="Picture 2" descr="C:\Users\Ptr. Daniel White\Desktop\Bible pictures\angels\AngelTrumpet.jpg"/>
          <p:cNvPicPr>
            <a:picLocks noChangeAspect="1" noChangeArrowheads="1"/>
          </p:cNvPicPr>
          <p:nvPr/>
        </p:nvPicPr>
        <p:blipFill>
          <a:blip r:embed="rId4" cstate="print"/>
          <a:srcRect/>
          <a:stretch>
            <a:fillRect/>
          </a:stretch>
        </p:blipFill>
        <p:spPr bwMode="auto">
          <a:xfrm>
            <a:off x="7315200" y="2743200"/>
            <a:ext cx="1608138" cy="1691847"/>
          </a:xfrm>
          <a:prstGeom prst="ellipse">
            <a:avLst/>
          </a:prstGeom>
          <a:ln>
            <a:noFill/>
          </a:ln>
          <a:effectLst>
            <a:softEdge rad="112500"/>
          </a:effectLst>
        </p:spPr>
      </p:pic>
      <p:pic>
        <p:nvPicPr>
          <p:cNvPr id="9" name="Picture 2" descr="C:\Users\Ptr. Daniel White\Desktop\Bible pictures\angels\AngelTrumpet.jpg"/>
          <p:cNvPicPr>
            <a:picLocks noChangeAspect="1" noChangeArrowheads="1"/>
          </p:cNvPicPr>
          <p:nvPr/>
        </p:nvPicPr>
        <p:blipFill>
          <a:blip r:embed="rId4" cstate="print"/>
          <a:srcRect/>
          <a:stretch>
            <a:fillRect/>
          </a:stretch>
        </p:blipFill>
        <p:spPr bwMode="auto">
          <a:xfrm>
            <a:off x="6858000" y="4876800"/>
            <a:ext cx="1608138" cy="1691847"/>
          </a:xfrm>
          <a:prstGeom prst="ellipse">
            <a:avLst/>
          </a:prstGeom>
          <a:ln>
            <a:noFill/>
          </a:ln>
          <a:effectLst>
            <a:softEdge rad="112500"/>
          </a:effectLst>
        </p:spPr>
      </p:pic>
    </p:spTree>
    <p:extLst>
      <p:ext uri="{BB962C8B-B14F-4D97-AF65-F5344CB8AC3E}">
        <p14:creationId xmlns:p14="http://schemas.microsoft.com/office/powerpoint/2010/main" val="2060183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Users\Ptr. Daniel White\Desktop\Bible pictures\Satan-Devil and demons\scan0004.jpg"/>
          <p:cNvPicPr>
            <a:picLocks noChangeAspect="1" noChangeArrowheads="1"/>
          </p:cNvPicPr>
          <p:nvPr/>
        </p:nvPicPr>
        <p:blipFill>
          <a:blip r:embed="rId3" cstate="print"/>
          <a:srcRect/>
          <a:stretch>
            <a:fillRect/>
          </a:stretch>
        </p:blipFill>
        <p:spPr bwMode="auto">
          <a:xfrm>
            <a:off x="4343400" y="1828800"/>
            <a:ext cx="4550853" cy="45735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290" name="Picture 2" descr="C:\Users\Ptr. Daniel White\Desktop\Bible pictures\riches materal pos. plesures, worldly\scan0105.jpg"/>
          <p:cNvPicPr>
            <a:picLocks noChangeAspect="1" noChangeArrowheads="1"/>
          </p:cNvPicPr>
          <p:nvPr/>
        </p:nvPicPr>
        <p:blipFill>
          <a:blip r:embed="rId4" cstate="print">
            <a:lum bright="-20000"/>
          </a:blip>
          <a:srcRect/>
          <a:stretch>
            <a:fillRect/>
          </a:stretch>
        </p:blipFill>
        <p:spPr bwMode="auto">
          <a:xfrm>
            <a:off x="557976" y="457200"/>
            <a:ext cx="4050838"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300" name="Picture 12" descr="C:\Users\Ptr. Daniel White\Desktop\Bible pictures\Prophecy pictures\prophecy pictures\revelation\Rev. Pix 2\1014142.jpg"/>
          <p:cNvPicPr>
            <a:picLocks noChangeAspect="1" noChangeArrowheads="1"/>
          </p:cNvPicPr>
          <p:nvPr/>
        </p:nvPicPr>
        <p:blipFill>
          <a:blip r:embed="rId5" cstate="print">
            <a:lum bright="-20000"/>
          </a:blip>
          <a:srcRect/>
          <a:stretch>
            <a:fillRect/>
          </a:stretch>
        </p:blipFill>
        <p:spPr bwMode="auto">
          <a:xfrm>
            <a:off x="838200" y="2971800"/>
            <a:ext cx="2197385" cy="36845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301" name="Picture 13" descr="C:\Users\Ptr. Daniel White\Desktop\Bible pictures\Prophecy pictures\prophecy pictures\revelation\Rev. Pix 2\apis-bull.jpg"/>
          <p:cNvPicPr>
            <a:picLocks noChangeAspect="1" noChangeArrowheads="1"/>
          </p:cNvPicPr>
          <p:nvPr/>
        </p:nvPicPr>
        <p:blipFill>
          <a:blip r:embed="rId6" cstate="print"/>
          <a:srcRect/>
          <a:stretch>
            <a:fillRect/>
          </a:stretch>
        </p:blipFill>
        <p:spPr bwMode="auto">
          <a:xfrm>
            <a:off x="3733800" y="1981200"/>
            <a:ext cx="1847850" cy="36500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302" name="Picture 14" descr="C:\Users\Ptr. Daniel White\Desktop\Bible pictures\Prophecy pictures\prophecy pictures\revelation\Rev. Pix 2\P1010156-1.JPG"/>
          <p:cNvPicPr>
            <a:picLocks noChangeAspect="1" noChangeArrowheads="1"/>
          </p:cNvPicPr>
          <p:nvPr/>
        </p:nvPicPr>
        <p:blipFill>
          <a:blip r:embed="rId7" cstate="print"/>
          <a:srcRect/>
          <a:stretch>
            <a:fillRect/>
          </a:stretch>
        </p:blipFill>
        <p:spPr bwMode="auto">
          <a:xfrm>
            <a:off x="6172200" y="304800"/>
            <a:ext cx="2519363"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4" name="Picture 2" descr="C:\Users\Ptr. Daniel White\Desktop\Bible pictures\fales teachers, churches, idols, temples\False religions 8.gif"/>
          <p:cNvPicPr>
            <a:picLocks noChangeAspect="1" noChangeArrowheads="1"/>
          </p:cNvPicPr>
          <p:nvPr/>
        </p:nvPicPr>
        <p:blipFill>
          <a:blip r:embed="rId8" cstate="print"/>
          <a:srcRect/>
          <a:stretch>
            <a:fillRect/>
          </a:stretch>
        </p:blipFill>
        <p:spPr bwMode="auto">
          <a:xfrm>
            <a:off x="6477000" y="4191000"/>
            <a:ext cx="1679459" cy="2514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7" name="Picture 5" descr="C:\Users\Ptr. Daniel White\Desktop\Bible pictures\fales teachers, churches, idols, temples\False religions 7.jpg"/>
          <p:cNvPicPr>
            <a:picLocks noChangeAspect="1" noChangeArrowheads="1"/>
          </p:cNvPicPr>
          <p:nvPr/>
        </p:nvPicPr>
        <p:blipFill>
          <a:blip r:embed="rId9" cstate="print"/>
          <a:srcRect/>
          <a:stretch>
            <a:fillRect/>
          </a:stretch>
        </p:blipFill>
        <p:spPr bwMode="auto">
          <a:xfrm>
            <a:off x="1447800" y="228600"/>
            <a:ext cx="1176900" cy="23336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4179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to="" calcmode="lin" valueType="num">
                                      <p:cBhvr>
                                        <p:cTn id="7" dur="1" fill="hold"/>
                                        <p:tgtEl>
                                          <p:spTgt spid="1229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 to="" calcmode="lin" valueType="num">
                                      <p:cBhvr>
                                        <p:cTn id="12" dur="1" fill="hold"/>
                                        <p:tgtEl>
                                          <p:spTgt spid="1229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2300"/>
                                        </p:tgtEl>
                                        <p:attrNameLst>
                                          <p:attrName>style.visibility</p:attrName>
                                        </p:attrNameLst>
                                      </p:cBhvr>
                                      <p:to>
                                        <p:strVal val="visible"/>
                                      </p:to>
                                    </p:set>
                                    <p:anim to="" calcmode="lin" valueType="num">
                                      <p:cBhvr>
                                        <p:cTn id="17" dur="1" fill="hold"/>
                                        <p:tgtEl>
                                          <p:spTgt spid="1230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2301"/>
                                        </p:tgtEl>
                                        <p:attrNameLst>
                                          <p:attrName>style.visibility</p:attrName>
                                        </p:attrNameLst>
                                      </p:cBhvr>
                                      <p:to>
                                        <p:strVal val="visible"/>
                                      </p:to>
                                    </p:set>
                                    <p:anim to="" calcmode="lin" valueType="num">
                                      <p:cBhvr>
                                        <p:cTn id="22" dur="1" fill="hold"/>
                                        <p:tgtEl>
                                          <p:spTgt spid="1230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2302"/>
                                        </p:tgtEl>
                                        <p:attrNameLst>
                                          <p:attrName>style.visibility</p:attrName>
                                        </p:attrNameLst>
                                      </p:cBhvr>
                                      <p:to>
                                        <p:strVal val="visible"/>
                                      </p:to>
                                    </p:set>
                                    <p:anim to="" calcmode="lin" valueType="num">
                                      <p:cBhvr>
                                        <p:cTn id="27" dur="1" fill="hold"/>
                                        <p:tgtEl>
                                          <p:spTgt spid="1230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 to="" calcmode="lin" valueType="num">
                                      <p:cBhvr>
                                        <p:cTn id="32" dur="1" fill="hold"/>
                                        <p:tgtEl>
                                          <p:spTgt spid="307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077"/>
                                        </p:tgtEl>
                                        <p:attrNameLst>
                                          <p:attrName>style.visibility</p:attrName>
                                        </p:attrNameLst>
                                      </p:cBhvr>
                                      <p:to>
                                        <p:strVal val="visible"/>
                                      </p:to>
                                    </p:set>
                                    <p:anim to="" calcmode="lin" valueType="num">
                                      <p:cBhvr>
                                        <p:cTn id="37" dur="1" fill="hold"/>
                                        <p:tgtEl>
                                          <p:spTgt spid="307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Prophecy pictures\prophecy pictures\revelation\Rev. Pix 2\2830murder.jpg"/>
          <p:cNvPicPr>
            <a:picLocks noChangeAspect="1" noChangeArrowheads="1"/>
          </p:cNvPicPr>
          <p:nvPr/>
        </p:nvPicPr>
        <p:blipFill>
          <a:blip r:embed="rId3" cstate="print">
            <a:lum bright="-10000"/>
          </a:blip>
          <a:srcRect/>
          <a:stretch>
            <a:fillRect/>
          </a:stretch>
        </p:blipFill>
        <p:spPr bwMode="auto">
          <a:xfrm>
            <a:off x="3200400" y="381000"/>
            <a:ext cx="5255245"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67" name="Picture 3" descr="C:\Users\Ptr. Daniel White\Desktop\Bible pictures\Prophecy pictures\prophecy pictures\revelation\Rev. Pix 2\IDT(1).jpg"/>
          <p:cNvPicPr>
            <a:picLocks noChangeAspect="1" noChangeArrowheads="1"/>
          </p:cNvPicPr>
          <p:nvPr/>
        </p:nvPicPr>
        <p:blipFill>
          <a:blip r:embed="rId4" cstate="print">
            <a:lum bright="-20000"/>
          </a:blip>
          <a:srcRect/>
          <a:stretch>
            <a:fillRect/>
          </a:stretch>
        </p:blipFill>
        <p:spPr bwMode="auto">
          <a:xfrm>
            <a:off x="304800" y="3030682"/>
            <a:ext cx="3886200" cy="35917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70" name="Picture 6" descr="C:\Users\Ptr. Daniel White\Desktop\Bible pictures\Satan-Devil and demons\scan0104.jpg"/>
          <p:cNvPicPr>
            <a:picLocks noChangeAspect="1" noChangeArrowheads="1"/>
          </p:cNvPicPr>
          <p:nvPr/>
        </p:nvPicPr>
        <p:blipFill>
          <a:blip r:embed="rId5" cstate="print">
            <a:lum bright="-10000"/>
          </a:blip>
          <a:srcRect/>
          <a:stretch>
            <a:fillRect/>
          </a:stretch>
        </p:blipFill>
        <p:spPr bwMode="auto">
          <a:xfrm>
            <a:off x="3886200" y="3505200"/>
            <a:ext cx="5105400" cy="2971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72" name="Picture 8"/>
          <p:cNvPicPr>
            <a:picLocks noChangeAspect="1" noChangeArrowheads="1"/>
          </p:cNvPicPr>
          <p:nvPr/>
        </p:nvPicPr>
        <p:blipFill>
          <a:blip r:embed="rId6" cstate="print"/>
          <a:srcRect/>
          <a:stretch>
            <a:fillRect/>
          </a:stretch>
        </p:blipFill>
        <p:spPr bwMode="auto">
          <a:xfrm>
            <a:off x="533400" y="152400"/>
            <a:ext cx="2838248" cy="3384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611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to="" calcmode="lin" valueType="num">
                                      <p:cBhvr>
                                        <p:cTn id="7" dur="1" fill="hold"/>
                                        <p:tgtEl>
                                          <p:spTgt spid="1126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 to="" calcmode="lin" valueType="num">
                                      <p:cBhvr>
                                        <p:cTn id="12" dur="1" fill="hold"/>
                                        <p:tgtEl>
                                          <p:spTgt spid="1127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272"/>
                                        </p:tgtEl>
                                        <p:attrNameLst>
                                          <p:attrName>style.visibility</p:attrName>
                                        </p:attrNameLst>
                                      </p:cBhvr>
                                      <p:to>
                                        <p:strVal val="visible"/>
                                      </p:to>
                                    </p:set>
                                    <p:anim to="" calcmode="lin" valueType="num">
                                      <p:cBhvr>
                                        <p:cTn id="17" dur="1" fill="hold"/>
                                        <p:tgtEl>
                                          <p:spTgt spid="1127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1267"/>
                                        </p:tgtEl>
                                        <p:attrNameLst>
                                          <p:attrName>style.visibility</p:attrName>
                                        </p:attrNameLst>
                                      </p:cBhvr>
                                      <p:to>
                                        <p:strVal val="visible"/>
                                      </p:to>
                                    </p:set>
                                    <p:anim to="" calcmode="lin" valueType="num">
                                      <p:cBhvr>
                                        <p:cTn id="22" dur="1" fill="hold"/>
                                        <p:tgtEl>
                                          <p:spTgt spid="1126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4953000" cy="5334000"/>
          </a:xfrm>
        </p:spPr>
        <p:txBody>
          <a:bodyPr>
            <a:noAutofit/>
          </a:bodyPr>
          <a:lstStyle/>
          <a:p>
            <a:r>
              <a:rPr lang="en-US" sz="3600" i="1" dirty="0" smtClean="0"/>
              <a:t>“Knowing the time; that now it is high time to awake out of sleep: for now is our salvation nearer than when we believed. The night is far spent, the day is at hand: let us therefore cast off the works of darkness, and let us put on </a:t>
            </a:r>
            <a:br>
              <a:rPr lang="en-US" sz="3600" i="1" dirty="0" smtClean="0"/>
            </a:br>
            <a:r>
              <a:rPr lang="en-US" sz="3600" i="1" dirty="0" smtClean="0"/>
              <a:t>the armor of light. </a:t>
            </a:r>
            <a:endParaRPr lang="en-US" sz="3600" i="1" dirty="0"/>
          </a:p>
        </p:txBody>
      </p:sp>
      <p:pic>
        <p:nvPicPr>
          <p:cNvPr id="3075" name="Picture 3"/>
          <p:cNvPicPr>
            <a:picLocks noChangeAspect="1" noChangeArrowheads="1"/>
          </p:cNvPicPr>
          <p:nvPr/>
        </p:nvPicPr>
        <p:blipFill>
          <a:blip r:embed="rId3" cstate="print"/>
          <a:srcRect/>
          <a:stretch>
            <a:fillRect/>
          </a:stretch>
        </p:blipFill>
        <p:spPr bwMode="auto">
          <a:xfrm flipH="1">
            <a:off x="5943599" y="130580"/>
            <a:ext cx="2409824" cy="6403570"/>
          </a:xfrm>
          <a:prstGeom prst="rect">
            <a:avLst/>
          </a:prstGeom>
          <a:noFill/>
          <a:ln w="9525">
            <a:noFill/>
            <a:miter lim="800000"/>
            <a:headEnd/>
            <a:tailEnd/>
          </a:ln>
        </p:spPr>
      </p:pic>
    </p:spTree>
    <p:extLst>
      <p:ext uri="{BB962C8B-B14F-4D97-AF65-F5344CB8AC3E}">
        <p14:creationId xmlns:p14="http://schemas.microsoft.com/office/powerpoint/2010/main" val="31652141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res.mindbodygreen.com/img/gal/woman-business-saying-no-hand-400x500.jpg"/>
          <p:cNvPicPr>
            <a:picLocks noChangeAspect="1" noChangeArrowheads="1"/>
          </p:cNvPicPr>
          <p:nvPr/>
        </p:nvPicPr>
        <p:blipFill>
          <a:blip r:embed="rId3" cstate="print"/>
          <a:srcRect/>
          <a:stretch>
            <a:fillRect/>
          </a:stretch>
        </p:blipFill>
        <p:spPr bwMode="auto">
          <a:xfrm>
            <a:off x="5638800" y="0"/>
            <a:ext cx="3124200" cy="3920872"/>
          </a:xfrm>
          <a:prstGeom prst="rect">
            <a:avLst/>
          </a:prstGeom>
          <a:noFill/>
        </p:spPr>
      </p:pic>
      <p:sp>
        <p:nvSpPr>
          <p:cNvPr id="2" name="Title 1"/>
          <p:cNvSpPr>
            <a:spLocks noGrp="1"/>
          </p:cNvSpPr>
          <p:nvPr>
            <p:ph type="title"/>
          </p:nvPr>
        </p:nvSpPr>
        <p:spPr>
          <a:xfrm>
            <a:off x="0" y="0"/>
            <a:ext cx="5257800" cy="6477000"/>
          </a:xfrm>
        </p:spPr>
        <p:txBody>
          <a:bodyPr>
            <a:noAutofit/>
          </a:bodyPr>
          <a:lstStyle/>
          <a:p>
            <a:r>
              <a:rPr lang="en-US" sz="3600" i="1" dirty="0" smtClean="0"/>
              <a:t>Let us walk honestly, </a:t>
            </a:r>
            <a:br>
              <a:rPr lang="en-US" sz="3600" i="1" dirty="0" smtClean="0"/>
            </a:br>
            <a:r>
              <a:rPr lang="en-US" sz="3600" i="1" dirty="0" smtClean="0"/>
              <a:t>as in the day; not in rioting and drunkenness, not in chambering and wantonness, not in strife and envying. But put ye on the Lord Jesus Christ, and make not provision for </a:t>
            </a:r>
            <a:br>
              <a:rPr lang="en-US" sz="3600" i="1" dirty="0" smtClean="0"/>
            </a:br>
            <a:r>
              <a:rPr lang="en-US" sz="3600" i="1" dirty="0" smtClean="0"/>
              <a:t>the flesh, to fulfill the</a:t>
            </a:r>
            <a:br>
              <a:rPr lang="en-US" sz="3600" i="1" dirty="0" smtClean="0"/>
            </a:br>
            <a:r>
              <a:rPr lang="en-US" sz="3600" i="1" dirty="0" smtClean="0"/>
              <a:t> lusts thereof.” </a:t>
            </a:r>
            <a:br>
              <a:rPr lang="en-US" sz="3600" i="1" dirty="0" smtClean="0"/>
            </a:br>
            <a:r>
              <a:rPr lang="en-US" sz="3600" i="1" dirty="0" smtClean="0"/>
              <a:t>(Romans 13:11-14)</a:t>
            </a:r>
            <a:endParaRPr lang="en-US" sz="3600" i="1" dirty="0"/>
          </a:p>
        </p:txBody>
      </p:sp>
      <p:pic>
        <p:nvPicPr>
          <p:cNvPr id="7171" name="Picture 3" descr="C:\Users\Ptr. Daniel White\Desktop\Bible pictures\Prophecy pictures\prophecy pictures\revelation\Young_Man_Refusing_Cigarettes.jpg"/>
          <p:cNvPicPr>
            <a:picLocks noChangeAspect="1" noChangeArrowheads="1"/>
          </p:cNvPicPr>
          <p:nvPr/>
        </p:nvPicPr>
        <p:blipFill>
          <a:blip r:embed="rId4" cstate="print"/>
          <a:srcRect/>
          <a:stretch>
            <a:fillRect/>
          </a:stretch>
        </p:blipFill>
        <p:spPr bwMode="auto">
          <a:xfrm>
            <a:off x="5181600" y="3723388"/>
            <a:ext cx="2217738" cy="3134612"/>
          </a:xfrm>
          <a:prstGeom prst="rect">
            <a:avLst/>
          </a:prstGeom>
          <a:noFill/>
        </p:spPr>
      </p:pic>
      <p:pic>
        <p:nvPicPr>
          <p:cNvPr id="4098" name="Picture 2" descr="C:\Users\Ptr. Daniel White\Desktop\Bible pictures\riches materal pos. plesures, worldly\300_176408.jpg"/>
          <p:cNvPicPr>
            <a:picLocks noChangeAspect="1" noChangeArrowheads="1"/>
          </p:cNvPicPr>
          <p:nvPr/>
        </p:nvPicPr>
        <p:blipFill>
          <a:blip r:embed="rId5" cstate="print"/>
          <a:srcRect/>
          <a:stretch>
            <a:fillRect/>
          </a:stretch>
        </p:blipFill>
        <p:spPr bwMode="auto">
          <a:xfrm>
            <a:off x="7158203" y="2667000"/>
            <a:ext cx="1985797" cy="2971800"/>
          </a:xfrm>
          <a:prstGeom prst="rect">
            <a:avLst/>
          </a:prstGeom>
          <a:noFill/>
        </p:spPr>
      </p:pic>
    </p:spTree>
    <p:extLst>
      <p:ext uri="{BB962C8B-B14F-4D97-AF65-F5344CB8AC3E}">
        <p14:creationId xmlns:p14="http://schemas.microsoft.com/office/powerpoint/2010/main" val="27763889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0" y="228601"/>
            <a:ext cx="4800600" cy="6186309"/>
          </a:xfrm>
          <a:prstGeom prst="rect">
            <a:avLst/>
          </a:prstGeom>
        </p:spPr>
        <p:txBody>
          <a:bodyPr wrap="square">
            <a:spAutoFit/>
          </a:bodyPr>
          <a:lstStyle/>
          <a:p>
            <a:pPr algn="ctr"/>
            <a:r>
              <a:rPr lang="en-US" sz="4400" i="1" dirty="0" smtClean="0"/>
              <a:t>“Whereas ye know not what shall be on the morrow. For what is your life? It is even a vapor, that appeareth for a little time, and then vanisheth away.” (James 4:14) </a:t>
            </a:r>
            <a:endParaRPr lang="en-US" sz="4400" i="1" dirty="0"/>
          </a:p>
        </p:txBody>
      </p:sp>
      <p:pic>
        <p:nvPicPr>
          <p:cNvPr id="52226" name="Picture 2" descr="http://internetcafedevotions.com/wp-content/uploads/2012/11/party-life.jpg"/>
          <p:cNvPicPr>
            <a:picLocks noChangeAspect="1" noChangeArrowheads="1"/>
          </p:cNvPicPr>
          <p:nvPr/>
        </p:nvPicPr>
        <p:blipFill>
          <a:blip r:embed="rId3" cstate="print"/>
          <a:srcRect/>
          <a:stretch>
            <a:fillRect/>
          </a:stretch>
        </p:blipFill>
        <p:spPr bwMode="auto">
          <a:xfrm>
            <a:off x="0" y="457200"/>
            <a:ext cx="4048125" cy="2686051"/>
          </a:xfrm>
          <a:prstGeom prst="rect">
            <a:avLst/>
          </a:prstGeom>
          <a:ln>
            <a:noFill/>
          </a:ln>
          <a:effectLst>
            <a:softEdge rad="112500"/>
          </a:effectLst>
        </p:spPr>
      </p:pic>
      <p:pic>
        <p:nvPicPr>
          <p:cNvPr id="52228" name="Picture 4" descr="http://www.hackcollege.com/wp-content/uploads/2013/01/life-is-a-party.jpg"/>
          <p:cNvPicPr>
            <a:picLocks noChangeAspect="1" noChangeArrowheads="1"/>
          </p:cNvPicPr>
          <p:nvPr/>
        </p:nvPicPr>
        <p:blipFill>
          <a:blip r:embed="rId4" cstate="print"/>
          <a:srcRect/>
          <a:stretch>
            <a:fillRect/>
          </a:stretch>
        </p:blipFill>
        <p:spPr bwMode="auto">
          <a:xfrm>
            <a:off x="-76200" y="381000"/>
            <a:ext cx="4191000" cy="2838603"/>
          </a:xfrm>
          <a:prstGeom prst="rect">
            <a:avLst/>
          </a:prstGeom>
          <a:ln>
            <a:noFill/>
          </a:ln>
          <a:effectLst>
            <a:softEdge rad="112500"/>
          </a:effectLst>
        </p:spPr>
      </p:pic>
      <p:pic>
        <p:nvPicPr>
          <p:cNvPr id="5123" name="Picture 3" descr="C:\Users\Ptr. Daniel White\Desktop\Bible pictures\Prophecy pictures\prophecy pictures\revelation\scan0018.jpg"/>
          <p:cNvPicPr>
            <a:picLocks noChangeAspect="1" noChangeArrowheads="1"/>
          </p:cNvPicPr>
          <p:nvPr/>
        </p:nvPicPr>
        <p:blipFill>
          <a:blip r:embed="rId5" cstate="print">
            <a:lum bright="-20000"/>
          </a:blip>
          <a:srcRect r="15259" b="4793"/>
          <a:stretch>
            <a:fillRect/>
          </a:stretch>
        </p:blipFill>
        <p:spPr bwMode="auto">
          <a:xfrm>
            <a:off x="0" y="457200"/>
            <a:ext cx="4400551" cy="2743200"/>
          </a:xfrm>
          <a:prstGeom prst="rect">
            <a:avLst/>
          </a:prstGeom>
          <a:ln>
            <a:noFill/>
          </a:ln>
          <a:effectLst>
            <a:softEdge rad="112500"/>
          </a:effectLst>
        </p:spPr>
      </p:pic>
      <p:pic>
        <p:nvPicPr>
          <p:cNvPr id="52232" name="Picture 8" descr="http://www.christianliferantoul.com/main/wp-content/uploads/2013/03/Judgement-Seat-of-Christ-Sermon-Title.jpg"/>
          <p:cNvPicPr>
            <a:picLocks noChangeAspect="1" noChangeArrowheads="1"/>
          </p:cNvPicPr>
          <p:nvPr/>
        </p:nvPicPr>
        <p:blipFill>
          <a:blip r:embed="rId6" cstate="print"/>
          <a:srcRect/>
          <a:stretch>
            <a:fillRect/>
          </a:stretch>
        </p:blipFill>
        <p:spPr bwMode="auto">
          <a:xfrm>
            <a:off x="0" y="3429000"/>
            <a:ext cx="4267200" cy="3198973"/>
          </a:xfrm>
          <a:prstGeom prst="rect">
            <a:avLst/>
          </a:prstGeom>
          <a:ln>
            <a:noFill/>
          </a:ln>
          <a:effectLst>
            <a:softEdge rad="112500"/>
          </a:effectLst>
        </p:spPr>
      </p:pic>
    </p:spTree>
    <p:extLst>
      <p:ext uri="{BB962C8B-B14F-4D97-AF65-F5344CB8AC3E}">
        <p14:creationId xmlns:p14="http://schemas.microsoft.com/office/powerpoint/2010/main" val="336059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fade">
                                      <p:cBhvr>
                                        <p:cTn id="7" dur="2000"/>
                                        <p:tgtEl>
                                          <p:spTgt spid="522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20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52232"/>
                                        </p:tgtEl>
                                        <p:attrNameLst>
                                          <p:attrName>style.visibility</p:attrName>
                                        </p:attrNameLst>
                                      </p:cBhvr>
                                      <p:to>
                                        <p:strVal val="visible"/>
                                      </p:to>
                                    </p:set>
                                    <p:anim calcmode="lin" valueType="num">
                                      <p:cBhvr>
                                        <p:cTn id="17" dur="1000" fill="hold"/>
                                        <p:tgtEl>
                                          <p:spTgt spid="52232"/>
                                        </p:tgtEl>
                                        <p:attrNameLst>
                                          <p:attrName>ppt_w</p:attrName>
                                        </p:attrNameLst>
                                      </p:cBhvr>
                                      <p:tavLst>
                                        <p:tav tm="0">
                                          <p:val>
                                            <p:strVal val="#ppt_w*0.70"/>
                                          </p:val>
                                        </p:tav>
                                        <p:tav tm="100000">
                                          <p:val>
                                            <p:strVal val="#ppt_w"/>
                                          </p:val>
                                        </p:tav>
                                      </p:tavLst>
                                    </p:anim>
                                    <p:anim calcmode="lin" valueType="num">
                                      <p:cBhvr>
                                        <p:cTn id="18" dur="1000" fill="hold"/>
                                        <p:tgtEl>
                                          <p:spTgt spid="52232"/>
                                        </p:tgtEl>
                                        <p:attrNameLst>
                                          <p:attrName>ppt_h</p:attrName>
                                        </p:attrNameLst>
                                      </p:cBhvr>
                                      <p:tavLst>
                                        <p:tav tm="0">
                                          <p:val>
                                            <p:strVal val="#ppt_h"/>
                                          </p:val>
                                        </p:tav>
                                        <p:tav tm="100000">
                                          <p:val>
                                            <p:strVal val="#ppt_h"/>
                                          </p:val>
                                        </p:tav>
                                      </p:tavLst>
                                    </p:anim>
                                    <p:animEffect transition="in" filter="fade">
                                      <p:cBhvr>
                                        <p:cTn id="19" dur="1000"/>
                                        <p:tgtEl>
                                          <p:spTgt spid="52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kinja-img.com/gawker-media/image/upload/s--5hOuERuL--/17tw3kve51x40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6"/>
            <a:ext cx="9143999" cy="68607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1143000"/>
            <a:ext cx="7696200" cy="4247317"/>
          </a:xfrm>
          <a:prstGeom prst="rect">
            <a:avLst/>
          </a:prstGeom>
        </p:spPr>
        <p:txBody>
          <a:bodyPr wrap="square">
            <a:spAutoFit/>
          </a:bodyPr>
          <a:lstStyle/>
          <a:p>
            <a:pPr algn="ctr"/>
            <a:r>
              <a:rPr lang="en-US" sz="5400" i="1" dirty="0" smtClean="0">
                <a:effectLst>
                  <a:glow rad="101600">
                    <a:schemeClr val="bg1">
                      <a:alpha val="60000"/>
                    </a:schemeClr>
                  </a:glow>
                </a:effectLst>
              </a:rPr>
              <a:t>“Therefore be ye also ready: for in such an hour as ye think not the Son </a:t>
            </a:r>
          </a:p>
          <a:p>
            <a:pPr algn="ctr"/>
            <a:r>
              <a:rPr lang="en-US" sz="5400" i="1" dirty="0" smtClean="0">
                <a:effectLst>
                  <a:glow rad="101600">
                    <a:schemeClr val="bg1">
                      <a:alpha val="60000"/>
                    </a:schemeClr>
                  </a:glow>
                </a:effectLst>
              </a:rPr>
              <a:t>of man cometh.” </a:t>
            </a:r>
          </a:p>
          <a:p>
            <a:pPr algn="ctr"/>
            <a:r>
              <a:rPr lang="en-US" sz="5400" i="1" dirty="0" smtClean="0">
                <a:effectLst>
                  <a:glow rad="101600">
                    <a:schemeClr val="bg1">
                      <a:alpha val="60000"/>
                    </a:schemeClr>
                  </a:glow>
                </a:effectLst>
              </a:rPr>
              <a:t>(Matthew 24:44) </a:t>
            </a:r>
            <a:endParaRPr lang="en-US" sz="5400" i="1" dirty="0">
              <a:effectLst>
                <a:glow rad="101600">
                  <a:schemeClr val="bg1">
                    <a:alpha val="60000"/>
                  </a:schemeClr>
                </a:glow>
              </a:effectLst>
            </a:endParaRPr>
          </a:p>
        </p:txBody>
      </p:sp>
    </p:spTree>
    <p:extLst>
      <p:ext uri="{BB962C8B-B14F-4D97-AF65-F5344CB8AC3E}">
        <p14:creationId xmlns:p14="http://schemas.microsoft.com/office/powerpoint/2010/main" val="351006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895600"/>
          </a:xfrm>
        </p:spPr>
        <p:txBody>
          <a:bodyPr>
            <a:normAutofit/>
          </a:bodyPr>
          <a:lstStyle/>
          <a:p>
            <a:r>
              <a:rPr lang="en-US" sz="4000" i="1" dirty="0" smtClean="0"/>
              <a:t>“And every man that hath this hope in him </a:t>
            </a:r>
            <a:r>
              <a:rPr lang="en-US" sz="4000" i="1" dirty="0" err="1" smtClean="0"/>
              <a:t>purifieth</a:t>
            </a:r>
            <a:r>
              <a:rPr lang="en-US" sz="4000" i="1" dirty="0" smtClean="0"/>
              <a:t> himself, even as he is pure.” </a:t>
            </a:r>
            <a:br>
              <a:rPr lang="en-US" sz="4000" i="1" dirty="0" smtClean="0"/>
            </a:br>
            <a:r>
              <a:rPr lang="en-US" sz="4000" i="1" dirty="0" smtClean="0"/>
              <a:t>(I John 3:3)</a:t>
            </a:r>
            <a:endParaRPr lang="en-US" sz="4000" i="1" dirty="0"/>
          </a:p>
        </p:txBody>
      </p:sp>
      <p:pic>
        <p:nvPicPr>
          <p:cNvPr id="3" name="Picture 6" descr="http://ddclaywriter.files.wordpress.com/2013/03/judgment-seat-of-christ.jpg"/>
          <p:cNvPicPr>
            <a:picLocks noChangeAspect="1" noChangeArrowheads="1"/>
          </p:cNvPicPr>
          <p:nvPr/>
        </p:nvPicPr>
        <p:blipFill>
          <a:blip r:embed="rId2" cstate="print"/>
          <a:srcRect/>
          <a:stretch>
            <a:fillRect/>
          </a:stretch>
        </p:blipFill>
        <p:spPr bwMode="auto">
          <a:xfrm>
            <a:off x="1828800" y="2590800"/>
            <a:ext cx="5270185" cy="3962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77977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reshlightsource.com/images/areyouready4retu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6" y="-8965"/>
            <a:ext cx="9144000" cy="702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752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angels\Seven Trumphet Judgements.jpg"/>
          <p:cNvPicPr>
            <a:picLocks noChangeAspect="1" noChangeArrowheads="1"/>
          </p:cNvPicPr>
          <p:nvPr/>
        </p:nvPicPr>
        <p:blipFill>
          <a:blip r:embed="rId3" cstate="print"/>
          <a:srcRect/>
          <a:stretch>
            <a:fillRect/>
          </a:stretch>
        </p:blipFill>
        <p:spPr bwMode="auto">
          <a:xfrm>
            <a:off x="-33036" y="0"/>
            <a:ext cx="9177036" cy="6858000"/>
          </a:xfrm>
          <a:prstGeom prst="rect">
            <a:avLst/>
          </a:prstGeom>
          <a:noFill/>
        </p:spPr>
      </p:pic>
      <p:sp>
        <p:nvSpPr>
          <p:cNvPr id="3" name="Rectangle 2"/>
          <p:cNvSpPr/>
          <p:nvPr/>
        </p:nvSpPr>
        <p:spPr>
          <a:xfrm>
            <a:off x="304800" y="4953000"/>
            <a:ext cx="8458200" cy="1200329"/>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“And the seven angels which had the seven trumpets prepared themselves to sound.”</a:t>
            </a:r>
            <a:endParaRPr lang="en-US" sz="36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1838434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AngelTrumpet.jpg"/>
          <p:cNvPicPr>
            <a:picLocks noChangeAspect="1" noChangeArrowheads="1"/>
          </p:cNvPicPr>
          <p:nvPr/>
        </p:nvPicPr>
        <p:blipFill>
          <a:blip r:embed="rId3" cstate="print"/>
          <a:srcRect/>
          <a:stretch>
            <a:fillRect/>
          </a:stretch>
        </p:blipFill>
        <p:spPr bwMode="auto">
          <a:xfrm flipH="1">
            <a:off x="152400" y="228600"/>
            <a:ext cx="2793658" cy="2819400"/>
          </a:xfrm>
          <a:prstGeom prst="ellipse">
            <a:avLst/>
          </a:prstGeom>
          <a:ln>
            <a:noFill/>
          </a:ln>
          <a:effectLst>
            <a:softEdge rad="112500"/>
          </a:effectLst>
        </p:spPr>
      </p:pic>
      <p:pic>
        <p:nvPicPr>
          <p:cNvPr id="3" name="Picture 5" descr="C:\Users\Ptr. Daniel White\Desktop\Rev. Pix 2\meteor-shower180_medium.jpg"/>
          <p:cNvPicPr>
            <a:picLocks noChangeAspect="1" noChangeArrowheads="1"/>
          </p:cNvPicPr>
          <p:nvPr/>
        </p:nvPicPr>
        <p:blipFill>
          <a:blip r:embed="rId4" cstate="print"/>
          <a:srcRect/>
          <a:stretch>
            <a:fillRect/>
          </a:stretch>
        </p:blipFill>
        <p:spPr bwMode="auto">
          <a:xfrm>
            <a:off x="3276600" y="-18048"/>
            <a:ext cx="5867400" cy="4776331"/>
          </a:xfrm>
          <a:prstGeom prst="rect">
            <a:avLst/>
          </a:prstGeom>
          <a:ln>
            <a:noFill/>
          </a:ln>
          <a:effectLst>
            <a:softEdge rad="112500"/>
          </a:effectLst>
        </p:spPr>
      </p:pic>
      <p:pic>
        <p:nvPicPr>
          <p:cNvPr id="2052" name="Picture 4" descr="C:\Users\Ptr. Daniel White\Desktop\Rev. Pix 2\meteorite.jpg"/>
          <p:cNvPicPr>
            <a:picLocks noChangeAspect="1" noChangeArrowheads="1"/>
          </p:cNvPicPr>
          <p:nvPr/>
        </p:nvPicPr>
        <p:blipFill>
          <a:blip r:embed="rId5" cstate="print">
            <a:lum bright="-10000"/>
          </a:blip>
          <a:srcRect/>
          <a:stretch>
            <a:fillRect/>
          </a:stretch>
        </p:blipFill>
        <p:spPr bwMode="auto">
          <a:xfrm rot="18539194">
            <a:off x="155336" y="3291907"/>
            <a:ext cx="3475246" cy="3604972"/>
          </a:xfrm>
          <a:prstGeom prst="ellipse">
            <a:avLst/>
          </a:prstGeom>
          <a:ln>
            <a:noFill/>
          </a:ln>
          <a:effectLst>
            <a:softEdge rad="112500"/>
          </a:effectLst>
        </p:spPr>
      </p:pic>
      <p:sp>
        <p:nvSpPr>
          <p:cNvPr id="5" name="Rectangle 4"/>
          <p:cNvSpPr/>
          <p:nvPr/>
        </p:nvSpPr>
        <p:spPr>
          <a:xfrm>
            <a:off x="3733800" y="2667000"/>
            <a:ext cx="5410200" cy="3970318"/>
          </a:xfrm>
          <a:prstGeom prst="rect">
            <a:avLst/>
          </a:prstGeom>
        </p:spPr>
        <p:txBody>
          <a:bodyPr wrap="square">
            <a:spAutoFit/>
          </a:bodyPr>
          <a:lstStyle/>
          <a:p>
            <a:pPr algn="ctr"/>
            <a:r>
              <a:rPr lang="en-US" sz="3600" i="1" dirty="0" smtClean="0">
                <a:effectLst>
                  <a:glow rad="101600">
                    <a:schemeClr val="bg1">
                      <a:alpha val="60000"/>
                    </a:schemeClr>
                  </a:glow>
                </a:effectLst>
              </a:rPr>
              <a:t> “The first angel sounded, and there followed hail and fire mingled with blood, and they were cast upon the earth: and the third part of trees was burnt up, and all green grass was burnt up.”</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156371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Ptr. Daniel White\Desktop\Rev. Pix 2\chd1.jpg"/>
          <p:cNvPicPr>
            <a:picLocks noChangeAspect="1" noChangeArrowheads="1"/>
          </p:cNvPicPr>
          <p:nvPr/>
        </p:nvPicPr>
        <p:blipFill>
          <a:blip r:embed="rId3" cstate="print"/>
          <a:srcRect/>
          <a:stretch>
            <a:fillRect/>
          </a:stretch>
        </p:blipFill>
        <p:spPr bwMode="auto">
          <a:xfrm>
            <a:off x="0" y="3581400"/>
            <a:ext cx="4906139" cy="3276600"/>
          </a:xfrm>
          <a:prstGeom prst="rect">
            <a:avLst/>
          </a:prstGeom>
          <a:ln>
            <a:noFill/>
          </a:ln>
          <a:effectLst>
            <a:softEdge rad="112500"/>
          </a:effectLst>
        </p:spPr>
      </p:pic>
      <p:pic>
        <p:nvPicPr>
          <p:cNvPr id="1028" name="Picture 4" descr="C:\Users\Ptr. Daniel White\Desktop\49446720.Fire.jpg"/>
          <p:cNvPicPr>
            <a:picLocks noChangeAspect="1" noChangeArrowheads="1"/>
          </p:cNvPicPr>
          <p:nvPr/>
        </p:nvPicPr>
        <p:blipFill>
          <a:blip r:embed="rId4" cstate="print"/>
          <a:srcRect/>
          <a:stretch>
            <a:fillRect/>
          </a:stretch>
        </p:blipFill>
        <p:spPr bwMode="auto">
          <a:xfrm>
            <a:off x="4648199" y="3505200"/>
            <a:ext cx="4495801" cy="3352801"/>
          </a:xfrm>
          <a:prstGeom prst="rect">
            <a:avLst/>
          </a:prstGeom>
          <a:ln>
            <a:noFill/>
          </a:ln>
          <a:effectLst>
            <a:softEdge rad="112500"/>
          </a:effectLst>
        </p:spPr>
      </p:pic>
      <p:pic>
        <p:nvPicPr>
          <p:cNvPr id="1026" name="Picture 2" descr="C:\Users\Ptr. Daniel White\Desktop\Bible pictures\Prophecy pictures\prophecy pictures\revelation\New Rev. Pix\forest-fire_1076.jpg"/>
          <p:cNvPicPr>
            <a:picLocks noChangeAspect="1" noChangeArrowheads="1"/>
          </p:cNvPicPr>
          <p:nvPr/>
        </p:nvPicPr>
        <p:blipFill>
          <a:blip r:embed="rId5" cstate="print"/>
          <a:srcRect/>
          <a:stretch>
            <a:fillRect/>
          </a:stretch>
        </p:blipFill>
        <p:spPr bwMode="auto">
          <a:xfrm>
            <a:off x="0" y="0"/>
            <a:ext cx="5029201" cy="3962400"/>
          </a:xfrm>
          <a:prstGeom prst="rect">
            <a:avLst/>
          </a:prstGeom>
          <a:ln>
            <a:noFill/>
          </a:ln>
          <a:effectLst>
            <a:softEdge rad="112500"/>
          </a:effectLst>
        </p:spPr>
      </p:pic>
      <p:pic>
        <p:nvPicPr>
          <p:cNvPr id="1027" name="Picture 3" descr="C:\Users\Ptr. Daniel White\Desktop\Bible pictures\Prophecy pictures\prophecy pictures\revelation\New Rev. Pix\Grass burning.JPG"/>
          <p:cNvPicPr>
            <a:picLocks noChangeAspect="1" noChangeArrowheads="1"/>
          </p:cNvPicPr>
          <p:nvPr/>
        </p:nvPicPr>
        <p:blipFill>
          <a:blip r:embed="rId6" cstate="print"/>
          <a:srcRect/>
          <a:stretch>
            <a:fillRect/>
          </a:stretch>
        </p:blipFill>
        <p:spPr bwMode="auto">
          <a:xfrm>
            <a:off x="4724400" y="0"/>
            <a:ext cx="4419600" cy="3733800"/>
          </a:xfrm>
          <a:prstGeom prst="rect">
            <a:avLst/>
          </a:prstGeom>
          <a:ln>
            <a:noFill/>
          </a:ln>
          <a:effectLst>
            <a:softEdge rad="112500"/>
          </a:effectLst>
        </p:spPr>
      </p:pic>
      <p:pic>
        <p:nvPicPr>
          <p:cNvPr id="1030" name="Picture 6" descr="C:\Users\Ptr. Daniel White\Desktop\Rev. Pix 2\burnt+forestBig.jpg"/>
          <p:cNvPicPr>
            <a:picLocks noChangeAspect="1" noChangeArrowheads="1"/>
          </p:cNvPicPr>
          <p:nvPr/>
        </p:nvPicPr>
        <p:blipFill>
          <a:blip r:embed="rId7" cstate="print"/>
          <a:srcRect l="2968" t="4167" r="2051" b="4167"/>
          <a:stretch>
            <a:fillRect/>
          </a:stretch>
        </p:blipFill>
        <p:spPr bwMode="auto">
          <a:xfrm>
            <a:off x="1524000" y="1371600"/>
            <a:ext cx="6231836"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574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Effect transition="in" filter="fade">
                                      <p:cBhvr>
                                        <p:cTn id="9"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TotalTime>
  <Words>1852</Words>
  <Application>Microsoft Office PowerPoint</Application>
  <PresentationFormat>On-screen Show (4:3)</PresentationFormat>
  <Paragraphs>132</Paragraphs>
  <Slides>67</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Times New Roman</vt:lpstr>
      <vt:lpstr>Office Theme</vt:lpstr>
      <vt:lpstr>The Revelation  of Jesus Christ</vt:lpstr>
      <vt:lpstr>PowerPoint Presentation</vt:lpstr>
      <vt:lpstr>PowerPoint Presentation</vt:lpstr>
      <vt:lpstr>Seven Seal Judgments (Revelation 8:1-5)</vt:lpstr>
      <vt:lpstr>“And when he had opened the seventh seal, there was silence in heaven about the space of half an hour. And I saw the seven angels which stood before God; and to them were given seven trumpets.”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Wormwood</vt:lpstr>
      <vt:lpstr>“And the name of the star is called Wormwood: and the third part of the waters became wormwood.”</vt:lpstr>
      <vt:lpstr>PowerPoint Presentation</vt:lpstr>
      <vt:lpstr>“And the fourth angel sounded, and the third part of the sun was smitten, and the third part of the moon, and the third part of the stars; so as the third part of them was darkened, and the day shone not for a third part of it, and the night likewise.”</vt:lpstr>
      <vt:lpstr>The light coming from the sun, moon, and stars is reduced by a third.</vt:lpstr>
      <vt:lpstr>“And there shall be signs in the sun, and in the moon, and in the stars; and upon the earth distress of nations, with perplexity; the sea and the waves roaring. Men’s hearts failing them for fear, and for looking after those things which are coming on the earth: for the powers of heaven shall be.” (Luke 21:25-27)</vt:lpstr>
      <vt:lpstr>PowerPoint Presentation</vt:lpstr>
      <vt:lpstr>PowerPoint Presentation</vt:lpstr>
      <vt:lpstr>PowerPoint Presentation</vt:lpstr>
      <vt:lpstr>PowerPoint Presentation</vt:lpstr>
      <vt:lpstr>PowerPoint Presentation</vt:lpstr>
      <vt:lpstr>“Woe, woe, woe, to the inhabiters of the earth by reason of the other voices of the trumpet of the three angels, which are yet to sound!”</vt:lpstr>
      <vt:lpstr>Revelation 9:1-11:19</vt:lpstr>
      <vt:lpstr>“And the fifth angel sounded, and I saw a star fall from heaven unto the earth: and to him was given the key of the bottomless pit.”</vt:lpstr>
      <vt:lpstr>PowerPoint Presentation</vt:lpstr>
      <vt:lpstr>PowerPoint Presentation</vt:lpstr>
      <vt:lpstr>The Bottomless Pit “The Abyss”</vt:lpstr>
      <vt:lpstr>“For if God spared not the angels that sinned, but cast them down to hell (tartarus), and delivered them into chains of darkness, to be reserved unto judgment.”  (II Peter 2:4)</vt:lpstr>
      <vt:lpstr>“And they shall be gathered together, as prisoners are gathered in the pit, and shall be shut up in the prison…” (Isa. 24:22) </vt:lpstr>
      <vt:lpstr>“Cast him down to hell with them that descend into the pit.”  (Ezek. 31:16)</vt:lpstr>
      <vt:lpstr>“For a fire is kindled in mine anger, and shall burn unto the lowest hell…They shall be burnt with hunger, and devoured with burning heat, and with bitter destruction: I will also send the teeth of beasts upon them, with the poison of serpents…” (Deut. 32)</vt:lpstr>
      <vt:lpstr>After Christ’s death He descended into the lower parts of the earth and preached unto the spirits in prison   (I Peter 3:19)</vt:lpstr>
      <vt:lpstr>Apollyon = Destroyer</vt:lpstr>
      <vt:lpstr>“And the shapes of the locusts were like unto horses prepared unto battle; and on their heads were as it were crowns like gold, and their faces were as the faces of men. And they had hair as the hair of women, and their teeth were as the teeth of lions. And they had breastplates, as it were breastplates of iron; and the sound of their wings was as the sound of chariots of many horses running to battle.”</vt:lpstr>
      <vt:lpstr>PowerPoint Presentation</vt:lpstr>
      <vt:lpstr>“And there came out of the smoke locusts upon the earth: and unto them was given power, as the scorpions of the earth have power. And it was commanded them that they should not hurt the grass of the earth, neither any green thing, neither any tree; but only those men which have not the seal of God in their foreheads. And to them it was given that they should not kill them, but that they should be tormented five months: and their torment was as the torment of a scorpion, when he striketh a man.”</vt:lpstr>
      <vt:lpstr>PowerPoint Presentation</vt:lpstr>
      <vt:lpstr> “And they had tails like unto scorpions, and there were stings in their tails: and their power was to hurt men five months. And they had a king over them, which is the angel of the bottomless pit, whose name in the Hebrew tongue is Abaddon, but in the Greek tongue hath his name Apollyon. One woe is past; and, behold, there come two woes more hereafter.”</vt:lpstr>
      <vt:lpstr>PowerPoint Presentation</vt:lpstr>
      <vt:lpstr>PowerPoint Presentation</vt:lpstr>
      <vt:lpstr>“One woe is past; and, behold, there come two woes more hereafter.”</vt:lpstr>
      <vt:lpstr>“And the sixth angel sounded, and I heard a voice from the four horns of the golden altar which is before God, Saying to the sixth angel which had the trumpet.”</vt:lpstr>
      <vt:lpstr>“Loose the four angels which are bound in the great river Euphrates.”</vt:lpstr>
      <vt:lpstr>PowerPoint Presentation</vt:lpstr>
      <vt:lpstr>Time of their judgment (1 hour, 1 day, 1 month, 1 year) </vt:lpstr>
      <vt:lpstr>200 Million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the rest of the men which were not killed by these plagues yet repented not of the works of their hands, that they should not worship devils, and idols of gold, and silver, and brass, and stone, and of wood: which neither can see, nor hear, nor walk: Neither repented they of their murders, nor of their sorceries, nor of their fornication, nor of their thefts.”</vt:lpstr>
      <vt:lpstr>PowerPoint Presentation</vt:lpstr>
      <vt:lpstr>PowerPoint Presentation</vt:lpstr>
      <vt:lpstr>“Knowing the time; that now it is high time to awake out of sleep: for now is our salvation nearer than when we believed. The night is far spent, the day is at hand: let us therefore cast off the works of darkness, and let us put on  the armor of light. </vt:lpstr>
      <vt:lpstr>Let us walk honestly,  as in the day; not in rioting and drunkenness, not in chambering and wantonness, not in strife and envying. But put ye on the Lord Jesus Christ, and make not provision for  the flesh, to fulfill the  lusts thereof.”  (Romans 13:11-14)</vt:lpstr>
      <vt:lpstr>PowerPoint Presentation</vt:lpstr>
      <vt:lpstr>PowerPoint Presentation</vt:lpstr>
      <vt:lpstr>“And every man that hath this hope in him purifieth himself, even as he is pure.”  (I John 3:3)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16</cp:revision>
  <dcterms:created xsi:type="dcterms:W3CDTF">2015-02-16T14:44:39Z</dcterms:created>
  <dcterms:modified xsi:type="dcterms:W3CDTF">2016-02-17T16:18:07Z</dcterms:modified>
</cp:coreProperties>
</file>