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5"/>
  </p:notesMasterIdLst>
  <p:sldIdLst>
    <p:sldId id="257" r:id="rId2"/>
    <p:sldId id="258" r:id="rId3"/>
    <p:sldId id="261" r:id="rId4"/>
    <p:sldId id="260" r:id="rId5"/>
    <p:sldId id="262" r:id="rId6"/>
    <p:sldId id="395" r:id="rId7"/>
    <p:sldId id="396" r:id="rId8"/>
    <p:sldId id="491" r:id="rId9"/>
    <p:sldId id="492" r:id="rId10"/>
    <p:sldId id="397" r:id="rId11"/>
    <p:sldId id="394" r:id="rId12"/>
    <p:sldId id="264" r:id="rId13"/>
    <p:sldId id="493" r:id="rId14"/>
    <p:sldId id="267" r:id="rId15"/>
    <p:sldId id="268" r:id="rId16"/>
    <p:sldId id="269" r:id="rId17"/>
    <p:sldId id="474" r:id="rId18"/>
    <p:sldId id="271" r:id="rId19"/>
    <p:sldId id="272" r:id="rId20"/>
    <p:sldId id="273" r:id="rId21"/>
    <p:sldId id="274" r:id="rId22"/>
    <p:sldId id="275" r:id="rId23"/>
    <p:sldId id="276" r:id="rId24"/>
    <p:sldId id="277" r:id="rId25"/>
    <p:sldId id="471" r:id="rId26"/>
    <p:sldId id="278" r:id="rId27"/>
    <p:sldId id="279" r:id="rId28"/>
    <p:sldId id="486" r:id="rId29"/>
    <p:sldId id="494" r:id="rId30"/>
    <p:sldId id="282" r:id="rId31"/>
    <p:sldId id="283" r:id="rId32"/>
    <p:sldId id="284" r:id="rId33"/>
    <p:sldId id="495" r:id="rId34"/>
    <p:sldId id="384" r:id="rId35"/>
    <p:sldId id="383" r:id="rId36"/>
    <p:sldId id="286" r:id="rId37"/>
    <p:sldId id="287" r:id="rId38"/>
    <p:sldId id="288" r:id="rId39"/>
    <p:sldId id="289" r:id="rId40"/>
    <p:sldId id="290" r:id="rId41"/>
    <p:sldId id="291" r:id="rId42"/>
    <p:sldId id="292" r:id="rId43"/>
    <p:sldId id="293" r:id="rId44"/>
    <p:sldId id="294" r:id="rId45"/>
    <p:sldId id="295" r:id="rId46"/>
    <p:sldId id="296" r:id="rId47"/>
    <p:sldId id="496" r:id="rId48"/>
    <p:sldId id="298" r:id="rId49"/>
    <p:sldId id="299" r:id="rId50"/>
    <p:sldId id="301" r:id="rId51"/>
    <p:sldId id="302" r:id="rId52"/>
    <p:sldId id="317" r:id="rId53"/>
    <p:sldId id="314" r:id="rId54"/>
    <p:sldId id="315" r:id="rId55"/>
    <p:sldId id="316" r:id="rId56"/>
    <p:sldId id="400" r:id="rId57"/>
    <p:sldId id="389" r:id="rId58"/>
    <p:sldId id="390" r:id="rId59"/>
    <p:sldId id="497" r:id="rId60"/>
    <p:sldId id="490" r:id="rId61"/>
    <p:sldId id="331" r:id="rId62"/>
    <p:sldId id="332" r:id="rId63"/>
    <p:sldId id="333" r:id="rId64"/>
    <p:sldId id="334" r:id="rId65"/>
    <p:sldId id="335" r:id="rId66"/>
    <p:sldId id="336" r:id="rId67"/>
    <p:sldId id="337" r:id="rId68"/>
    <p:sldId id="338" r:id="rId69"/>
    <p:sldId id="339" r:id="rId70"/>
    <p:sldId id="340" r:id="rId71"/>
    <p:sldId id="341" r:id="rId72"/>
    <p:sldId id="342" r:id="rId73"/>
    <p:sldId id="483" r:id="rId74"/>
    <p:sldId id="343" r:id="rId75"/>
    <p:sldId id="484" r:id="rId76"/>
    <p:sldId id="344" r:id="rId77"/>
    <p:sldId id="345" r:id="rId78"/>
    <p:sldId id="346" r:id="rId79"/>
    <p:sldId id="347" r:id="rId80"/>
    <p:sldId id="485" r:id="rId81"/>
    <p:sldId id="348" r:id="rId82"/>
    <p:sldId id="349" r:id="rId83"/>
    <p:sldId id="350" r:id="rId84"/>
    <p:sldId id="351" r:id="rId85"/>
    <p:sldId id="352" r:id="rId86"/>
    <p:sldId id="353" r:id="rId87"/>
    <p:sldId id="354" r:id="rId88"/>
    <p:sldId id="356" r:id="rId89"/>
    <p:sldId id="357" r:id="rId90"/>
    <p:sldId id="358" r:id="rId91"/>
    <p:sldId id="359" r:id="rId92"/>
    <p:sldId id="360" r:id="rId93"/>
    <p:sldId id="361" r:id="rId94"/>
    <p:sldId id="362" r:id="rId95"/>
    <p:sldId id="363" r:id="rId96"/>
    <p:sldId id="364" r:id="rId97"/>
    <p:sldId id="365" r:id="rId98"/>
    <p:sldId id="366" r:id="rId99"/>
    <p:sldId id="367" r:id="rId100"/>
    <p:sldId id="368" r:id="rId101"/>
    <p:sldId id="369" r:id="rId102"/>
    <p:sldId id="370" r:id="rId103"/>
    <p:sldId id="371" r:id="rId104"/>
    <p:sldId id="372" r:id="rId105"/>
    <p:sldId id="373" r:id="rId106"/>
    <p:sldId id="374" r:id="rId107"/>
    <p:sldId id="375" r:id="rId108"/>
    <p:sldId id="376" r:id="rId109"/>
    <p:sldId id="377" r:id="rId110"/>
    <p:sldId id="378" r:id="rId111"/>
    <p:sldId id="379" r:id="rId112"/>
    <p:sldId id="380" r:id="rId113"/>
    <p:sldId id="381" r:id="rId1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838" autoAdjust="0"/>
    <p:restoredTop sz="94660"/>
  </p:normalViewPr>
  <p:slideViewPr>
    <p:cSldViewPr>
      <p:cViewPr varScale="1">
        <p:scale>
          <a:sx n="69" d="100"/>
          <a:sy n="69" d="100"/>
        </p:scale>
        <p:origin x="750" y="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FA867D-C3A9-448C-8D7C-AE5FBE4EC7DE}" type="datetimeFigureOut">
              <a:rPr lang="en-US" smtClean="0"/>
              <a:t>2/23/2016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7DD2E8-3B1E-4E67-836F-7EF3ACE9736E}" type="slidenum">
              <a:rPr lang="en-US" smtClean="0"/>
              <a:t>‹#›</a:t>
            </a:fld>
            <a:endParaRPr lang="en-US"/>
          </a:p>
        </p:txBody>
      </p:sp>
    </p:spTree>
    <p:extLst>
      <p:ext uri="{BB962C8B-B14F-4D97-AF65-F5344CB8AC3E}">
        <p14:creationId xmlns:p14="http://schemas.microsoft.com/office/powerpoint/2010/main" val="2505384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22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23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24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27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29</a:t>
            </a:fld>
            <a:endParaRPr lang="en-US" dirty="0"/>
          </a:p>
        </p:txBody>
      </p:sp>
    </p:spTree>
    <p:extLst>
      <p:ext uri="{BB962C8B-B14F-4D97-AF65-F5344CB8AC3E}">
        <p14:creationId xmlns:p14="http://schemas.microsoft.com/office/powerpoint/2010/main" val="3854431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30</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31</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36</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38</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40</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41</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42</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43</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44</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45</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46</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47</a:t>
            </a:fld>
            <a:endParaRPr lang="en-US" dirty="0"/>
          </a:p>
        </p:txBody>
      </p:sp>
    </p:spTree>
    <p:extLst>
      <p:ext uri="{BB962C8B-B14F-4D97-AF65-F5344CB8AC3E}">
        <p14:creationId xmlns:p14="http://schemas.microsoft.com/office/powerpoint/2010/main" val="800009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48</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49</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50</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51</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52</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53</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54</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55</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57</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58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12</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61</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62</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66</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67</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68</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69</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70</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72</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74</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76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13</a:t>
            </a:fld>
            <a:endParaRPr lang="en-US" dirty="0"/>
          </a:p>
        </p:txBody>
      </p:sp>
    </p:spTree>
    <p:extLst>
      <p:ext uri="{BB962C8B-B14F-4D97-AF65-F5344CB8AC3E}">
        <p14:creationId xmlns:p14="http://schemas.microsoft.com/office/powerpoint/2010/main" val="16720362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77</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78</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79</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82</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83</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84</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87</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89</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90</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91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15</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92</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93</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94</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95</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96</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97</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98</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99</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100</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101</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16</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102</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103</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104</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105</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106</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107</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109</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110</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17</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25F705-49A7-4E06-BD48-C6A336C68D68}" type="datetimeFigureOut">
              <a:rPr lang="en-US" smtClean="0"/>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EFEC4-D275-4BF0-82AE-9FEF75677915}" type="slidenum">
              <a:rPr lang="en-US" smtClean="0"/>
              <a:t>‹#›</a:t>
            </a:fld>
            <a:endParaRPr lang="en-US"/>
          </a:p>
        </p:txBody>
      </p:sp>
    </p:spTree>
    <p:extLst>
      <p:ext uri="{BB962C8B-B14F-4D97-AF65-F5344CB8AC3E}">
        <p14:creationId xmlns:p14="http://schemas.microsoft.com/office/powerpoint/2010/main" val="103759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25F705-49A7-4E06-BD48-C6A336C68D68}" type="datetimeFigureOut">
              <a:rPr lang="en-US" smtClean="0"/>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EFEC4-D275-4BF0-82AE-9FEF75677915}" type="slidenum">
              <a:rPr lang="en-US" smtClean="0"/>
              <a:t>‹#›</a:t>
            </a:fld>
            <a:endParaRPr lang="en-US"/>
          </a:p>
        </p:txBody>
      </p:sp>
    </p:spTree>
    <p:extLst>
      <p:ext uri="{BB962C8B-B14F-4D97-AF65-F5344CB8AC3E}">
        <p14:creationId xmlns:p14="http://schemas.microsoft.com/office/powerpoint/2010/main" val="262375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25F705-49A7-4E06-BD48-C6A336C68D68}" type="datetimeFigureOut">
              <a:rPr lang="en-US" smtClean="0"/>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EFEC4-D275-4BF0-82AE-9FEF75677915}" type="slidenum">
              <a:rPr lang="en-US" smtClean="0"/>
              <a:t>‹#›</a:t>
            </a:fld>
            <a:endParaRPr lang="en-US"/>
          </a:p>
        </p:txBody>
      </p:sp>
    </p:spTree>
    <p:extLst>
      <p:ext uri="{BB962C8B-B14F-4D97-AF65-F5344CB8AC3E}">
        <p14:creationId xmlns:p14="http://schemas.microsoft.com/office/powerpoint/2010/main" val="54060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25F705-49A7-4E06-BD48-C6A336C68D68}" type="datetimeFigureOut">
              <a:rPr lang="en-US" smtClean="0"/>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EFEC4-D275-4BF0-82AE-9FEF75677915}" type="slidenum">
              <a:rPr lang="en-US" smtClean="0"/>
              <a:t>‹#›</a:t>
            </a:fld>
            <a:endParaRPr lang="en-US"/>
          </a:p>
        </p:txBody>
      </p:sp>
    </p:spTree>
    <p:extLst>
      <p:ext uri="{BB962C8B-B14F-4D97-AF65-F5344CB8AC3E}">
        <p14:creationId xmlns:p14="http://schemas.microsoft.com/office/powerpoint/2010/main" val="77384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25F705-49A7-4E06-BD48-C6A336C68D68}" type="datetimeFigureOut">
              <a:rPr lang="en-US" smtClean="0"/>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EFEC4-D275-4BF0-82AE-9FEF75677915}" type="slidenum">
              <a:rPr lang="en-US" smtClean="0"/>
              <a:t>‹#›</a:t>
            </a:fld>
            <a:endParaRPr lang="en-US"/>
          </a:p>
        </p:txBody>
      </p:sp>
    </p:spTree>
    <p:extLst>
      <p:ext uri="{BB962C8B-B14F-4D97-AF65-F5344CB8AC3E}">
        <p14:creationId xmlns:p14="http://schemas.microsoft.com/office/powerpoint/2010/main" val="47204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25F705-49A7-4E06-BD48-C6A336C68D68}" type="datetimeFigureOut">
              <a:rPr lang="en-US" smtClean="0"/>
              <a:t>2/23/2016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EFEC4-D275-4BF0-82AE-9FEF75677915}" type="slidenum">
              <a:rPr lang="en-US" smtClean="0"/>
              <a:t>‹#›</a:t>
            </a:fld>
            <a:endParaRPr lang="en-US"/>
          </a:p>
        </p:txBody>
      </p:sp>
    </p:spTree>
    <p:extLst>
      <p:ext uri="{BB962C8B-B14F-4D97-AF65-F5344CB8AC3E}">
        <p14:creationId xmlns:p14="http://schemas.microsoft.com/office/powerpoint/2010/main" val="245954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25F705-49A7-4E06-BD48-C6A336C68D68}" type="datetimeFigureOut">
              <a:rPr lang="en-US" smtClean="0"/>
              <a:t>2/23/2016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1EFEC4-D275-4BF0-82AE-9FEF75677915}" type="slidenum">
              <a:rPr lang="en-US" smtClean="0"/>
              <a:t>‹#›</a:t>
            </a:fld>
            <a:endParaRPr lang="en-US"/>
          </a:p>
        </p:txBody>
      </p:sp>
    </p:spTree>
    <p:extLst>
      <p:ext uri="{BB962C8B-B14F-4D97-AF65-F5344CB8AC3E}">
        <p14:creationId xmlns:p14="http://schemas.microsoft.com/office/powerpoint/2010/main" val="338535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25F705-49A7-4E06-BD48-C6A336C68D68}" type="datetimeFigureOut">
              <a:rPr lang="en-US" smtClean="0"/>
              <a:t>2/23/2016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1EFEC4-D275-4BF0-82AE-9FEF75677915}" type="slidenum">
              <a:rPr lang="en-US" smtClean="0"/>
              <a:t>‹#›</a:t>
            </a:fld>
            <a:endParaRPr lang="en-US"/>
          </a:p>
        </p:txBody>
      </p:sp>
    </p:spTree>
    <p:extLst>
      <p:ext uri="{BB962C8B-B14F-4D97-AF65-F5344CB8AC3E}">
        <p14:creationId xmlns:p14="http://schemas.microsoft.com/office/powerpoint/2010/main" val="379607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25F705-49A7-4E06-BD48-C6A336C68D68}" type="datetimeFigureOut">
              <a:rPr lang="en-US" smtClean="0"/>
              <a:t>2/23/2016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1EFEC4-D275-4BF0-82AE-9FEF75677915}" type="slidenum">
              <a:rPr lang="en-US" smtClean="0"/>
              <a:t>‹#›</a:t>
            </a:fld>
            <a:endParaRPr lang="en-US"/>
          </a:p>
        </p:txBody>
      </p:sp>
    </p:spTree>
    <p:extLst>
      <p:ext uri="{BB962C8B-B14F-4D97-AF65-F5344CB8AC3E}">
        <p14:creationId xmlns:p14="http://schemas.microsoft.com/office/powerpoint/2010/main" val="2692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25F705-49A7-4E06-BD48-C6A336C68D68}" type="datetimeFigureOut">
              <a:rPr lang="en-US" smtClean="0"/>
              <a:t>2/23/2016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EFEC4-D275-4BF0-82AE-9FEF75677915}" type="slidenum">
              <a:rPr lang="en-US" smtClean="0"/>
              <a:t>‹#›</a:t>
            </a:fld>
            <a:endParaRPr lang="en-US"/>
          </a:p>
        </p:txBody>
      </p:sp>
    </p:spTree>
    <p:extLst>
      <p:ext uri="{BB962C8B-B14F-4D97-AF65-F5344CB8AC3E}">
        <p14:creationId xmlns:p14="http://schemas.microsoft.com/office/powerpoint/2010/main" val="58677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25F705-49A7-4E06-BD48-C6A336C68D68}" type="datetimeFigureOut">
              <a:rPr lang="en-US" smtClean="0"/>
              <a:t>2/23/2016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EFEC4-D275-4BF0-82AE-9FEF75677915}" type="slidenum">
              <a:rPr lang="en-US" smtClean="0"/>
              <a:t>‹#›</a:t>
            </a:fld>
            <a:endParaRPr lang="en-US"/>
          </a:p>
        </p:txBody>
      </p:sp>
    </p:spTree>
    <p:extLst>
      <p:ext uri="{BB962C8B-B14F-4D97-AF65-F5344CB8AC3E}">
        <p14:creationId xmlns:p14="http://schemas.microsoft.com/office/powerpoint/2010/main" val="161621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5F705-49A7-4E06-BD48-C6A336C68D68}" type="datetimeFigureOut">
              <a:rPr lang="en-US" smtClean="0"/>
              <a:t>2/23/2016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EFEC4-D275-4BF0-82AE-9FEF75677915}" type="slidenum">
              <a:rPr lang="en-US" smtClean="0"/>
              <a:t>‹#›</a:t>
            </a:fld>
            <a:endParaRPr lang="en-US"/>
          </a:p>
        </p:txBody>
      </p:sp>
    </p:spTree>
    <p:extLst>
      <p:ext uri="{BB962C8B-B14F-4D97-AF65-F5344CB8AC3E}">
        <p14:creationId xmlns:p14="http://schemas.microsoft.com/office/powerpoint/2010/main" val="203252797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255.jpeg"/></Relationships>
</file>

<file path=ppt/slides/_rels/slide102.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257.png"/></Relationships>
</file>

<file path=ppt/slides/_rels/slide103.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259.jpeg"/></Relationships>
</file>

<file path=ppt/slides/_rels/slide104.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262.jpeg"/></Relationships>
</file>

<file path=ppt/slides/_rels/slide106.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266.gif"/><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267.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jpeg"/><Relationship Id="rId7"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25.jpeg"/><Relationship Id="rId4" Type="http://schemas.openxmlformats.org/officeDocument/2006/relationships/image" Target="../media/image41.jpeg"/><Relationship Id="rId9"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 Id="rId9" Type="http://schemas.openxmlformats.org/officeDocument/2006/relationships/image" Target="../media/image86.jpeg"/></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89.jpeg"/><Relationship Id="rId4" Type="http://schemas.openxmlformats.org/officeDocument/2006/relationships/image" Target="../media/image86.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92.jpeg"/><Relationship Id="rId4" Type="http://schemas.openxmlformats.org/officeDocument/2006/relationships/image" Target="../media/image91.jpe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95.jpeg"/><Relationship Id="rId4" Type="http://schemas.openxmlformats.org/officeDocument/2006/relationships/image" Target="../media/image94.jpeg"/></Relationships>
</file>

<file path=ppt/slides/_rels/slide42.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 Id="rId9" Type="http://schemas.openxmlformats.org/officeDocument/2006/relationships/image" Target="../media/image102.jpeg"/></Relationships>
</file>

<file path=ppt/slides/_rels/slide43.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4.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45.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4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4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gif"/></Relationships>
</file>

<file path=ppt/slides/_rels/slide49.xml.rels><?xml version="1.0" encoding="UTF-8" standalone="yes"?>
<Relationships xmlns="http://schemas.openxmlformats.org/package/2006/relationships"><Relationship Id="rId8" Type="http://schemas.openxmlformats.org/officeDocument/2006/relationships/image" Target="../media/image133.gif"/><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31.gif"/><Relationship Id="rId11" Type="http://schemas.openxmlformats.org/officeDocument/2006/relationships/image" Target="../media/image136.jpeg"/><Relationship Id="rId5" Type="http://schemas.openxmlformats.org/officeDocument/2006/relationships/image" Target="../media/image130.jpeg"/><Relationship Id="rId10" Type="http://schemas.openxmlformats.org/officeDocument/2006/relationships/image" Target="../media/image135.jpeg"/><Relationship Id="rId4" Type="http://schemas.openxmlformats.org/officeDocument/2006/relationships/image" Target="../media/image129.jpeg"/><Relationship Id="rId9" Type="http://schemas.openxmlformats.org/officeDocument/2006/relationships/image" Target="../media/image134.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5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42.jpeg"/></Relationships>
</file>

<file path=ppt/slides/_rels/slide54.xml.rels><?xml version="1.0" encoding="UTF-8" standalone="yes"?>
<Relationships xmlns="http://schemas.openxmlformats.org/package/2006/relationships"><Relationship Id="rId3" Type="http://schemas.openxmlformats.org/officeDocument/2006/relationships/image" Target="../media/image143.gi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7.jpeg"/><Relationship Id="rId7" Type="http://schemas.openxmlformats.org/officeDocument/2006/relationships/image" Target="../media/image150.jpe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49.jpeg"/><Relationship Id="rId5" Type="http://schemas.openxmlformats.org/officeDocument/2006/relationships/image" Target="../media/image5.jpeg"/><Relationship Id="rId4" Type="http://schemas.openxmlformats.org/officeDocument/2006/relationships/image" Target="../media/image148.jpeg"/></Relationships>
</file>

<file path=ppt/slides/_rels/slide6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60.jpeg"/></Relationships>
</file>

<file path=ppt/slides/_rels/slide6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162.jpe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0.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159.jpeg"/><Relationship Id="rId7" Type="http://schemas.openxmlformats.org/officeDocument/2006/relationships/image" Target="../media/image166.jpe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 Id="rId9" Type="http://schemas.openxmlformats.org/officeDocument/2006/relationships/image" Target="../media/image168.gif"/></Relationships>
</file>

<file path=ppt/slides/_rels/slide7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174.jpeg"/><Relationship Id="rId11" Type="http://schemas.openxmlformats.org/officeDocument/2006/relationships/image" Target="../media/image178.jpeg"/><Relationship Id="rId5" Type="http://schemas.openxmlformats.org/officeDocument/2006/relationships/image" Target="../media/image173.jpeg"/><Relationship Id="rId10" Type="http://schemas.openxmlformats.org/officeDocument/2006/relationships/image" Target="../media/image177.png"/><Relationship Id="rId4" Type="http://schemas.openxmlformats.org/officeDocument/2006/relationships/image" Target="../media/image172.gif"/><Relationship Id="rId9" Type="http://schemas.openxmlformats.org/officeDocument/2006/relationships/image" Target="../media/image176.jpeg"/></Relationships>
</file>

<file path=ppt/slides/_rels/slide7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4.xml.rels><?xml version="1.0" encoding="UTF-8" standalone="yes"?>
<Relationships xmlns="http://schemas.openxmlformats.org/package/2006/relationships"><Relationship Id="rId8" Type="http://schemas.openxmlformats.org/officeDocument/2006/relationships/image" Target="../media/image184.jpeg"/><Relationship Id="rId13" Type="http://schemas.openxmlformats.org/officeDocument/2006/relationships/image" Target="../media/image189.jpeg"/><Relationship Id="rId3" Type="http://schemas.openxmlformats.org/officeDocument/2006/relationships/image" Target="../media/image179.jpeg"/><Relationship Id="rId7" Type="http://schemas.openxmlformats.org/officeDocument/2006/relationships/image" Target="../media/image183.jpeg"/><Relationship Id="rId12" Type="http://schemas.openxmlformats.org/officeDocument/2006/relationships/image" Target="../media/image188.jpe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182.jpeg"/><Relationship Id="rId11" Type="http://schemas.openxmlformats.org/officeDocument/2006/relationships/image" Target="../media/image187.jpeg"/><Relationship Id="rId5" Type="http://schemas.openxmlformats.org/officeDocument/2006/relationships/image" Target="../media/image181.jpeg"/><Relationship Id="rId10" Type="http://schemas.openxmlformats.org/officeDocument/2006/relationships/image" Target="../media/image186.jpeg"/><Relationship Id="rId4" Type="http://schemas.openxmlformats.org/officeDocument/2006/relationships/image" Target="../media/image180.jpeg"/><Relationship Id="rId9" Type="http://schemas.openxmlformats.org/officeDocument/2006/relationships/image" Target="../media/image185.jpeg"/><Relationship Id="rId14" Type="http://schemas.openxmlformats.org/officeDocument/2006/relationships/image" Target="../media/image190.jpeg"/></Relationships>
</file>

<file path=ppt/slides/_rels/slide7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94.jpeg"/></Relationships>
</file>

<file path=ppt/slides/_rels/slide7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97.png"/></Relationships>
</file>

<file path=ppt/slides/_rels/slide7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200.jpeg"/><Relationship Id="rId4" Type="http://schemas.openxmlformats.org/officeDocument/2006/relationships/image" Target="../media/image199.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206.jpeg"/><Relationship Id="rId7" Type="http://schemas.openxmlformats.org/officeDocument/2006/relationships/image" Target="../media/image210.jpe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209.jpeg"/><Relationship Id="rId5" Type="http://schemas.openxmlformats.org/officeDocument/2006/relationships/image" Target="../media/image208.jpeg"/><Relationship Id="rId4" Type="http://schemas.openxmlformats.org/officeDocument/2006/relationships/image" Target="../media/image207.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15.jpeg"/><Relationship Id="rId7" Type="http://schemas.openxmlformats.org/officeDocument/2006/relationships/image" Target="../media/image219.jpe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218.jpeg"/><Relationship Id="rId5" Type="http://schemas.openxmlformats.org/officeDocument/2006/relationships/image" Target="../media/image217.jpeg"/><Relationship Id="rId4" Type="http://schemas.openxmlformats.org/officeDocument/2006/relationships/image" Target="../media/image216.jpe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224.jpeg"/><Relationship Id="rId3" Type="http://schemas.openxmlformats.org/officeDocument/2006/relationships/image" Target="../media/image220.jpeg"/><Relationship Id="rId7" Type="http://schemas.openxmlformats.org/officeDocument/2006/relationships/image" Target="../media/image223.jpe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222.jpeg"/><Relationship Id="rId11" Type="http://schemas.openxmlformats.org/officeDocument/2006/relationships/image" Target="../media/image227.jpeg"/><Relationship Id="rId5" Type="http://schemas.openxmlformats.org/officeDocument/2006/relationships/image" Target="../media/image82.jpeg"/><Relationship Id="rId10" Type="http://schemas.openxmlformats.org/officeDocument/2006/relationships/image" Target="../media/image226.jpeg"/><Relationship Id="rId4" Type="http://schemas.openxmlformats.org/officeDocument/2006/relationships/image" Target="../media/image221.jpeg"/><Relationship Id="rId9" Type="http://schemas.openxmlformats.org/officeDocument/2006/relationships/image" Target="../media/image225.jpeg"/></Relationships>
</file>

<file path=ppt/slides/_rels/slide9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s>
</file>

<file path=ppt/slides/_rels/slide9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237.jpeg"/><Relationship Id="rId5" Type="http://schemas.openxmlformats.org/officeDocument/2006/relationships/image" Target="../media/image236.jpeg"/><Relationship Id="rId4" Type="http://schemas.openxmlformats.org/officeDocument/2006/relationships/image" Target="../media/image235.jpeg"/></Relationships>
</file>

<file path=ppt/slides/_rels/slide95.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240.jpeg"/><Relationship Id="rId4" Type="http://schemas.openxmlformats.org/officeDocument/2006/relationships/image" Target="../media/image239.jpeg"/></Relationships>
</file>

<file path=ppt/slides/_rels/slide96.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image" Target="../media/image243.jpeg"/><Relationship Id="rId4" Type="http://schemas.openxmlformats.org/officeDocument/2006/relationships/image" Target="../media/image242.jpeg"/></Relationships>
</file>

<file path=ppt/slides/_rels/slide97.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245.jpeg"/></Relationships>
</file>

<file path=ppt/slides/_rels/slide98.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247.png"/></Relationships>
</file>

<file path=ppt/slides/_rels/slide99.xml.rels><?xml version="1.0" encoding="UTF-8" standalone="yes"?>
<Relationships xmlns="http://schemas.openxmlformats.org/package/2006/relationships"><Relationship Id="rId3" Type="http://schemas.openxmlformats.org/officeDocument/2006/relationships/image" Target="../media/image248.jpeg"/><Relationship Id="rId7" Type="http://schemas.openxmlformats.org/officeDocument/2006/relationships/image" Target="../media/image252.jpe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251.jpeg"/><Relationship Id="rId5" Type="http://schemas.openxmlformats.org/officeDocument/2006/relationships/image" Target="../media/image250.jpeg"/><Relationship Id="rId4" Type="http://schemas.openxmlformats.org/officeDocument/2006/relationships/image" Target="../media/image2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The Revelation </a:t>
            </a:r>
            <a:b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of Jesus Christ</a:t>
            </a:r>
            <a:endParaRPr lang="en-US" sz="48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A study of the book </a:t>
            </a:r>
          </a:p>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of Revelation</a:t>
            </a:r>
            <a:endParaRPr lang="en-US" sz="40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94197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cronline.org/sites/default/files/styles/article_slideshow/public/stories/images/Ambassador1.jpg?itok=nkqaTc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6" y="609600"/>
            <a:ext cx="9151121" cy="57045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22176" y="2209800"/>
            <a:ext cx="7543800" cy="2862322"/>
          </a:xfrm>
          <a:prstGeom prst="rect">
            <a:avLst/>
          </a:prstGeom>
        </p:spPr>
        <p:txBody>
          <a:bodyPr wrap="square">
            <a:spAutoFit/>
          </a:bodyPr>
          <a:lstStyle/>
          <a:p>
            <a:pPr algn="ctr"/>
            <a:r>
              <a:rPr lang="en-US" sz="3600" b="1" dirty="0">
                <a:effectLst>
                  <a:glow rad="101600">
                    <a:schemeClr val="bg1">
                      <a:alpha val="60000"/>
                    </a:schemeClr>
                  </a:glow>
                </a:effectLst>
              </a:rPr>
              <a:t>U.S. Ambassador</a:t>
            </a:r>
            <a:r>
              <a:rPr lang="en-US" sz="3600" dirty="0">
                <a:effectLst>
                  <a:glow rad="101600">
                    <a:schemeClr val="bg1">
                      <a:alpha val="60000"/>
                    </a:schemeClr>
                  </a:glow>
                </a:effectLst>
              </a:rPr>
              <a:t> to the Holy See. Ambassador </a:t>
            </a:r>
            <a:r>
              <a:rPr lang="en-US" sz="3600" b="1" dirty="0">
                <a:effectLst>
                  <a:glow rad="101600">
                    <a:schemeClr val="bg1">
                      <a:alpha val="60000"/>
                    </a:schemeClr>
                  </a:glow>
                </a:effectLst>
              </a:rPr>
              <a:t>Ken Hackett</a:t>
            </a:r>
            <a:r>
              <a:rPr lang="en-US" sz="3600" dirty="0">
                <a:effectLst>
                  <a:glow rad="101600">
                    <a:schemeClr val="bg1">
                      <a:alpha val="60000"/>
                    </a:schemeClr>
                  </a:glow>
                </a:effectLst>
              </a:rPr>
              <a:t> was nominated by </a:t>
            </a:r>
            <a:r>
              <a:rPr lang="en-US" sz="3600" b="1" dirty="0">
                <a:effectLst>
                  <a:glow rad="101600">
                    <a:schemeClr val="bg1">
                      <a:alpha val="60000"/>
                    </a:schemeClr>
                  </a:glow>
                </a:effectLst>
              </a:rPr>
              <a:t>President Barack Obama</a:t>
            </a:r>
            <a:r>
              <a:rPr lang="en-US" sz="3600" dirty="0">
                <a:effectLst>
                  <a:glow rad="101600">
                    <a:schemeClr val="bg1">
                      <a:alpha val="60000"/>
                    </a:schemeClr>
                  </a:glow>
                </a:effectLst>
              </a:rPr>
              <a:t> on June 14, 2013 to serve as the </a:t>
            </a:r>
            <a:r>
              <a:rPr lang="en-US" sz="3600" b="1" dirty="0">
                <a:effectLst>
                  <a:glow rad="101600">
                    <a:schemeClr val="bg1">
                      <a:alpha val="60000"/>
                    </a:schemeClr>
                  </a:glow>
                </a:effectLst>
              </a:rPr>
              <a:t>U.S. Ambassador</a:t>
            </a:r>
            <a:r>
              <a:rPr lang="en-US" sz="3600" dirty="0">
                <a:effectLst>
                  <a:glow rad="101600">
                    <a:schemeClr val="bg1">
                      <a:alpha val="60000"/>
                    </a:schemeClr>
                  </a:glow>
                </a:effectLst>
              </a:rPr>
              <a:t> to the Holy See.</a:t>
            </a:r>
          </a:p>
        </p:txBody>
      </p:sp>
    </p:spTree>
    <p:extLst>
      <p:ext uri="{BB962C8B-B14F-4D97-AF65-F5344CB8AC3E}">
        <p14:creationId xmlns:p14="http://schemas.microsoft.com/office/powerpoint/2010/main" val="102096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Ptr. Daniel White\Desktop\Prophecy pictures\Revelation 1\image05.jpg"/>
          <p:cNvPicPr>
            <a:picLocks noChangeAspect="1" noChangeArrowheads="1"/>
          </p:cNvPicPr>
          <p:nvPr/>
        </p:nvPicPr>
        <p:blipFill>
          <a:blip r:embed="rId3" cstate="print"/>
          <a:srcRect/>
          <a:stretch>
            <a:fillRect/>
          </a:stretch>
        </p:blipFill>
        <p:spPr bwMode="auto">
          <a:xfrm>
            <a:off x="-231776" y="0"/>
            <a:ext cx="9375775" cy="6858000"/>
          </a:xfrm>
          <a:prstGeom prst="rect">
            <a:avLst/>
          </a:prstGeom>
          <a:noFill/>
        </p:spPr>
      </p:pic>
      <p:sp>
        <p:nvSpPr>
          <p:cNvPr id="3" name="Title 2"/>
          <p:cNvSpPr>
            <a:spLocks noGrp="1"/>
          </p:cNvSpPr>
          <p:nvPr>
            <p:ph type="title"/>
          </p:nvPr>
        </p:nvSpPr>
        <p:spPr>
          <a:xfrm>
            <a:off x="457200" y="274638"/>
            <a:ext cx="8229600" cy="5973762"/>
          </a:xfrm>
        </p:spPr>
        <p:txBody>
          <a:bodyPr>
            <a:normAutofit/>
          </a:bodyPr>
          <a:lstStyle/>
          <a:p>
            <a:r>
              <a:rPr lang="en-US" i="1" dirty="0" smtClean="0">
                <a:effectLst>
                  <a:glow rad="101600">
                    <a:schemeClr val="bg1">
                      <a:alpha val="60000"/>
                    </a:schemeClr>
                  </a:glow>
                </a:effectLst>
              </a:rPr>
              <a:t>(Revelation 19:1-3) </a:t>
            </a:r>
            <a:br>
              <a:rPr lang="en-US" i="1" dirty="0" smtClean="0">
                <a:effectLst>
                  <a:glow rad="101600">
                    <a:schemeClr val="bg1">
                      <a:alpha val="60000"/>
                    </a:schemeClr>
                  </a:glow>
                </a:effectLst>
              </a:rPr>
            </a:br>
            <a:r>
              <a:rPr lang="en-US" i="1" dirty="0" smtClean="0">
                <a:effectLst>
                  <a:glow rad="101600">
                    <a:schemeClr val="bg1">
                      <a:alpha val="60000"/>
                    </a:schemeClr>
                  </a:glow>
                </a:effectLst>
              </a:rPr>
              <a:t>“And after these things I heard a great voice of much people in heaven, saying, Alleluia; Salvation, and glory, and </a:t>
            </a:r>
            <a:r>
              <a:rPr lang="en-US" i="1" dirty="0" err="1" smtClean="0">
                <a:effectLst>
                  <a:glow rad="101600">
                    <a:schemeClr val="bg1">
                      <a:alpha val="60000"/>
                    </a:schemeClr>
                  </a:glow>
                </a:effectLst>
              </a:rPr>
              <a:t>honour</a:t>
            </a:r>
            <a:r>
              <a:rPr lang="en-US" i="1" dirty="0" smtClean="0">
                <a:effectLst>
                  <a:glow rad="101600">
                    <a:schemeClr val="bg1">
                      <a:alpha val="60000"/>
                    </a:schemeClr>
                  </a:glow>
                </a:effectLst>
              </a:rPr>
              <a:t>, and power, unto the Lord our God.”</a:t>
            </a:r>
            <a:endParaRPr lang="en-US" i="1" dirty="0">
              <a:effectLst>
                <a:glow rad="101600">
                  <a:schemeClr val="bg1">
                    <a:alpha val="60000"/>
                  </a:schemeClr>
                </a:glow>
              </a:effectLst>
            </a:endParaRPr>
          </a:p>
        </p:txBody>
      </p:sp>
      <p:pic>
        <p:nvPicPr>
          <p:cNvPr id="4" name="Picture 2" descr="C:\Users\Ptr. Daniel White\Desktop\Prophecy pictures\Revelation 1\image05.jpg"/>
          <p:cNvPicPr>
            <a:picLocks noChangeAspect="1" noChangeArrowheads="1"/>
          </p:cNvPicPr>
          <p:nvPr/>
        </p:nvPicPr>
        <p:blipFill>
          <a:blip r:embed="rId3" cstate="print"/>
          <a:srcRect l="62615" t="92222" r="1625"/>
          <a:stretch>
            <a:fillRect/>
          </a:stretch>
        </p:blipFill>
        <p:spPr bwMode="auto">
          <a:xfrm>
            <a:off x="-381000" y="6172200"/>
            <a:ext cx="3505200" cy="914400"/>
          </a:xfrm>
          <a:prstGeom prst="rect">
            <a:avLst/>
          </a:prstGeom>
          <a:ln>
            <a:noFill/>
          </a:ln>
          <a:effectLst>
            <a:softEdge rad="112500"/>
          </a:effectLst>
        </p:spPr>
      </p:pic>
    </p:spTree>
    <p:extLst>
      <p:ext uri="{BB962C8B-B14F-4D97-AF65-F5344CB8AC3E}">
        <p14:creationId xmlns:p14="http://schemas.microsoft.com/office/powerpoint/2010/main" val="259654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Prophecy pictures\Revelation 1\wrath_of_god.jpg"/>
          <p:cNvPicPr>
            <a:picLocks noChangeAspect="1" noChangeArrowheads="1"/>
          </p:cNvPicPr>
          <p:nvPr/>
        </p:nvPicPr>
        <p:blipFill>
          <a:blip r:embed="rId3" cstate="print"/>
          <a:srcRect/>
          <a:stretch>
            <a:fillRect/>
          </a:stretch>
        </p:blipFill>
        <p:spPr bwMode="auto">
          <a:xfrm>
            <a:off x="0" y="-347663"/>
            <a:ext cx="9144000" cy="7315201"/>
          </a:xfrm>
          <a:prstGeom prst="rect">
            <a:avLst/>
          </a:prstGeom>
          <a:noFill/>
        </p:spPr>
      </p:pic>
      <p:pic>
        <p:nvPicPr>
          <p:cNvPr id="4" name="Picture 2" descr="C:\Users\Ptr. Daniel White\Desktop\babylon-angel.jpg"/>
          <p:cNvPicPr>
            <a:picLocks noChangeAspect="1" noChangeArrowheads="1"/>
          </p:cNvPicPr>
          <p:nvPr/>
        </p:nvPicPr>
        <p:blipFill>
          <a:blip r:embed="rId4" cstate="print"/>
          <a:srcRect/>
          <a:stretch>
            <a:fillRect/>
          </a:stretch>
        </p:blipFill>
        <p:spPr bwMode="auto">
          <a:xfrm>
            <a:off x="685800" y="1981200"/>
            <a:ext cx="3987800" cy="4191000"/>
          </a:xfrm>
          <a:prstGeom prst="ellipse">
            <a:avLst/>
          </a:prstGeom>
          <a:ln>
            <a:noFill/>
          </a:ln>
          <a:effectLst>
            <a:softEdge rad="112500"/>
          </a:effectLst>
        </p:spPr>
      </p:pic>
      <p:sp>
        <p:nvSpPr>
          <p:cNvPr id="3" name="Title 2"/>
          <p:cNvSpPr>
            <a:spLocks noGrp="1"/>
          </p:cNvSpPr>
          <p:nvPr>
            <p:ph type="title"/>
          </p:nvPr>
        </p:nvSpPr>
        <p:spPr>
          <a:xfrm>
            <a:off x="4114800" y="2362200"/>
            <a:ext cx="4876800" cy="4343400"/>
          </a:xfrm>
        </p:spPr>
        <p:txBody>
          <a:bodyPr>
            <a:normAutofit fontScale="90000"/>
          </a:bodyPr>
          <a:lstStyle/>
          <a:p>
            <a:r>
              <a:rPr lang="en-US" i="1" dirty="0" smtClean="0">
                <a:effectLst>
                  <a:glow rad="101600">
                    <a:schemeClr val="bg1">
                      <a:alpha val="60000"/>
                    </a:schemeClr>
                  </a:glow>
                </a:effectLst>
              </a:rPr>
              <a:t>“True and righteousness are thy judgments: for he hath judged the great whore, which did corrupt the earth…”</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393633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http://annswordplay.files.wordpress.com/2011/08/fire-and-smoke1.jpg"/>
          <p:cNvPicPr>
            <a:picLocks noChangeAspect="1" noChangeArrowheads="1"/>
          </p:cNvPicPr>
          <p:nvPr/>
        </p:nvPicPr>
        <p:blipFill>
          <a:blip r:embed="rId3" cstate="print">
            <a:lum bright="-20000"/>
          </a:blip>
          <a:srcRect/>
          <a:stretch>
            <a:fillRect/>
          </a:stretch>
        </p:blipFill>
        <p:spPr bwMode="auto">
          <a:xfrm>
            <a:off x="-1295400" y="-228600"/>
            <a:ext cx="10656537" cy="7086600"/>
          </a:xfrm>
          <a:prstGeom prst="rect">
            <a:avLst/>
          </a:prstGeom>
          <a:noFill/>
        </p:spPr>
      </p:pic>
      <p:sp>
        <p:nvSpPr>
          <p:cNvPr id="5" name="Title 4"/>
          <p:cNvSpPr>
            <a:spLocks noGrp="1"/>
          </p:cNvSpPr>
          <p:nvPr>
            <p:ph type="title"/>
          </p:nvPr>
        </p:nvSpPr>
        <p:spPr>
          <a:xfrm>
            <a:off x="457200" y="274638"/>
            <a:ext cx="8229600" cy="1935162"/>
          </a:xfrm>
        </p:spPr>
        <p:txBody>
          <a:bodyPr>
            <a:normAutofit/>
          </a:bodyPr>
          <a:lstStyle/>
          <a:p>
            <a:r>
              <a:rPr lang="en-US" sz="4800" i="1" dirty="0" smtClean="0">
                <a:effectLst>
                  <a:glow rad="101600">
                    <a:schemeClr val="bg1">
                      <a:alpha val="60000"/>
                    </a:schemeClr>
                  </a:glow>
                </a:effectLst>
              </a:rPr>
              <a:t>“And her smoke rose up </a:t>
            </a:r>
            <a:br>
              <a:rPr lang="en-US" sz="4800" i="1" dirty="0" smtClean="0">
                <a:effectLst>
                  <a:glow rad="101600">
                    <a:schemeClr val="bg1">
                      <a:alpha val="60000"/>
                    </a:schemeClr>
                  </a:glow>
                </a:effectLst>
              </a:rPr>
            </a:br>
            <a:r>
              <a:rPr lang="en-US" sz="4800" i="1" dirty="0" smtClean="0">
                <a:effectLst>
                  <a:glow rad="101600">
                    <a:schemeClr val="bg1">
                      <a:alpha val="60000"/>
                    </a:schemeClr>
                  </a:glow>
                </a:effectLst>
              </a:rPr>
              <a:t>forever and ever…”</a:t>
            </a:r>
            <a:endParaRPr lang="en-US" sz="4800" i="1" dirty="0">
              <a:effectLst>
                <a:glow rad="101600">
                  <a:schemeClr val="bg1">
                    <a:alpha val="60000"/>
                  </a:schemeClr>
                </a:glow>
              </a:effectLst>
            </a:endParaRPr>
          </a:p>
        </p:txBody>
      </p:sp>
      <p:pic>
        <p:nvPicPr>
          <p:cNvPr id="4098" name="Picture 2" descr="C:\Users\Ptr. Daniel White\Desktop\The fall of babylon 2.bmp"/>
          <p:cNvPicPr>
            <a:picLocks noChangeAspect="1" noChangeArrowheads="1"/>
          </p:cNvPicPr>
          <p:nvPr/>
        </p:nvPicPr>
        <p:blipFill>
          <a:blip r:embed="rId4" cstate="print"/>
          <a:srcRect/>
          <a:stretch>
            <a:fillRect/>
          </a:stretch>
        </p:blipFill>
        <p:spPr bwMode="auto">
          <a:xfrm>
            <a:off x="2590800" y="3428999"/>
            <a:ext cx="3429000" cy="3429001"/>
          </a:xfrm>
          <a:prstGeom prst="rect">
            <a:avLst/>
          </a:prstGeom>
          <a:ln>
            <a:noFill/>
          </a:ln>
          <a:effectLst>
            <a:softEdge rad="112500"/>
          </a:effectLst>
        </p:spPr>
      </p:pic>
      <p:sp>
        <p:nvSpPr>
          <p:cNvPr id="20482" name="AutoShape 2" descr="data:image/jpeg;base64,/9j/4AAQSkZJRgABAQAAAQABAAD/2wCEAAkGBhQSERQUExQVFRUWGBcXFhcXFxcXGBgWGRcVGBgXFRUXHCYeGBwjGhgXHy8gIycpLCwsFx4xNTAqNSYrLCkBCQoKDgwOGA8PGikcHyQpLCwsLCksLCwsKSksLCwpLCwtLSksLCkqKSktKiwsKSkpKSkpKSwsLCwsLCksLCwpKf/AABEIALcBEwMBIgACEQEDEQH/xAAbAAACAwEBAQAAAAAAAAAAAAAEBQIDBgABB//EADkQAAEDAgUCBAQEBgICAwAAAAEAAhEDIQQFEjFBUWEicYGRBhMyobHB0fAUI0JS4fEVYnKCJJKy/8QAGgEAAgMBAQAAAAAAAAAAAAAAAAECAwQFBv/EACsRAAICAQQCAgECBwEAAAAAAAABAhEDBBIhMSJBE1GBBcEjM2FxkbHxFP/aAAwDAQACEQMRAD8AxGGwxY7xDyI291o6eG0jt1STD46wHvOxK0IzGm+iNLDqY0lwFpvAA9VnyN2kb8CSTke0S6odp0mew9f3stDmGcVH0GU2Fhf9LnbGIMR3iLpRRllIhrdJILjP1A2iQSTMTbhV4GbOMmZAsAbcmVjyY8SalLmukboSy5KXX9QKjhqrKnia654vMLdZPjmNGlzrGNQ3i2xjZJX0SPH4ummYHqEJhGMebFwLeLEkdO4Uc+KGaO7olCU4XjfRrsyyINILXamX9CRYH3Suo8UqZi/EdF2V5gWA09ZI3DTvH9o4iZMcIHN3ln1fS7mPRVaeKjLZL/o8sp7NzdiPM8S5+pzYAHt5Sg8LW/layZkkNU8xwtJhAcX3OwNrjgfmhGU3OaG3gSAI6d12l0cGXfIZkeKGpzb3Fvz/ACVtKoXOPr9rJPhK3y6gd0Ok9pESm+YYosDSINrlMRTTpmXA9DHnIUMRSa5rTcIT/liDKlhMeHAg7j92Sj2WT6SFePZDoHoqvm97ozFU7oSowAqwoK3OKk1RcZRGGpSVCUqLscN7o9aCm+QONOq1/Gx8iqKVDsrKTXA22BWWWX6Opj0qXZs8W4t22QuqVDDY4VBAMkC/6oZwcHAIq+UVtqPi/Qex0brsVmHhLSVY7BkxeOqEr5Sx27zPmn8KfZWtU48IFbWLjDRKLwFEtmbX2t03P3RDKYpshl467lJ30axfrtex9xE+oVmxJcFDzuT56C8di4qOkybNEc+iz2YZW+NRIPJBt7dR5IytiC01DAmdRG5tvHaUhx2bPebmR0v0VWyXCiao5sb3Of4IOdqsTBn0jz44VVetYAumOBsvatdpH0gRA/VCOdOwV0YmfJk445O1qXzFVpUSrKMu5l1StKt/5JwgDhBKJTIsMfi5MrkHC5FhtNZl2Qve4AAmdoWjw+VjDOLTAeQSZ4aBJ/XvZPfgMUnUXVYkUxBixDomD6JB8X5kRU+YWmHam6j/AGlvhB6wT9lycOTJlyyT4SO1leOEUoqyzDBocHOLS9xEbeEHbbfhaI4Fr2EuEnhxtAHQXWB+HqLqjwXOjTG9rDkfvlfQ6uIcXMa5wDWgdP8A9DtCxa5uM6RuwXKCf2LaYd8w0yNxIO9tvq/VHZXgaLHglw1TtF9oInaE7GAotm7bixBueSBvz+KSZrSaAKjD1BEEGO6yb5ZJKP2SWWMk+0L8zLWvMAXJgDm+69xeZa6TWPE6eTeRx6pUC/xOdtxt9vuvcPQLzc78cruKMIRTfo57c8sqXsozHCNrN1QJbYEoR2EeGAMBsBcmOycNpXIjw/ogq+LlxDbG9yVrwz3xs5+pxfFPazKY/WwkPbGozwZjoQqG5gR4ZlvA6eS0xpU3EGoA4ifK+/4IHNcHScz+UwB8/wBNp85V9mYSnEDkSqvmwZbPuiHZHWAkstE7hUPw5BiCClwie5y4CGh72l3A3QtQmbpnQqupsiAQb90uxD5cTsnF2KcHB0zyi2SFo8vywRaYO5hZuk6CtHlePLi1rRc/uVl1Km14nR0Esab3h/8AAl0U2iJuXbw0beUq+h8MtaPG4knjb2hOMJhdIkm5348gpQC7ySw43GPl2LV6lTn4PhCzAZQ2m4lrt9wb+XkmLcL4g6RZRqUBJ/DuosqxYrTSMDm2DZhXeDaYKEqvDR1PVM6tSVnscI1ai4RsRymQC6WN/wCyFzHNBYSQADseTO6UV8aGmL+qCq4olOgDaNV9R4a2dZkTv4TvqHTuiMZ8L6ANJlOsky00aZc673x6DpKvNSSSdgosdmJq5aWkAiJMKWNy75fM/ZPMXivFPASvN8Y1+yKHuFBco6VdhqAdJmIVtR46SnQtwC8KpTeVWmkJuz1cvFydBZ9YyrEmjgzR06XOqAvdO97XHG3buqMZl/zCA5wOr+kngblpHMKnDgm7xcOIImBwLjY8covH4jRScRcxbtJgiOIWHHFQdX2dPJ5xtLlFFPKGmmWtcS5uxMAwNhcppgcYDSAe2I8PabDc+SzOWZo6o8MnSJMk9I2Tz+MBpGQ0aTI797eS52sh5V3+x1tG90L69F+GqONZsOlsxvuPyRmZVtAcXC24dvueo7pdhajG6XupjzBk9pm3CnmWOD2RpsdJ3kXvE83vdY4wcssaRoyvZFyfVC1uMJdDW25JtE890QKrWy5w397fvZR1jptspMdLt/32Xdmlwjh4ZSVyKcfjA1zS5zheIGxHkkWPxUSWzB2JBBjyKMrZmDWEkllzeOOnSUuxeZteHav/AF7Dt0WqEFFUjnZMksjuQvdiyupY4hBvcogqwrNBl+alz2tcfD3RmNrU6josIsHb+/ZZVr4Um4gzKTSY1JxdoPzDDupkEwWnYi49uEvc6UY/FamxPuq8sy41qrWCQDuYmAklRKc3LsFAvC2fwhkz2h73sLSbN1CDHkbpxlWR0qLQNILhfUQC6fOLJhVqptlaIml12/FVfOANgpOPhk7oKrUUbJJHuJeZsUOJCtbUHKjiKgiyRIhUeIlLsZ45j+karbwP9ryrWM7pfi8T8snuI3TRFiDEG59VLA1AKrNQkahI9f8ASliawdsh6VFxI0gkk2gc9lMRv83xxbZJa2bACxR1bBVqtJmtsVCCHenJjqLpLiMieHXvYm3EcXSIgeNxgdtdBtYSfyWiblzKbZjxH7DhAVGU2X5TAEOELW9Sdk6bgGsbtO26jl+GlrXOM8gdLqvMsZ0QAqzJ4JMDyslZCLqmTKqNA/UdkwKoXKRXqBG6y/E1WyHDUP6pFzq69dk1y7EQHeHY2nkcfoklbGEO8JkOF07yRjiHAXNv8yuXqpqHkd/QwclT4EmLwRZVcBbXt6p5TwhDRJBtFjt1Hf8AJBZtgn/NJ22A4H72U8NWc6mLy4bkf4VaistSfRe8jwpxj2NaTAxsG4iL39kI2iXOgEkdJVIxDrgcbyudXcyHgRF7/krNqhe0p3SyVuboY1MmMHjvuEopEth74I2sb9NvVGOzgVWubJBjg3Sh7dAl5J9eigo5Mie4t34cMlRXmuWU6jTUpRqFyAbR10nbhZetTIN1qMPWY1w08yCOoUc8wmoAtAjsFswtxW1s5urgpS3xVWZcr0NV5phWUMPJgSSeivc0uzIscm6QG5qhC32V/Agr0nQYqN9WiwMmOyQfEPwq7CvgvDhxuD6hZ8erxTltT5L8mkyQQhBWq+DMI8ONWfDBbHW/2SDDZa+oYbHqQB7lbzI8G6nhWNgahJd5kk37wQtG5PhGWUJJW0H1S4vGkWkT5LsbUg2VmHeYdO8JXi6u88JkAqs/wT2S2tibd1fWr/ymz0/19kkq4oAz7IodhVXFkiw9UFVx+nlA47GuBvsgK2JlOhWH18wkoPMMWH3En9UI6omGT5JUrmwhgPicdt7gdSmAJl+DdUcIY5wkAkAkDzjZfQMFlLWBp5bt2VuEw7afhYA1tz4RA+yjjceGjuotjotqOI1X4WUxWZeItPNpTbD4wucbX+10q+JctLPENj9kIUuBbWzCAbzv6dEupvDnjUbKt4hQe+TJUyI7q5lpsDbhK8Riy4oUlRJSAsL1B7pUSV4gD1cvIXIHRpsI+StX8M1Qxxl0lxv6f7WJNWDZNcnxJLxJ5C5erxbos72jzJVE3+e0Q9tmgyPCNpPSUhw+GFN2ky10Q4RafPuFe7N4qtF9IFj17r3H4guIcbi59YtB8ly8Cmmsb6Z08kVCLkuaRRmFSNtzCWY7G28wrcRUieZ5/GPwSBxLnEtm52XbjiijiSzyknYXgqn8wXibK7M6m/Kll+VVNXB67dNlXmOEc4+kp/LC2rE9Pk4lQrp1d43P4oqni3WaTI6fp0SxxIKY4Clq/fCWTxVl2JufiybsCz6r+XX7WTvAUgdAphoiQ4R16ndTwGSNqkDVD9gBv7Jq74Xe0sDS0nckzPa23K5ebUJ+LfJ1McI430kPckwX8PTcdQMtIPQk3EeWyx/xBhn4qtBMEneJAAHQLS18I6hQOt20kkm4FzfpygsA4Gn8wAyRyCDH/idlp0OJJb3y2cjWTe50xThPhdrHN8ZIBkt0xJA8/JNcXSLWFrDcmTxvG67FYkhlrEjpsk2NzR5pyBtZxF479YK6Sasw5Iza+y3C40tqupEzIlpjkbifL8kLinFxIBAMH7cKn4exgJqOMlwgAbwDufcIHNMyipqaNjeNvdWmUZ5XWc9jgRsIJPY8e6z2aHS8jiUfhM5DWuj+q8bEJJj8TrcShAdjcVrg88oNzl45yjqTA9lfQPhakGYRpIILi51/OB6QF8+G6+k5m6KQa2wENtsJAi3T9UpEl2XsxUm20EpNmlOQHNNtiPX9+yqOYljo6eEN6yYCu/g3ueGzA3M/dQJ17L8kpwCSPL7qGdY0BhabplVrhsNCzOd0CSS2SPupIrk7Zn6wFzPO3uhnoitRcbkR++iHd3UyJBRKkQowgDxH4fKKj26gw6d56+XVPPhrJQ1prVAL2aHNBiD9V9imVbEvIMC3t7KLJLgyH8Ef7XexXiePzd4MT91yW1lu9fRVmmUPpPII53Fx7oTDPIctZXrtq03OJ5gc9N1lahhyzxcpR8ja1CE/FjlmNLi3VeLJxgyZAmQZMSs01x3TjKsFUc4QHAxMkGI6rBkx1yjrQypqpexh/wANVc46W2/7WH3S7GZFUpHWQPQz2WvpVdLSC8vIuQIEA8x09UfWysNYyXh7tRMSDBA2OnpKpernF81/ZFT0+OkueT57TxFanaHAgzER2naf9oZuGfUY9wBhvicTAjiO89FtszbTcDrZYEAFplxNxAJ7pZiMD8plWCXU3gN3EcGSRYm33UY6rdzVNmj4OEr4McylqY6RtcIvJ8I42DonsSr6mAaGtGqZAPTe602FwbKTA4HSQ1tzFzAKuzamo0vZHFpvK36A8koOo141DV36LXVaoYderxuvHAF0hxGBJqMrBzSPLrx+nkp5liyGlxc0RsCYBMWmBZU4cH/ompy6X+yrV5o4ltXf7FuLx8tOoz15WYr5xUBcQbew/BHVcTbRqF26nP6zsR6JdiMQXuDGkAG0727DYHddyEdqo4GSe6VnmDzh1V4aXAHny7DlN8LjGSWsueWnmBx/lZ6rm9KlLQ2OQYkzEc7Jj8H4v5jq1RzSNonYdQPsieOM1ySxZ54ncR03KqbC9zRpNQCRvHKDxTadNsaWkcyJnqi8diwG6uosshm2YFzu3RSS9FMnbsqzvGMf9IA9Fn+URiqoJ8ITLL8BqZoABe+97ffsrCImhQC3GTfDDWajULHu8pA/+2/nCIxWS0nCA1sAyYA378pWBgC1bDDZi5+FDyfp8Lu5A/MQiMJhKNEFzGybjxXPkJV+BxLKzKjCwcGwHluBuk2NIR0WDW0lzjqcx0W69ed07bWeKh1ARN77Cdp/ey8pYKmwiXBx0h3Ex19kJm9N9yySHEiPzVblyXRhxa5PczqljzJslGKzPgI2q19TDte4EES3a5iBKzdeZViKAp+I1WQ1WnyqA4rxziUws8cVFcispph1ZgcJBMH8kAbGrTc2jTa063BgFuYG4VeKwT3MbLtFvpuT6kcpyyk2kwf9R9umyRZlnsOtcdkgBX5E6frp+y5LqmdPJK5MBlhC7SYgBw8R3gjYLzCZFUqmT4WzEkG/Uhv6wvfht7n1GgAlrbnoDB0rTUKsl15Ld+e/vZZn4+JvV5G5dC/B5GxlUNLw4huoNI3P9M8b8FP6OeRZsaokiN+NuyxuLNbW7SD43agb7Xj8VtMpyR1RjXfN+W7c+EGTaxmDx1WHWSjCKs36R7rcgnKaYfrqGKbmfVqsBAkHy7fsp8XnLnlobMOvckDc8yDG+xUsdgqjH/LdUJF3PDdnTJGrrYC3G6UUcQZ1AeI3EgEEC1hEDf7LFhxqTcrOhKTVPv6HdWm5wgA6o2I0Mg+JxAk37oTM8fppCmHB56iTE3At2hV4ek+oZ2PQdIuPW/ZVUsuNISR5GN77e0qCjFPl3RoVtfQKfCykYEiJ9z/lF52D8plQkgOOwO0BSq4a0t9PLhJ80eSC1xN9hP2WnGt8kUZpbIMe5Li9VMkmGt8I33ABJPe4UMzx7HMd4Q7TEDjY3jnyQuAwhZhG6zpGovd1LTEC3MD0Wbq48A1A3Z1hzzZdeGNRVI85kzynJuXY/wAGNWHDzb6mgmx0zIgDvb0WeoYrQ9ziTLZhvWQRv5wiaWLccMYMFhjrLXEkHtBBCVHU54A8TjG1ySfxVyMj4YVi8E8XeLxJ7eaf/COJ8LWiI1O1zaBvJPt7pVjWVakTSeCbXBiYm0p58N4YtotaxpFSpqL3EfSGuIA7bbckpvoSG2eDSwRsFicdiYnqd+VusezVS31bAmIvw6O6+e4+zyD1SiDK8vwJrVWsbuTv0G5PoFvMNkVKnpgHUyDqkzP4LKfCVWMR/wCjo77G3sVpsxzItLmk6SW2n7jzQwR1HF3qgXPHNhuB7pDXzFzXG8JtlDRTolxu5xN+g6JDmVLU8kIAY4HBms0lztLfuisBhXMlrSIkGZ38xxZLX5gKTdI49/VLv+UfPhQxo0mYYAwHiHFjiANxoNtu0myFwebWc0wC2w7t4QdHPntu6INiJ569kBjHOe4va094uB6jb/Cg42WRlQ1rZhYM2vbndTzDK2Bth4vxPmlOVZS/EEwYA/qP4BaXGYIEAF9xAkQpLggzD4lhBgqglP8ANMoaXfy3X51He3luleXYPW/SQYH1RwpkAUNTf4drhtTToDnPgNJ459PNLsRTDSQPum/wzgNZLw8tcw+HY+4O9pCQD7M2vLLG4EEC/qsfXdLrrY4uuymXOm5bHrysdVMuMcoQMHLVyZ08grOEhhg/vouTA0Hw7hRRpa/66lx23DY9zfuE1GMFMAGJO8C0wJj1Q1WkPmN6Djy2S3NqsuPBBP6Krbb5NG9qNIZ4fGD+YQ6TBjr7IMfEjoPQWO/uknzHN2ROGxbZ8YEc2381Tlhx1Zp0+S5U5UOqHxcA0NjU7l35Rx/hQwWKbTJMAiS4Cbi/A4S2u3D6tVIObb6SZBPNybKdfDOAFVl2G/cQYIPC5zxQ9KrO1DJJK3Tr6NfkGKNRjnD0t7gwPLrshscfnO0AwGumLjeOveSl/wAP4s0h4QfEDPb1O3RE4WXPc8DmDJ3j9hc+WPZNv/Btg75DscwNZbytfhZfLMuNTEOc5pNJs3cbE8c3WyxmFFSneQDvxKEFNrRAAAXT/Tv5bdezjfqTbyJJ+imvRY5lQOMjc/8AXoAs5/xgdiGsDPCIAI5m/iPYLR46G0iQBc8c7fog8n0y8mZgTO4mQRHH0rp1ao5EZbZWdim0yPk2DXAhoBAJdb36yqsqyxlFohsu1HxEX247cJPmOLbSqa2fUCYkz2Nij86zJzG0ybOhriBsLXAPRTSrgqbbdstxmanV8tg8Rn9ZlM8rP/x9To1SW8cOdYepWbwWIZUqOvu06eLmBHtwi/h6sRrw7yII1M4vI1D8ChrgSdMdPgPcwAjVcnfYE+nKy+eZaGtkC83/AH6pxiq7hVlpHiIiT1kH8V7SOsODvFeB5cH7IXAS5MVhapp1GvAktMwtbnWMduG/0zBFxI6JPiGNNcWgBwBix8wtJmTGNILhaBPkmyIryOsHsqDYiDHoRICFr1C0pgzCNpVnObGlzYj7z++iqxNEbWHdACf5ArAuLo08CPcq6nh6bGG8nqh303MLoi9vNCRqMBMkjQZXQY2n8xwDi6Q0QCGtBgnzMFVH4g8fywA1s8QLei9x1ctp027kU2gjuBx1G6Q47FOc69o7bIEzZU8dLSIOwuBDfQlLcwxbWDTeT36pfTGIrMBYNLQAJJiSN0Hj8BWaJeQ4djMfZFBZ5isReWzHToqqOJdr8Iu7w+cn7X5XYLLqlV2lgnqTYDzK12AyhlBpBGqSCZE8cIYhXV+FwGzUqHUd4AiUqwuFqNqkUz4m88EeXKf5ljOnqmPwY+nUqPLmibAeaEDF+D+H8RXMvYAOv+Cm9D4NadOptx0tf0W8psEdF6KYTEZ6lkBAADrLloIXIsDAE+KUBj6UuJRTqqpq1JSJCx9FUVaSYVELWSHYvcDKb0MQRR+XwTI6Tb9ErqIzJaeuq1pMCb+SzaiK22/XJv0eRqe37HGTYZ4pveTYWEk/YfvdMMqzmkNNN7QItP5z+aP+IhTo0xTa8eKJ7T19lhsbUDXkNdIndcjHBalNv8Hcnl+KKo3+bZi3SBSdqb24PRKcRiBPZKMpxe7d5A85E/v1QGPzbxETsunpsahjUF6OLqm/kv0zSNd8xsAwWkd7c2Kz2FzaMQ6m4wH+AutvNja3mq8FnOgm/wBUX6XFzNlRjdNRzXuHhnS6DsZB42BWxKjnydspzTCuY8h3+x6raVC1zaZLROkFsgE/TIHsstjsSKktbfS2QZkwLG53N0Zl2K+Zh2XM0zpN7xMtI8hb0TZEhhKrRVe7QAQ0kdCQRJI4MIPFYxrKrarHSRcg8zYx03KfYrAEaalMDa43JHW6yWJw5aSCI6f4QI0eYFlRra1I2sHDo6xIgbG946yqKuamm6YBY69uOotyD+KQ4XHPpTpNjGoHYxsnuDoUqlAPfZ73uBM/TsAD+PqgYvqVR85jnWa438uq0+ZtFSnLTNlls6pFmlpAgTBGzp5RuU5yRTiJc2A6+7eHDyFj6IYg5hdoh40kWnrZAVsXDpdtb7IrGYlzZBEg3Bj9ylIqSS087IA4tNQyJI5jf2VuHweiSYS/5rqbvCYV1XNXO3AkchMadDHBVdUtNyzxti8tnxAfj7pZnDi58loDgS0xeYiPxhF5RltV7m1Gghs7mBbmJ4i3qnGIptaXQAJi5vBHX7/ZIGRxVfQwADYT0gLMV8wJtNplaHGUQ+QNRHhJN7jtHVZrHsAe4N24TQmaX4bzJjnPEAOgGwFw0Jli8zAFrrBUapaQQYI2TZuK+Y3V/VyBPulQWEY/E6zDQb8DrxAU8jNWjXYSHNBOxET7qr4doF9dvRp1O7Afrt6rU4bEkV40F0XBiYnomBsaeIlg4svG4mLcrqNQFokX7hWYXBCdW5QImCuV3y1yiM+W1KqHfiFCvUQFaupgFvxSofiEA/Eqh2KQAzpt1mJAnrsmeV4R7HS0XNjEExuYG6y38Sj8OHEEy7a8H8VnzRbVWbtJNRldW0Oc8zjXpb/bN5kpC98q44F1iQYdsp1cIA2RvsVXjjDGlFGjK8mVuTKaOKLTMkdwjXMFYTI19P7h18/xSl26Lyp8VqfPiHubD7wr9nNoxPK6cWUVQRITLKMxYDpqCxB8UnfgkHptPkmebZSK1YNpwHEXPEAXJj93Xo+ChIBqnvDQJ22E2/yFOygV4qkxplktImZvIPr+7IfIcSGVvFZrvC4/2gkQfeN1pauR020wwGXCYJ3vsCBwlmVPNF9Sk9nidBB5JGzfI/kixUaDG4p8jQARpEnzH+EsGDZUpu1XcHESOOY+6KbmR16S2AeCII/wqcMwMFQf3HUPaD+CQGaxWEgne3KHpvjYmOY5HlymmMs4FKKtneqkIbZnj21mta2fAABIuQPwMQlNF7mOBG4/cFXuE3CHqk8oA1mVYltakW/1NvB3g9D0QVfKpMob4fB1AjyWte0BsqcYiZlP+P8AVDYnCRsE2rV4JQuJqTsptISGzM1Hy2DsJ6g9wga2NkwLz1VGHpnlW1sACJFiqXwTJZzinNtIMxcWiPyWZqgkkrR4qXNg3MbpJiaUeRQgoChOfh0CXk/2x5ylkKVJ5aZFkCNf8NYNoe5+q92kDgW39gtvleWAQ4mSV86yXEEvBABDhB85/Gy+iZZVApgTsgGNjTCnRZFggxiVfha8lJsENWUbLlcw2XKrcW7T4JiXJXiHpjiilGJcryope9Ukr1zlCUASBR+DqcGwS4IugFGStFmOW12Omtcbi42+1oQ2IqkEt/3K8pVnWibbfqm2S4P5r26hNwSel/uscv4acn0dSD+aoxfJngwk7K7DEse10fSQY8lt8xFJ9dwo0Q0sABgcyduvO3RJc+wTTJaNLhAI6mB91DFq1JpNULJoHGDknYVkeY/NxEx/Q6b+Xvf8VfjsXpNRwmRA9/8ASxhcWmQSCOliiMPjnEw4kk2n9f1W45bVBAzt2uYl2w81phRaxzdRLnz9RFi6AdI/JZLBYScQwSfqaZbEi4uJ6fkmeZYsurDSXlzXEaI1c8aT3KbQg/EQ5pc50EEx5Dr0UcVWc0X8Ucjr5L3GvZUZEQ430kR4tiD0NwVDFscKbTcwADyT0SAX5hUlrTtZK6gBHdPm5YH0w7YkTBjZKa1ANKYiqlsF5UombKUghMKeHOlpGx5QJoYYPACkGkE3AmUZXxloUcS06RzYIWkyVapUhVyA12klWUcMmH8EvNMKpzstUSDKShiHQF6+uhq1VQsYJXqGCllVyYVyluITRFkGuUpQ+tWNcpCDKOKIEbRtxC0+TfEriC1x2Enz2WQCaZHRLnwBP6oFRvsLnLSwcWTXJa+p3ZIso+FXWLtt4WtweHDOyhJlkcbHLHWXqC/ilyqoto+H4opTiCuXLUZgJxXi5ckBJiY4dlly5MAymxaPKsW2nTBbM2Do5k9ey5csWqinGmdTQSan+B0cwe6q5lJoJBLjMDwENJEkdQbd0rzzDNfVMeF1i4CTv35K5cuPFbMir6O8/JNP7EebZM5oL5BGrT6pI0Q4TIE8bjyXLl2NLNzhyef/AFDFHHk8R9h8pe6XB4Gg+E3md9vNdg63jc91i+GOcNw4bx/5CFy5akc9oYYXCse0kkxMgXkEAyZPl5Kk1pcWtOm2xEyR+5XLkCAMVWqavq22hQrVmvHis/kgWPfsVy5AAjqELQZPpiDt5TdcuSYzWZdlrXAWshs4ydrLtsuXJWToUOq2QWIqLxcogCPehn1Vy5SIg9WogMQ5cuUhAysYuXIEXsC+ifAOTggOPK5ch9FkFyfRHUwxqzuMzOXaQuXKk1wSLmPMLly5MKR//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2759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20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Ptr. Daniel White\Desktop\Prophecy pictures\Revelation 1\image06.jpg"/>
          <p:cNvPicPr>
            <a:picLocks noChangeAspect="1" noChangeArrowheads="1"/>
          </p:cNvPicPr>
          <p:nvPr/>
        </p:nvPicPr>
        <p:blipFill>
          <a:blip r:embed="rId3" cstate="print"/>
          <a:srcRect/>
          <a:stretch>
            <a:fillRect/>
          </a:stretch>
        </p:blipFill>
        <p:spPr bwMode="auto">
          <a:xfrm>
            <a:off x="0" y="0"/>
            <a:ext cx="9144000" cy="7391400"/>
          </a:xfrm>
          <a:prstGeom prst="rect">
            <a:avLst/>
          </a:prstGeom>
          <a:noFill/>
        </p:spPr>
      </p:pic>
      <p:sp>
        <p:nvSpPr>
          <p:cNvPr id="3" name="Title 2"/>
          <p:cNvSpPr>
            <a:spLocks noGrp="1"/>
          </p:cNvSpPr>
          <p:nvPr>
            <p:ph type="title"/>
          </p:nvPr>
        </p:nvSpPr>
        <p:spPr>
          <a:xfrm>
            <a:off x="457200" y="274638"/>
            <a:ext cx="8229600" cy="3763962"/>
          </a:xfrm>
        </p:spPr>
        <p:txBody>
          <a:bodyPr>
            <a:normAutofit fontScale="90000"/>
          </a:bodyPr>
          <a:lstStyle/>
          <a:p>
            <a:r>
              <a:rPr lang="en-US" sz="4800" i="1" dirty="0" smtClean="0">
                <a:effectLst>
                  <a:glow rad="101600">
                    <a:schemeClr val="bg1">
                      <a:alpha val="60000"/>
                    </a:schemeClr>
                  </a:glow>
                </a:effectLst>
              </a:rPr>
              <a:t>(Revelation 19:4)</a:t>
            </a:r>
            <a:br>
              <a:rPr lang="en-US" sz="4800" i="1" dirty="0" smtClean="0">
                <a:effectLst>
                  <a:glow rad="101600">
                    <a:schemeClr val="bg1">
                      <a:alpha val="60000"/>
                    </a:schemeClr>
                  </a:glow>
                </a:effectLst>
              </a:rPr>
            </a:br>
            <a:r>
              <a:rPr lang="en-US" sz="4800" i="1" dirty="0" smtClean="0">
                <a:effectLst>
                  <a:glow rad="101600">
                    <a:schemeClr val="bg1">
                      <a:alpha val="60000"/>
                    </a:schemeClr>
                  </a:glow>
                </a:effectLst>
              </a:rPr>
              <a:t>“And the four and twenty elders and the four beasts fell down and worshipped God that sat on the throne, saying, Amen; Alleluia.”</a:t>
            </a:r>
            <a:endParaRPr lang="en-US" sz="4800" i="1" dirty="0">
              <a:effectLst>
                <a:glow rad="101600">
                  <a:schemeClr val="bg1">
                    <a:alpha val="60000"/>
                  </a:schemeClr>
                </a:glow>
              </a:effectLst>
            </a:endParaRPr>
          </a:p>
        </p:txBody>
      </p:sp>
      <p:pic>
        <p:nvPicPr>
          <p:cNvPr id="1026" name="Picture 2" descr="C:\Users\Ptr. Daniel White\Desktop\Prophecy pictures\Revelation 1\ch4_pat_07_throneroom_small.jpg"/>
          <p:cNvPicPr>
            <a:picLocks noChangeAspect="1" noChangeArrowheads="1"/>
          </p:cNvPicPr>
          <p:nvPr/>
        </p:nvPicPr>
        <p:blipFill>
          <a:blip r:embed="rId4" cstate="print"/>
          <a:srcRect l="25039" t="51922" r="24035" b="9857"/>
          <a:stretch>
            <a:fillRect/>
          </a:stretch>
        </p:blipFill>
        <p:spPr bwMode="auto">
          <a:xfrm>
            <a:off x="3962400" y="4038600"/>
            <a:ext cx="5181600" cy="3048000"/>
          </a:xfrm>
          <a:prstGeom prst="ellipse">
            <a:avLst/>
          </a:prstGeom>
          <a:ln>
            <a:noFill/>
          </a:ln>
          <a:effectLst>
            <a:softEdge rad="112500"/>
          </a:effectLst>
        </p:spPr>
      </p:pic>
    </p:spTree>
    <p:extLst>
      <p:ext uri="{BB962C8B-B14F-4D97-AF65-F5344CB8AC3E}">
        <p14:creationId xmlns:p14="http://schemas.microsoft.com/office/powerpoint/2010/main" val="149620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Ptr. Daniel White\Desktop\Prophecy pictures\Revelation 1\ch5_lambinmidst.jpg"/>
          <p:cNvPicPr>
            <a:picLocks noChangeAspect="1" noChangeArrowheads="1"/>
          </p:cNvPicPr>
          <p:nvPr/>
        </p:nvPicPr>
        <p:blipFill>
          <a:blip r:embed="rId3" cstate="print"/>
          <a:srcRect/>
          <a:stretch>
            <a:fillRect/>
          </a:stretch>
        </p:blipFill>
        <p:spPr bwMode="auto">
          <a:xfrm>
            <a:off x="914400" y="0"/>
            <a:ext cx="7162800" cy="6862763"/>
          </a:xfrm>
          <a:prstGeom prst="rect">
            <a:avLst/>
          </a:prstGeom>
          <a:noFill/>
        </p:spPr>
      </p:pic>
      <p:sp>
        <p:nvSpPr>
          <p:cNvPr id="3" name="Title 2"/>
          <p:cNvSpPr>
            <a:spLocks noGrp="1"/>
          </p:cNvSpPr>
          <p:nvPr>
            <p:ph type="title"/>
          </p:nvPr>
        </p:nvSpPr>
        <p:spPr>
          <a:xfrm>
            <a:off x="1219200" y="533400"/>
            <a:ext cx="6553200" cy="884238"/>
          </a:xfrm>
        </p:spPr>
        <p:txBody>
          <a:bodyPr>
            <a:noAutofit/>
          </a:bodyPr>
          <a:lstStyle/>
          <a:p>
            <a:r>
              <a:rPr lang="en-US" b="1" i="1" dirty="0" smtClean="0">
                <a:solidFill>
                  <a:schemeClr val="bg1"/>
                </a:solidFill>
                <a:effectLst>
                  <a:glow rad="101600">
                    <a:schemeClr val="tx1">
                      <a:alpha val="60000"/>
                    </a:schemeClr>
                  </a:glow>
                </a:effectLst>
              </a:rPr>
              <a:t>“Praise our God, all </a:t>
            </a:r>
            <a:br>
              <a:rPr lang="en-US" b="1" i="1" dirty="0" smtClean="0">
                <a:solidFill>
                  <a:schemeClr val="bg1"/>
                </a:solidFill>
                <a:effectLst>
                  <a:glow rad="101600">
                    <a:schemeClr val="tx1">
                      <a:alpha val="60000"/>
                    </a:schemeClr>
                  </a:glow>
                </a:effectLst>
              </a:rPr>
            </a:br>
            <a:r>
              <a:rPr lang="en-US" b="1" i="1" dirty="0" smtClean="0">
                <a:solidFill>
                  <a:schemeClr val="bg1"/>
                </a:solidFill>
                <a:effectLst>
                  <a:glow rad="101600">
                    <a:schemeClr val="tx1">
                      <a:alpha val="60000"/>
                    </a:schemeClr>
                  </a:glow>
                </a:effectLst>
              </a:rPr>
              <a:t>ye His servants…”</a:t>
            </a: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31067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Ptr. Daniel White\Pictures\Other Pix\Backgrounds for Church\waterfall4b.jpg"/>
          <p:cNvPicPr>
            <a:picLocks noChangeAspect="1" noChangeArrowheads="1"/>
          </p:cNvPicPr>
          <p:nvPr/>
        </p:nvPicPr>
        <p:blipFill>
          <a:blip r:embed="rId3" cstate="print"/>
          <a:srcRect/>
          <a:stretch>
            <a:fillRect/>
          </a:stretch>
        </p:blipFill>
        <p:spPr bwMode="auto">
          <a:xfrm>
            <a:off x="-1143001" y="0"/>
            <a:ext cx="10287001" cy="7132638"/>
          </a:xfrm>
          <a:prstGeom prst="rect">
            <a:avLst/>
          </a:prstGeom>
          <a:noFill/>
        </p:spPr>
      </p:pic>
      <p:pic>
        <p:nvPicPr>
          <p:cNvPr id="40964" name="Picture 4" descr="C:\Users\Ptr. Daniel White\Desktop\Prophecy pictures\Revelation 1\Before the Throne.jpg"/>
          <p:cNvPicPr>
            <a:picLocks noChangeAspect="1" noChangeArrowheads="1"/>
          </p:cNvPicPr>
          <p:nvPr/>
        </p:nvPicPr>
        <p:blipFill>
          <a:blip r:embed="rId4" cstate="print"/>
          <a:srcRect t="43404" r="1434"/>
          <a:stretch>
            <a:fillRect/>
          </a:stretch>
        </p:blipFill>
        <p:spPr bwMode="auto">
          <a:xfrm>
            <a:off x="3810000" y="4075938"/>
            <a:ext cx="3581400" cy="2782062"/>
          </a:xfrm>
          <a:prstGeom prst="ellipse">
            <a:avLst/>
          </a:prstGeom>
          <a:ln>
            <a:noFill/>
          </a:ln>
          <a:effectLst>
            <a:softEdge rad="112500"/>
          </a:effectLst>
        </p:spPr>
      </p:pic>
      <p:sp>
        <p:nvSpPr>
          <p:cNvPr id="5" name="Title 4"/>
          <p:cNvSpPr>
            <a:spLocks noGrp="1"/>
          </p:cNvSpPr>
          <p:nvPr>
            <p:ph type="title"/>
          </p:nvPr>
        </p:nvSpPr>
        <p:spPr>
          <a:xfrm>
            <a:off x="0" y="274638"/>
            <a:ext cx="8915400" cy="4449762"/>
          </a:xfrm>
        </p:spPr>
        <p:txBody>
          <a:bodyPr>
            <a:normAutofit fontScale="90000"/>
          </a:bodyPr>
          <a:lstStyle/>
          <a:p>
            <a:r>
              <a:rPr lang="en-US" b="1" i="1" dirty="0" smtClean="0">
                <a:solidFill>
                  <a:schemeClr val="bg1"/>
                </a:solidFill>
                <a:effectLst>
                  <a:glow rad="101600">
                    <a:schemeClr val="tx1">
                      <a:alpha val="60000"/>
                    </a:schemeClr>
                  </a:glow>
                </a:effectLst>
              </a:rPr>
              <a:t>“And I heard as it were the voice of a great multitude, and as the voice of many waters…saying,  Alleluia: for the                       Lord God omnipotent </a:t>
            </a:r>
            <a:r>
              <a:rPr lang="en-US" b="1" i="1" dirty="0" err="1" smtClean="0">
                <a:solidFill>
                  <a:schemeClr val="bg1"/>
                </a:solidFill>
                <a:effectLst>
                  <a:glow rad="101600">
                    <a:schemeClr val="tx1">
                      <a:alpha val="60000"/>
                    </a:schemeClr>
                  </a:glow>
                </a:effectLst>
              </a:rPr>
              <a:t>reigneth</a:t>
            </a:r>
            <a:r>
              <a:rPr lang="en-US" b="1" i="1" dirty="0" smtClean="0">
                <a:solidFill>
                  <a:schemeClr val="bg1"/>
                </a:solidFill>
                <a:effectLst>
                  <a:glow rad="101600">
                    <a:schemeClr val="tx1">
                      <a:alpha val="60000"/>
                    </a:schemeClr>
                  </a:glow>
                </a:effectLst>
              </a:rPr>
              <a:t>.                          Let us rejoice and be glad…”</a:t>
            </a:r>
            <a:br>
              <a:rPr lang="en-US" b="1" i="1" dirty="0" smtClean="0">
                <a:solidFill>
                  <a:schemeClr val="bg1"/>
                </a:solidFill>
                <a:effectLst>
                  <a:glow rad="101600">
                    <a:schemeClr val="tx1">
                      <a:alpha val="60000"/>
                    </a:schemeClr>
                  </a:glow>
                </a:effectLst>
              </a:rPr>
            </a:br>
            <a:r>
              <a:rPr lang="en-US" b="1" i="1" dirty="0" smtClean="0">
                <a:solidFill>
                  <a:schemeClr val="bg1"/>
                </a:solidFill>
                <a:effectLst>
                  <a:glow rad="101600">
                    <a:schemeClr val="tx1">
                      <a:alpha val="60000"/>
                    </a:schemeClr>
                  </a:glow>
                </a:effectLst>
              </a:rPr>
              <a:t>(Revelation 19:6-7)</a:t>
            </a:r>
            <a:br>
              <a:rPr lang="en-US" b="1" i="1" dirty="0" smtClean="0">
                <a:solidFill>
                  <a:schemeClr val="bg1"/>
                </a:solidFill>
                <a:effectLst>
                  <a:glow rad="101600">
                    <a:schemeClr val="tx1">
                      <a:alpha val="60000"/>
                    </a:schemeClr>
                  </a:glow>
                </a:effectLst>
              </a:rPr>
            </a:b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01453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Ptr. Daniel White\Pictures\Other Pix\Backgrounds for Church\1024-Landscapes-011-09.jpg"/>
          <p:cNvPicPr>
            <a:picLocks noChangeAspect="1" noChangeArrowheads="1"/>
          </p:cNvPicPr>
          <p:nvPr/>
        </p:nvPicPr>
        <p:blipFill>
          <a:blip r:embed="rId3" cstate="print"/>
          <a:srcRect r="1969" b="12010"/>
          <a:stretch>
            <a:fillRect/>
          </a:stretch>
        </p:blipFill>
        <p:spPr bwMode="auto">
          <a:xfrm>
            <a:off x="-304800" y="0"/>
            <a:ext cx="9982200" cy="6858000"/>
          </a:xfrm>
          <a:prstGeom prst="rect">
            <a:avLst/>
          </a:prstGeom>
          <a:noFill/>
        </p:spPr>
      </p:pic>
      <p:sp>
        <p:nvSpPr>
          <p:cNvPr id="3" name="Title 2"/>
          <p:cNvSpPr>
            <a:spLocks noGrp="1"/>
          </p:cNvSpPr>
          <p:nvPr>
            <p:ph type="title"/>
          </p:nvPr>
        </p:nvSpPr>
        <p:spPr>
          <a:xfrm>
            <a:off x="457200" y="274638"/>
            <a:ext cx="8229600" cy="6583362"/>
          </a:xfrm>
        </p:spPr>
        <p:txBody>
          <a:bodyPr>
            <a:normAutofit/>
          </a:bodyPr>
          <a:lstStyle/>
          <a:p>
            <a:r>
              <a:rPr lang="en-US" b="1" i="1" dirty="0" smtClean="0">
                <a:solidFill>
                  <a:schemeClr val="bg1"/>
                </a:solidFill>
                <a:effectLst>
                  <a:glow rad="101600">
                    <a:schemeClr val="tx1">
                      <a:alpha val="60000"/>
                    </a:schemeClr>
                  </a:glow>
                </a:effectLst>
              </a:rPr>
              <a:t>“And I heard as it were the voice of a great multitude…as the voice of mighty thunderings, saying, Alleluia: for the Lord God omnipotent reigneth. Let  us rejoice and be glad…”</a:t>
            </a:r>
            <a:br>
              <a:rPr lang="en-US" b="1" i="1" dirty="0" smtClean="0">
                <a:solidFill>
                  <a:schemeClr val="bg1"/>
                </a:solidFill>
                <a:effectLst>
                  <a:glow rad="101600">
                    <a:schemeClr val="tx1">
                      <a:alpha val="60000"/>
                    </a:schemeClr>
                  </a:glow>
                </a:effectLst>
              </a:rPr>
            </a:br>
            <a:r>
              <a:rPr lang="en-US" b="1" i="1" dirty="0" smtClean="0">
                <a:solidFill>
                  <a:schemeClr val="bg1"/>
                </a:solidFill>
                <a:effectLst>
                  <a:glow rad="101600">
                    <a:schemeClr val="tx1">
                      <a:alpha val="60000"/>
                    </a:schemeClr>
                  </a:glow>
                </a:effectLst>
              </a:rPr>
              <a:t>(Revelation 19:6-7)</a:t>
            </a:r>
            <a:br>
              <a:rPr lang="en-US" b="1" i="1" dirty="0" smtClean="0">
                <a:solidFill>
                  <a:schemeClr val="bg1"/>
                </a:solidFill>
                <a:effectLst>
                  <a:glow rad="101600">
                    <a:schemeClr val="tx1">
                      <a:alpha val="60000"/>
                    </a:schemeClr>
                  </a:glow>
                </a:effectLst>
              </a:rPr>
            </a:b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23997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Prophecy pictures\Revelation 1\Garments given.jpg"/>
          <p:cNvPicPr>
            <a:picLocks noChangeAspect="1" noChangeArrowheads="1"/>
          </p:cNvPicPr>
          <p:nvPr/>
        </p:nvPicPr>
        <p:blipFill>
          <a:blip r:embed="rId3" cstate="print"/>
          <a:srcRect/>
          <a:stretch>
            <a:fillRect/>
          </a:stretch>
        </p:blipFill>
        <p:spPr bwMode="auto">
          <a:xfrm>
            <a:off x="1295400" y="0"/>
            <a:ext cx="6629400" cy="6858000"/>
          </a:xfrm>
          <a:prstGeom prst="rect">
            <a:avLst/>
          </a:prstGeom>
          <a:noFill/>
        </p:spPr>
      </p:pic>
      <p:sp>
        <p:nvSpPr>
          <p:cNvPr id="4" name="Rectangle 3"/>
          <p:cNvSpPr/>
          <p:nvPr/>
        </p:nvSpPr>
        <p:spPr>
          <a:xfrm>
            <a:off x="1295400" y="6019800"/>
            <a:ext cx="6629400" cy="1219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71600" y="4648200"/>
            <a:ext cx="6553200" cy="2062103"/>
          </a:xfrm>
          <a:prstGeom prst="rect">
            <a:avLst/>
          </a:prstGeom>
        </p:spPr>
        <p:txBody>
          <a:bodyPr wrap="square">
            <a:spAutoFit/>
          </a:bodyPr>
          <a:lstStyle/>
          <a:p>
            <a:pPr algn="ctr"/>
            <a:r>
              <a:rPr lang="en-US" sz="3200" b="1" i="1" dirty="0" smtClean="0">
                <a:solidFill>
                  <a:schemeClr val="bg1"/>
                </a:solidFill>
              </a:rPr>
              <a:t>“And to her was granted that she should be arrayed in fine linen, clean and white: for the fine linen is the righteousness of saints.”</a:t>
            </a:r>
            <a:endParaRPr lang="en-US" sz="3200" b="1" i="1" dirty="0">
              <a:solidFill>
                <a:schemeClr val="bg1"/>
              </a:solidFill>
            </a:endParaRPr>
          </a:p>
        </p:txBody>
      </p:sp>
    </p:spTree>
    <p:extLst>
      <p:ext uri="{BB962C8B-B14F-4D97-AF65-F5344CB8AC3E}">
        <p14:creationId xmlns:p14="http://schemas.microsoft.com/office/powerpoint/2010/main" val="33455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t0.gstatic.com/images?q=tbn:ANd9GcQH7LFrCzfVx4K_JViwO4UB6nAeghvv0SvuhY0uK2u_d-5T7WHl"/>
          <p:cNvPicPr>
            <a:picLocks noChangeAspect="1" noChangeArrowheads="1"/>
          </p:cNvPicPr>
          <p:nvPr/>
        </p:nvPicPr>
        <p:blipFill>
          <a:blip r:embed="rId2" cstate="print"/>
          <a:srcRect/>
          <a:stretch>
            <a:fillRect/>
          </a:stretch>
        </p:blipFill>
        <p:spPr bwMode="auto">
          <a:xfrm>
            <a:off x="457200" y="152400"/>
            <a:ext cx="8153400" cy="6530271"/>
          </a:xfrm>
          <a:prstGeom prst="rect">
            <a:avLst/>
          </a:prstGeom>
          <a:noFill/>
        </p:spPr>
      </p:pic>
    </p:spTree>
    <p:extLst>
      <p:ext uri="{BB962C8B-B14F-4D97-AF65-F5344CB8AC3E}">
        <p14:creationId xmlns:p14="http://schemas.microsoft.com/office/powerpoint/2010/main" val="288217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pawcreek.org/media/2010/06/MarriageSupper.gif"/>
          <p:cNvPicPr>
            <a:picLocks noChangeAspect="1" noChangeArrowheads="1"/>
          </p:cNvPicPr>
          <p:nvPr/>
        </p:nvPicPr>
        <p:blipFill>
          <a:blip r:embed="rId3" cstate="print"/>
          <a:srcRect/>
          <a:stretch>
            <a:fillRect/>
          </a:stretch>
        </p:blipFill>
        <p:spPr bwMode="auto">
          <a:xfrm>
            <a:off x="762000" y="0"/>
            <a:ext cx="7626320" cy="6858000"/>
          </a:xfrm>
          <a:prstGeom prst="rect">
            <a:avLst/>
          </a:prstGeom>
          <a:noFill/>
        </p:spPr>
      </p:pic>
      <p:sp>
        <p:nvSpPr>
          <p:cNvPr id="4" name="Rectangle 3"/>
          <p:cNvSpPr/>
          <p:nvPr/>
        </p:nvSpPr>
        <p:spPr>
          <a:xfrm>
            <a:off x="1371600" y="2971800"/>
            <a:ext cx="6019800" cy="3416320"/>
          </a:xfrm>
          <a:prstGeom prst="rect">
            <a:avLst/>
          </a:prstGeom>
        </p:spPr>
        <p:txBody>
          <a:bodyPr wrap="square">
            <a:spAutoFit/>
          </a:bodyPr>
          <a:lstStyle/>
          <a:p>
            <a:pPr algn="ctr"/>
            <a:r>
              <a:rPr lang="en-US" sz="3600" b="1" i="1" dirty="0" smtClean="0">
                <a:solidFill>
                  <a:schemeClr val="bg1"/>
                </a:solidFill>
                <a:effectLst>
                  <a:glow rad="101600">
                    <a:schemeClr val="tx1">
                      <a:alpha val="60000"/>
                    </a:schemeClr>
                  </a:glow>
                </a:effectLst>
              </a:rPr>
              <a:t>“And he saith unto me, Write, Blessed are they which are called unto the marriage supper of the Lamb. And he saith unto me, These are the true sayings of God.”</a:t>
            </a:r>
            <a:endParaRPr lang="en-US" sz="3600" b="1" i="1" dirty="0">
              <a:solidFill>
                <a:schemeClr val="bg1"/>
              </a:solidFill>
              <a:effectLst>
                <a:glow rad="101600">
                  <a:schemeClr val="tx1">
                    <a:alpha val="60000"/>
                  </a:schemeClr>
                </a:glow>
              </a:effectLst>
            </a:endParaRPr>
          </a:p>
        </p:txBody>
      </p:sp>
      <p:pic>
        <p:nvPicPr>
          <p:cNvPr id="8198" name="Picture 6" descr="http://www.andrewcorbett.net/articles/images/marriage-supper-lamb.jpg"/>
          <p:cNvPicPr>
            <a:picLocks noChangeAspect="1" noChangeArrowheads="1"/>
          </p:cNvPicPr>
          <p:nvPr/>
        </p:nvPicPr>
        <p:blipFill>
          <a:blip r:embed="rId4" cstate="print"/>
          <a:srcRect/>
          <a:stretch>
            <a:fillRect/>
          </a:stretch>
        </p:blipFill>
        <p:spPr bwMode="auto">
          <a:xfrm>
            <a:off x="2590800" y="152400"/>
            <a:ext cx="3733800" cy="2831195"/>
          </a:xfrm>
          <a:prstGeom prst="rect">
            <a:avLst/>
          </a:prstGeom>
          <a:ln>
            <a:noFill/>
          </a:ln>
          <a:effectLst>
            <a:softEdge rad="112500"/>
          </a:effectLst>
        </p:spPr>
      </p:pic>
    </p:spTree>
    <p:extLst>
      <p:ext uri="{BB962C8B-B14F-4D97-AF65-F5344CB8AC3E}">
        <p14:creationId xmlns:p14="http://schemas.microsoft.com/office/powerpoint/2010/main" val="107264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81000"/>
            <a:ext cx="8991600" cy="1200329"/>
          </a:xfrm>
          <a:prstGeom prst="rect">
            <a:avLst/>
          </a:prstGeom>
        </p:spPr>
        <p:txBody>
          <a:bodyPr wrap="square">
            <a:spAutoFit/>
          </a:bodyPr>
          <a:lstStyle/>
          <a:p>
            <a:r>
              <a:rPr lang="en-US" sz="3600" i="1" dirty="0"/>
              <a:t>“…and the inhabitants of the earth have been made drunk with the wine of her fornication.”</a:t>
            </a:r>
            <a:endParaRPr lang="en-US" sz="36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9434286" cy="4953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6262" r="5434"/>
          <a:stretch/>
        </p:blipFill>
        <p:spPr bwMode="auto">
          <a:xfrm>
            <a:off x="6481953" y="2057400"/>
            <a:ext cx="2652077" cy="262206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333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Prophecy pictures\Dan Whites\scan0037.jpg"/>
          <p:cNvPicPr>
            <a:picLocks noChangeAspect="1" noChangeArrowheads="1"/>
          </p:cNvPicPr>
          <p:nvPr/>
        </p:nvPicPr>
        <p:blipFill>
          <a:blip r:embed="rId3" cstate="print"/>
          <a:srcRect/>
          <a:stretch>
            <a:fillRect/>
          </a:stretch>
        </p:blipFill>
        <p:spPr bwMode="auto">
          <a:xfrm>
            <a:off x="0" y="609600"/>
            <a:ext cx="9144000" cy="5715000"/>
          </a:xfrm>
          <a:prstGeom prst="rect">
            <a:avLst/>
          </a:prstGeom>
          <a:ln>
            <a:noFill/>
          </a:ln>
          <a:effectLst>
            <a:softEdge rad="112500"/>
          </a:effectLst>
        </p:spPr>
      </p:pic>
    </p:spTree>
    <p:extLst>
      <p:ext uri="{BB962C8B-B14F-4D97-AF65-F5344CB8AC3E}">
        <p14:creationId xmlns:p14="http://schemas.microsoft.com/office/powerpoint/2010/main" val="84058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PC_02.jpg"/>
          <p:cNvPicPr>
            <a:picLocks noChangeAspect="1" noChangeArrowheads="1"/>
          </p:cNvPicPr>
          <p:nvPr/>
        </p:nvPicPr>
        <p:blipFill>
          <a:blip r:embed="rId3" cstate="print"/>
          <a:srcRect l="5102" r="4762"/>
          <a:stretch>
            <a:fillRect/>
          </a:stretch>
        </p:blipFill>
        <p:spPr bwMode="auto">
          <a:xfrm>
            <a:off x="2362200" y="0"/>
            <a:ext cx="4572000" cy="7596775"/>
          </a:xfrm>
          <a:prstGeom prst="rect">
            <a:avLst/>
          </a:prstGeom>
          <a:ln>
            <a:noFill/>
          </a:ln>
          <a:effectLst>
            <a:softEdge rad="112500"/>
          </a:effectLst>
        </p:spPr>
      </p:pic>
      <p:sp>
        <p:nvSpPr>
          <p:cNvPr id="3" name="Title 2"/>
          <p:cNvSpPr>
            <a:spLocks noGrp="1"/>
          </p:cNvSpPr>
          <p:nvPr>
            <p:ph type="title"/>
          </p:nvPr>
        </p:nvSpPr>
        <p:spPr>
          <a:xfrm>
            <a:off x="2590800" y="4114800"/>
            <a:ext cx="4343400" cy="1066800"/>
          </a:xfrm>
        </p:spPr>
        <p:txBody>
          <a:bodyPr>
            <a:noAutofit/>
          </a:bodyPr>
          <a:lstStyle/>
          <a:p>
            <a:r>
              <a:rPr lang="en-US" b="1" i="1" dirty="0" smtClean="0">
                <a:solidFill>
                  <a:schemeClr val="bg1"/>
                </a:solidFill>
                <a:effectLst>
                  <a:glow rad="101600">
                    <a:schemeClr val="tx1">
                      <a:alpha val="60000"/>
                    </a:schemeClr>
                  </a:glow>
                </a:effectLst>
              </a:rPr>
              <a:t>“Whosoever will my come…”</a:t>
            </a: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72035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2400"/>
            <a:ext cx="9144000" cy="2895600"/>
          </a:xfrm>
        </p:spPr>
        <p:txBody>
          <a:bodyPr>
            <a:noAutofit/>
          </a:bodyPr>
          <a:lstStyle/>
          <a:p>
            <a:r>
              <a:rPr lang="en-US" i="1" dirty="0" smtClean="0"/>
              <a:t>“And I fell at his feet to worship him.”</a:t>
            </a:r>
            <a:endParaRPr lang="en-US" i="1" dirty="0"/>
          </a:p>
        </p:txBody>
      </p:sp>
      <p:pic>
        <p:nvPicPr>
          <p:cNvPr id="3" name="Picture 2" descr="c:\Users\Ptr. Daniel White\Desktop\Bible pictures\Prophecy pictures\prophecy pictures\revelation\John's visions\john at jesus feet.jpg"/>
          <p:cNvPicPr>
            <a:picLocks noChangeAspect="1" noChangeArrowheads="1"/>
          </p:cNvPicPr>
          <p:nvPr/>
        </p:nvPicPr>
        <p:blipFill>
          <a:blip r:embed="rId2" cstate="print">
            <a:lum contrast="-10000"/>
          </a:blip>
          <a:srcRect/>
          <a:stretch>
            <a:fillRect/>
          </a:stretch>
        </p:blipFill>
        <p:spPr bwMode="auto">
          <a:xfrm>
            <a:off x="762000" y="381000"/>
            <a:ext cx="7900894" cy="40564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4026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4343400" cy="6705600"/>
          </a:xfrm>
        </p:spPr>
        <p:txBody>
          <a:bodyPr>
            <a:normAutofit fontScale="90000"/>
          </a:bodyPr>
          <a:lstStyle/>
          <a:p>
            <a:r>
              <a:rPr lang="en-US" i="1" dirty="0" smtClean="0"/>
              <a:t>“And he said unto me, See thou do it not: I am thy </a:t>
            </a:r>
            <a:r>
              <a:rPr lang="en-US" i="1" dirty="0" err="1" smtClean="0"/>
              <a:t>fellowservant</a:t>
            </a:r>
            <a:r>
              <a:rPr lang="en-US" i="1" dirty="0" smtClean="0"/>
              <a:t>, and of thy brethren that have the testimony of Jesus: worship God: for the testimony of Jesus is the spirit of prophecy.”</a:t>
            </a:r>
            <a:endParaRPr lang="en-US" dirty="0"/>
          </a:p>
        </p:txBody>
      </p:sp>
      <p:pic>
        <p:nvPicPr>
          <p:cNvPr id="3" name="Picture 3" descr="C:\Users\Ptr. Daniel White\Desktop\Bible pictures\angels\ekfine 003 (2).jpg"/>
          <p:cNvPicPr>
            <a:picLocks noChangeAspect="1" noChangeArrowheads="1"/>
          </p:cNvPicPr>
          <p:nvPr/>
        </p:nvPicPr>
        <p:blipFill>
          <a:blip r:embed="rId2" cstate="print"/>
          <a:srcRect/>
          <a:stretch>
            <a:fillRect/>
          </a:stretch>
        </p:blipFill>
        <p:spPr bwMode="auto">
          <a:xfrm>
            <a:off x="4419600" y="0"/>
            <a:ext cx="4724400" cy="4818352"/>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237534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Desktop\johntur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0244" name="Picture 4" descr="C:\Users\Ptr. Daniel White\Desktop\Babylon upon the beast.jpg"/>
          <p:cNvPicPr>
            <a:picLocks noChangeAspect="1" noChangeArrowheads="1"/>
          </p:cNvPicPr>
          <p:nvPr/>
        </p:nvPicPr>
        <p:blipFill>
          <a:blip r:embed="rId4" cstate="print"/>
          <a:srcRect/>
          <a:stretch>
            <a:fillRect/>
          </a:stretch>
        </p:blipFill>
        <p:spPr bwMode="auto">
          <a:xfrm>
            <a:off x="76200" y="76200"/>
            <a:ext cx="4226635" cy="3124200"/>
          </a:xfrm>
          <a:prstGeom prst="ellipse">
            <a:avLst/>
          </a:prstGeom>
          <a:ln>
            <a:noFill/>
          </a:ln>
          <a:effectLst>
            <a:softEdge rad="112500"/>
          </a:effectLst>
        </p:spPr>
      </p:pic>
      <p:sp>
        <p:nvSpPr>
          <p:cNvPr id="5" name="Rectangle 4"/>
          <p:cNvSpPr/>
          <p:nvPr/>
        </p:nvSpPr>
        <p:spPr>
          <a:xfrm>
            <a:off x="4724400" y="0"/>
            <a:ext cx="4419600" cy="5078313"/>
          </a:xfrm>
          <a:prstGeom prst="rect">
            <a:avLst/>
          </a:prstGeom>
        </p:spPr>
        <p:txBody>
          <a:bodyPr wrap="square">
            <a:spAutoFit/>
          </a:bodyPr>
          <a:lstStyle/>
          <a:p>
            <a:pPr algn="ctr"/>
            <a:r>
              <a:rPr lang="en-US" sz="3600" i="1" dirty="0" smtClean="0">
                <a:effectLst>
                  <a:glow rad="101600">
                    <a:schemeClr val="bg1">
                      <a:alpha val="60000"/>
                    </a:schemeClr>
                  </a:glow>
                </a:effectLst>
              </a:rPr>
              <a:t>“So he carried me away in the spirit into the wilderness: and I saw a woman sit upon a scarlet </a:t>
            </a:r>
            <a:r>
              <a:rPr lang="en-US" sz="3600" i="1" dirty="0" err="1" smtClean="0">
                <a:effectLst>
                  <a:glow rad="101600">
                    <a:schemeClr val="bg1">
                      <a:alpha val="60000"/>
                    </a:schemeClr>
                  </a:glow>
                </a:effectLst>
              </a:rPr>
              <a:t>coloured</a:t>
            </a:r>
            <a:r>
              <a:rPr lang="en-US" sz="3600" i="1" dirty="0" smtClean="0">
                <a:effectLst>
                  <a:glow rad="101600">
                    <a:schemeClr val="bg1">
                      <a:alpha val="60000"/>
                    </a:schemeClr>
                  </a:glow>
                </a:effectLst>
              </a:rPr>
              <a:t> beast, full of names of blasphemy, having seven heads </a:t>
            </a:r>
          </a:p>
          <a:p>
            <a:pPr algn="ctr"/>
            <a:r>
              <a:rPr lang="en-US" sz="3600" i="1" dirty="0" smtClean="0">
                <a:effectLst>
                  <a:glow rad="101600">
                    <a:schemeClr val="bg1">
                      <a:alpha val="60000"/>
                    </a:schemeClr>
                  </a:glow>
                </a:effectLst>
              </a:rPr>
              <a:t>and ten horns.”</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337886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2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Pictures\Prophecy pictures\Revelation 1\Babylon upon the beast.jpg"/>
          <p:cNvPicPr>
            <a:picLocks noChangeAspect="1" noChangeArrowheads="1"/>
          </p:cNvPicPr>
          <p:nvPr/>
        </p:nvPicPr>
        <p:blipFill>
          <a:blip r:embed="rId3" cstate="print"/>
          <a:srcRect/>
          <a:stretch>
            <a:fillRect/>
          </a:stretch>
        </p:blipFill>
        <p:spPr bwMode="auto">
          <a:xfrm>
            <a:off x="0" y="0"/>
            <a:ext cx="9144000" cy="6916738"/>
          </a:xfrm>
          <a:prstGeom prst="rect">
            <a:avLst/>
          </a:prstGeom>
          <a:noFill/>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165" t="3363" r="6345" b="3206"/>
          <a:stretch/>
        </p:blipFill>
        <p:spPr bwMode="auto">
          <a:xfrm>
            <a:off x="5943600" y="3997472"/>
            <a:ext cx="2925509" cy="306798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40" y="56587"/>
            <a:ext cx="2666999" cy="281380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4" descr="http://mundabor.files.wordpress.com/2010/07/pope-sunday.jpg"/>
          <p:cNvPicPr>
            <a:picLocks noChangeAspect="1" noChangeArrowheads="1"/>
          </p:cNvPicPr>
          <p:nvPr/>
        </p:nvPicPr>
        <p:blipFill>
          <a:blip r:embed="rId6" cstate="print"/>
          <a:srcRect r="17229"/>
          <a:stretch>
            <a:fillRect/>
          </a:stretch>
        </p:blipFill>
        <p:spPr bwMode="auto">
          <a:xfrm>
            <a:off x="6716282" y="345337"/>
            <a:ext cx="2286001" cy="2236305"/>
          </a:xfrm>
          <a:prstGeom prst="ellipse">
            <a:avLst/>
          </a:prstGeom>
          <a:ln>
            <a:noFill/>
          </a:ln>
          <a:effectLst>
            <a:softEdge rad="112500"/>
          </a:effectLst>
        </p:spPr>
      </p:pic>
      <p:pic>
        <p:nvPicPr>
          <p:cNvPr id="3075"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30894" r="1571"/>
          <a:stretch/>
        </p:blipFill>
        <p:spPr bwMode="auto">
          <a:xfrm>
            <a:off x="1246262" y="1385272"/>
            <a:ext cx="5905499" cy="414619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8575" y="3662414"/>
            <a:ext cx="1916504" cy="32885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76200"/>
            <a:ext cx="3352800"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18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fade">
                                      <p:cBhvr>
                                        <p:cTn id="12" dur="500"/>
                                        <p:tgtEl>
                                          <p:spTgt spid="102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500"/>
                                        <p:tgtEl>
                                          <p:spTgt spid="30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5"/>
                                        </p:tgtEl>
                                        <p:attrNameLst>
                                          <p:attrName>style.visibility</p:attrName>
                                        </p:attrNameLst>
                                      </p:cBhvr>
                                      <p:to>
                                        <p:strVal val="visible"/>
                                      </p:to>
                                    </p:set>
                                    <p:animEffect transition="in" filter="fade">
                                      <p:cBhvr>
                                        <p:cTn id="27" dur="500"/>
                                        <p:tgtEl>
                                          <p:spTgt spid="307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22"/>
                                        </p:tgtEl>
                                        <p:attrNameLst>
                                          <p:attrName>style.visibility</p:attrName>
                                        </p:attrNameLst>
                                      </p:cBhvr>
                                      <p:to>
                                        <p:strVal val="visible"/>
                                      </p:to>
                                    </p:set>
                                    <p:animEffect transition="in" filter="fade">
                                      <p:cBhvr>
                                        <p:cTn id="3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0"/>
            <a:ext cx="6248400" cy="6858000"/>
          </a:xfrm>
        </p:spPr>
        <p:txBody>
          <a:bodyPr>
            <a:normAutofit fontScale="90000"/>
          </a:bodyPr>
          <a:lstStyle/>
          <a:p>
            <a:r>
              <a:rPr lang="en-US" sz="5400" i="1" dirty="0" smtClean="0"/>
              <a:t>“And I saw the woman drunken with the blood of the saints, and with the blood of the martyrs of Jesus: and when I saw her, I wondered with great admiration.”</a:t>
            </a:r>
            <a:endParaRPr lang="en-US" sz="5400" i="1" dirty="0"/>
          </a:p>
        </p:txBody>
      </p:sp>
      <p:pic>
        <p:nvPicPr>
          <p:cNvPr id="717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6116"/>
          <a:stretch/>
        </p:blipFill>
        <p:spPr bwMode="auto">
          <a:xfrm flipH="1">
            <a:off x="-381000" y="0"/>
            <a:ext cx="3270250" cy="351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229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Pictures\Prophecy pictures\Revelation 1\Harlot drunk with the blood of saints.jpg"/>
          <p:cNvPicPr>
            <a:picLocks noChangeAspect="1" noChangeArrowheads="1"/>
          </p:cNvPicPr>
          <p:nvPr/>
        </p:nvPicPr>
        <p:blipFill>
          <a:blip r:embed="rId3" cstate="print">
            <a:duotone>
              <a:schemeClr val="accent2">
                <a:shade val="45000"/>
                <a:satMod val="135000"/>
              </a:schemeClr>
              <a:prstClr val="white"/>
            </a:duotone>
            <a:lum bright="-20000"/>
          </a:blip>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50416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9" name="Picture 3" descr="C:\Users\Ptr. Daniel White\Pictures\Prophecy pictures\Revelation 1\revelation 2\Rome.jpg"/>
          <p:cNvPicPr>
            <a:picLocks noChangeAspect="1" noChangeArrowheads="1"/>
          </p:cNvPicPr>
          <p:nvPr/>
        </p:nvPicPr>
        <p:blipFill>
          <a:blip r:embed="rId3" cstate="print"/>
          <a:srcRect/>
          <a:stretch>
            <a:fillRect/>
          </a:stretch>
        </p:blipFill>
        <p:spPr bwMode="auto">
          <a:xfrm>
            <a:off x="381000" y="2514600"/>
            <a:ext cx="5991053" cy="3962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218" name="Picture 2" descr="C:\Users\Ptr. Daniel White\Pictures\Prophecy pictures\Revelation 1\revelation 2\christians.jpg"/>
          <p:cNvPicPr>
            <a:picLocks noChangeAspect="1" noChangeArrowheads="1"/>
          </p:cNvPicPr>
          <p:nvPr/>
        </p:nvPicPr>
        <p:blipFill>
          <a:blip r:embed="rId4" cstate="print"/>
          <a:srcRect/>
          <a:stretch>
            <a:fillRect/>
          </a:stretch>
        </p:blipFill>
        <p:spPr bwMode="auto">
          <a:xfrm>
            <a:off x="304800" y="185138"/>
            <a:ext cx="4085966" cy="248186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220" name="Picture 4" descr="C:\Users\Ptr. Daniel White\Desktop\martyrdom.jpg"/>
          <p:cNvPicPr>
            <a:picLocks noChangeAspect="1" noChangeArrowheads="1"/>
          </p:cNvPicPr>
          <p:nvPr/>
        </p:nvPicPr>
        <p:blipFill>
          <a:blip r:embed="rId5" cstate="print"/>
          <a:srcRect/>
          <a:stretch>
            <a:fillRect/>
          </a:stretch>
        </p:blipFill>
        <p:spPr bwMode="auto">
          <a:xfrm>
            <a:off x="5344298" y="3657600"/>
            <a:ext cx="3614352" cy="2971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27" name="Picture 3" descr="C:\Users\Ptr. Daniel White\Desktop\09_01.jpg"/>
          <p:cNvPicPr>
            <a:picLocks noChangeAspect="1" noChangeArrowheads="1"/>
          </p:cNvPicPr>
          <p:nvPr/>
        </p:nvPicPr>
        <p:blipFill>
          <a:blip r:embed="rId6" cstate="print"/>
          <a:srcRect/>
          <a:stretch>
            <a:fillRect/>
          </a:stretch>
        </p:blipFill>
        <p:spPr bwMode="auto">
          <a:xfrm>
            <a:off x="4548963" y="304800"/>
            <a:ext cx="4366437" cy="3352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92665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Pictures\Prophecy pictures\Revelation 1\Persecution.jpg"/>
          <p:cNvPicPr>
            <a:picLocks noChangeAspect="1" noChangeArrowheads="1"/>
          </p:cNvPicPr>
          <p:nvPr/>
        </p:nvPicPr>
        <p:blipFill>
          <a:blip r:embed="rId3" cstate="print"/>
          <a:srcRect/>
          <a:stretch>
            <a:fillRect/>
          </a:stretch>
        </p:blipFill>
        <p:spPr bwMode="auto">
          <a:xfrm>
            <a:off x="-768350" y="-354013"/>
            <a:ext cx="10517188" cy="7773988"/>
          </a:xfrm>
          <a:prstGeom prst="rect">
            <a:avLst/>
          </a:prstGeom>
          <a:noFill/>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1" y="4811282"/>
            <a:ext cx="4044372" cy="21526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771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kjtruth.com/wp-content/uploads/2011/01/catholic_vaticanHD-1038x5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98" y="-228600"/>
            <a:ext cx="9063038"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098" y="5105400"/>
            <a:ext cx="8915400" cy="1447800"/>
          </a:xfrm>
        </p:spPr>
        <p:txBody>
          <a:bodyPr>
            <a:noAutofit/>
          </a:bodyPr>
          <a:lstStyle/>
          <a:p>
            <a:r>
              <a:rPr lang="en-US" sz="3200" i="1" dirty="0" smtClean="0"/>
              <a:t>“And the woman was arrayed in purple and scarlet </a:t>
            </a:r>
            <a:r>
              <a:rPr lang="en-US" sz="3200" i="1" dirty="0" err="1" smtClean="0"/>
              <a:t>colour</a:t>
            </a:r>
            <a:r>
              <a:rPr lang="en-US" sz="3200" i="1" dirty="0" smtClean="0"/>
              <a:t>, and decked with gold and precious stones and pearls; </a:t>
            </a:r>
            <a:r>
              <a:rPr lang="en-US" sz="3200" i="1" dirty="0" smtClean="0">
                <a:effectLst>
                  <a:glow rad="101600">
                    <a:schemeClr val="bg1">
                      <a:alpha val="60000"/>
                    </a:schemeClr>
                  </a:glow>
                </a:effectLst>
              </a:rPr>
              <a:t>having </a:t>
            </a:r>
            <a:r>
              <a:rPr lang="en-US" sz="3200" i="1" dirty="0">
                <a:effectLst>
                  <a:glow rad="101600">
                    <a:schemeClr val="bg1">
                      <a:alpha val="60000"/>
                    </a:schemeClr>
                  </a:glow>
                </a:effectLst>
              </a:rPr>
              <a:t>a golden cup in her hand full of abominations and filthiness of her fornication</a:t>
            </a:r>
            <a:r>
              <a:rPr lang="en-US" sz="3200" i="1" dirty="0" smtClean="0">
                <a:effectLst>
                  <a:glow rad="101600">
                    <a:schemeClr val="bg1">
                      <a:alpha val="60000"/>
                    </a:schemeClr>
                  </a:glow>
                </a:effectLst>
              </a:rPr>
              <a:t>.”</a:t>
            </a:r>
            <a:endParaRPr lang="en-US" sz="3200" i="1" dirty="0"/>
          </a:p>
        </p:txBody>
      </p:sp>
    </p:spTree>
    <p:extLst>
      <p:ext uri="{BB962C8B-B14F-4D97-AF65-F5344CB8AC3E}">
        <p14:creationId xmlns:p14="http://schemas.microsoft.com/office/powerpoint/2010/main" val="219024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3" name="Picture 9" descr="C:\Users\Ptr. Daniel White\Pictures\4-Bib Pics-Misc\Catholicism\1477 St Catherine chapel Mt Sinai.jpg"/>
          <p:cNvPicPr>
            <a:picLocks noChangeAspect="1" noChangeArrowheads="1"/>
          </p:cNvPicPr>
          <p:nvPr/>
        </p:nvPicPr>
        <p:blipFill>
          <a:blip r:embed="rId3" cstate="print"/>
          <a:srcRect/>
          <a:stretch>
            <a:fillRect/>
          </a:stretch>
        </p:blipFill>
        <p:spPr bwMode="auto">
          <a:xfrm>
            <a:off x="228600" y="304800"/>
            <a:ext cx="2848605" cy="3124200"/>
          </a:xfrm>
          <a:prstGeom prst="rect">
            <a:avLst/>
          </a:prstGeom>
          <a:ln>
            <a:noFill/>
          </a:ln>
          <a:effectLst>
            <a:softEdge rad="112500"/>
          </a:effectLst>
        </p:spPr>
      </p:pic>
      <p:pic>
        <p:nvPicPr>
          <p:cNvPr id="11270" name="Picture 6" descr="C:\Users\Ptr. Daniel White\Desktop\getImage.jpg"/>
          <p:cNvPicPr>
            <a:picLocks noChangeAspect="1" noChangeArrowheads="1"/>
          </p:cNvPicPr>
          <p:nvPr/>
        </p:nvPicPr>
        <p:blipFill>
          <a:blip r:embed="rId4" cstate="print"/>
          <a:srcRect/>
          <a:stretch>
            <a:fillRect/>
          </a:stretch>
        </p:blipFill>
        <p:spPr bwMode="auto">
          <a:xfrm>
            <a:off x="228600" y="3429000"/>
            <a:ext cx="2901951" cy="3090862"/>
          </a:xfrm>
          <a:prstGeom prst="rect">
            <a:avLst/>
          </a:prstGeom>
          <a:ln>
            <a:noFill/>
          </a:ln>
          <a:effectLst>
            <a:softEdge rad="112500"/>
          </a:effectLst>
        </p:spPr>
      </p:pic>
      <p:pic>
        <p:nvPicPr>
          <p:cNvPr id="11266" name="Picture 2" descr="C:\Users\Ptr. Daniel White\Desktop\Babylon upon the beast.jpg"/>
          <p:cNvPicPr>
            <a:picLocks noChangeAspect="1" noChangeArrowheads="1"/>
          </p:cNvPicPr>
          <p:nvPr/>
        </p:nvPicPr>
        <p:blipFill>
          <a:blip r:embed="rId5" cstate="print"/>
          <a:srcRect l="36226" t="-163" r="30445" b="70758"/>
          <a:stretch>
            <a:fillRect/>
          </a:stretch>
        </p:blipFill>
        <p:spPr bwMode="auto">
          <a:xfrm>
            <a:off x="4876800" y="204158"/>
            <a:ext cx="4267200" cy="3301042"/>
          </a:xfrm>
          <a:prstGeom prst="rect">
            <a:avLst/>
          </a:prstGeom>
          <a:ln>
            <a:noFill/>
          </a:ln>
          <a:effectLst>
            <a:softEdge rad="112500"/>
          </a:effectLst>
        </p:spPr>
      </p:pic>
      <p:pic>
        <p:nvPicPr>
          <p:cNvPr id="11271" name="Picture 7" descr="C:\Users\Ptr. Daniel White\Pictures\Prophecy pictures\Catholic\vatican.jpg"/>
          <p:cNvPicPr>
            <a:picLocks noChangeAspect="1" noChangeArrowheads="1"/>
          </p:cNvPicPr>
          <p:nvPr/>
        </p:nvPicPr>
        <p:blipFill>
          <a:blip r:embed="rId6" cstate="print"/>
          <a:srcRect/>
          <a:stretch>
            <a:fillRect/>
          </a:stretch>
        </p:blipFill>
        <p:spPr bwMode="auto">
          <a:xfrm>
            <a:off x="2951258" y="200862"/>
            <a:ext cx="2687541" cy="2008938"/>
          </a:xfrm>
          <a:prstGeom prst="rect">
            <a:avLst/>
          </a:prstGeom>
          <a:ln>
            <a:noFill/>
          </a:ln>
          <a:effectLst>
            <a:softEdge rad="112500"/>
          </a:effectLst>
        </p:spPr>
      </p:pic>
      <p:pic>
        <p:nvPicPr>
          <p:cNvPr id="11272" name="Picture 8" descr="C:\Users\Ptr. Daniel White\Desktop\papalmass.jpg"/>
          <p:cNvPicPr>
            <a:picLocks noChangeAspect="1" noChangeArrowheads="1"/>
          </p:cNvPicPr>
          <p:nvPr/>
        </p:nvPicPr>
        <p:blipFill>
          <a:blip r:embed="rId7" cstate="print"/>
          <a:srcRect/>
          <a:stretch>
            <a:fillRect/>
          </a:stretch>
        </p:blipFill>
        <p:spPr bwMode="auto">
          <a:xfrm>
            <a:off x="2438400" y="2362200"/>
            <a:ext cx="3124200" cy="2514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26" name="Picture 2" descr="C:\Users\Ptr. Daniel White\Desktop\New Pix\Vatican 7.jpg"/>
          <p:cNvPicPr>
            <a:picLocks noChangeAspect="1" noChangeArrowheads="1"/>
          </p:cNvPicPr>
          <p:nvPr/>
        </p:nvPicPr>
        <p:blipFill>
          <a:blip r:embed="rId8" cstate="print"/>
          <a:srcRect/>
          <a:stretch>
            <a:fillRect/>
          </a:stretch>
        </p:blipFill>
        <p:spPr bwMode="auto">
          <a:xfrm>
            <a:off x="6172200" y="3505200"/>
            <a:ext cx="2590800" cy="3048000"/>
          </a:xfrm>
          <a:prstGeom prst="rect">
            <a:avLst/>
          </a:prstGeom>
          <a:ln>
            <a:noFill/>
          </a:ln>
          <a:effectLst>
            <a:softEdge rad="112500"/>
          </a:effectLst>
        </p:spPr>
      </p:pic>
      <p:pic>
        <p:nvPicPr>
          <p:cNvPr id="1027" name="Picture 3" descr="C:\Users\Ptr. Daniel White\Desktop\New Pix\vatican 9.jpg"/>
          <p:cNvPicPr>
            <a:picLocks noChangeAspect="1" noChangeArrowheads="1"/>
          </p:cNvPicPr>
          <p:nvPr/>
        </p:nvPicPr>
        <p:blipFill>
          <a:blip r:embed="rId9" cstate="print"/>
          <a:srcRect/>
          <a:stretch>
            <a:fillRect/>
          </a:stretch>
        </p:blipFill>
        <p:spPr bwMode="auto">
          <a:xfrm>
            <a:off x="3276600" y="5019675"/>
            <a:ext cx="2819400" cy="1838325"/>
          </a:xfrm>
          <a:prstGeom prst="rect">
            <a:avLst/>
          </a:prstGeom>
          <a:ln>
            <a:noFill/>
          </a:ln>
          <a:effectLst>
            <a:softEdge rad="112500"/>
          </a:effectLst>
        </p:spPr>
      </p:pic>
    </p:spTree>
    <p:extLst>
      <p:ext uri="{BB962C8B-B14F-4D97-AF65-F5344CB8AC3E}">
        <p14:creationId xmlns:p14="http://schemas.microsoft.com/office/powerpoint/2010/main" val="18065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57300" y="1447800"/>
            <a:ext cx="6629400" cy="2554545"/>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17:1-19:10</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Apostate Church”</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a:t>
            </a:r>
            <a:r>
              <a:rPr lang="en-US" sz="4000" b="1" i="1" dirty="0">
                <a:solidFill>
                  <a:schemeClr val="bg1"/>
                </a:solidFill>
                <a:effectLst>
                  <a:glow rad="139700">
                    <a:schemeClr val="accent6">
                      <a:satMod val="175000"/>
                      <a:alpha val="40000"/>
                    </a:schemeClr>
                  </a:glow>
                </a:effectLst>
                <a:latin typeface="Times New Roman" pitchFamily="18" charset="0"/>
                <a:cs typeface="Times New Roman" pitchFamily="18" charset="0"/>
              </a:rPr>
              <a:t>G</a:t>
            </a: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reat Whore”</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(Part 1)</a:t>
            </a:r>
            <a:endParaRPr lang="en-US" sz="4000" dirty="0">
              <a:solidFill>
                <a:schemeClr val="bg1"/>
              </a:solidFill>
              <a:effectLst>
                <a:glow rad="139700">
                  <a:schemeClr val="accent6">
                    <a:satMod val="175000"/>
                    <a:alpha val="40000"/>
                  </a:schemeClr>
                </a:glow>
              </a:effectLst>
            </a:endParaRPr>
          </a:p>
        </p:txBody>
      </p:sp>
    </p:spTree>
    <p:extLst>
      <p:ext uri="{BB962C8B-B14F-4D97-AF65-F5344CB8AC3E}">
        <p14:creationId xmlns:p14="http://schemas.microsoft.com/office/powerpoint/2010/main" val="138649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http://2.bp.blogspot.com/-C7jqRyrbP94/USwAy4CNtWI/AAAAAAAAPNM/OKtNvh0Fd2E/s1600/cardinals+and+bishops.jpg"/>
          <p:cNvPicPr>
            <a:picLocks noChangeAspect="1" noChangeArrowheads="1"/>
          </p:cNvPicPr>
          <p:nvPr/>
        </p:nvPicPr>
        <p:blipFill>
          <a:blip r:embed="rId2" cstate="print"/>
          <a:srcRect/>
          <a:stretch>
            <a:fillRect/>
          </a:stretch>
        </p:blipFill>
        <p:spPr bwMode="auto">
          <a:xfrm>
            <a:off x="-358478" y="0"/>
            <a:ext cx="9502478" cy="6858000"/>
          </a:xfrm>
          <a:prstGeom prst="rect">
            <a:avLst/>
          </a:prstGeom>
          <a:noFill/>
        </p:spPr>
      </p:pic>
      <p:pic>
        <p:nvPicPr>
          <p:cNvPr id="237572" name="Picture 4" descr="http://1888.org/images/2012/05/05/8073/purple-scarlet-c.png"/>
          <p:cNvPicPr>
            <a:picLocks noChangeAspect="1" noChangeArrowheads="1"/>
          </p:cNvPicPr>
          <p:nvPr/>
        </p:nvPicPr>
        <p:blipFill>
          <a:blip r:embed="rId3" cstate="print"/>
          <a:srcRect/>
          <a:stretch>
            <a:fillRect/>
          </a:stretch>
        </p:blipFill>
        <p:spPr bwMode="auto">
          <a:xfrm>
            <a:off x="0" y="2438400"/>
            <a:ext cx="8521770" cy="2057400"/>
          </a:xfrm>
          <a:prstGeom prst="rect">
            <a:avLst/>
          </a:prstGeom>
          <a:ln>
            <a:noFill/>
          </a:ln>
          <a:effectLst>
            <a:softEdge rad="112500"/>
          </a:effectLst>
        </p:spPr>
      </p:pic>
      <p:sp>
        <p:nvSpPr>
          <p:cNvPr id="4" name="Title 3"/>
          <p:cNvSpPr>
            <a:spLocks noGrp="1"/>
          </p:cNvSpPr>
          <p:nvPr>
            <p:ph type="title"/>
          </p:nvPr>
        </p:nvSpPr>
        <p:spPr>
          <a:xfrm>
            <a:off x="-228600" y="274638"/>
            <a:ext cx="9372600" cy="1143000"/>
          </a:xfrm>
        </p:spPr>
        <p:txBody>
          <a:bodyPr>
            <a:noAutofit/>
          </a:bodyPr>
          <a:lstStyle/>
          <a:p>
            <a:r>
              <a:rPr lang="en-US" i="1" dirty="0" smtClean="0">
                <a:effectLst>
                  <a:glow rad="101600">
                    <a:schemeClr val="bg1">
                      <a:alpha val="60000"/>
                    </a:schemeClr>
                  </a:glow>
                </a:effectLst>
              </a:rPr>
              <a:t>“And the woman was arrayed in purple and scarlet </a:t>
            </a:r>
            <a:r>
              <a:rPr lang="en-US" i="1" dirty="0" err="1" smtClean="0">
                <a:effectLst>
                  <a:glow rad="101600">
                    <a:schemeClr val="bg1">
                      <a:alpha val="60000"/>
                    </a:schemeClr>
                  </a:glow>
                </a:effectLst>
              </a:rPr>
              <a:t>colour</a:t>
            </a:r>
            <a:r>
              <a:rPr lang="en-US" i="1" dirty="0" smtClean="0">
                <a:effectLst>
                  <a:glow rad="101600">
                    <a:schemeClr val="bg1">
                      <a:alpha val="60000"/>
                    </a:schemeClr>
                  </a:glow>
                </a:effectLst>
              </a:rPr>
              <a:t>.”</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285886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37572"/>
                                        </p:tgtEl>
                                        <p:attrNameLst>
                                          <p:attrName>style.visibility</p:attrName>
                                        </p:attrNameLst>
                                      </p:cBhvr>
                                      <p:to>
                                        <p:strVal val="visible"/>
                                      </p:to>
                                    </p:set>
                                    <p:anim calcmode="lin" valueType="num">
                                      <p:cBhvr>
                                        <p:cTn id="7" dur="1000" fill="hold"/>
                                        <p:tgtEl>
                                          <p:spTgt spid="237572"/>
                                        </p:tgtEl>
                                        <p:attrNameLst>
                                          <p:attrName>ppt_w</p:attrName>
                                        </p:attrNameLst>
                                      </p:cBhvr>
                                      <p:tavLst>
                                        <p:tav tm="0">
                                          <p:val>
                                            <p:strVal val="#ppt_w*0.70"/>
                                          </p:val>
                                        </p:tav>
                                        <p:tav tm="100000">
                                          <p:val>
                                            <p:strVal val="#ppt_w"/>
                                          </p:val>
                                        </p:tav>
                                      </p:tavLst>
                                    </p:anim>
                                    <p:anim calcmode="lin" valueType="num">
                                      <p:cBhvr>
                                        <p:cTn id="8" dur="1000" fill="hold"/>
                                        <p:tgtEl>
                                          <p:spTgt spid="237572"/>
                                        </p:tgtEl>
                                        <p:attrNameLst>
                                          <p:attrName>ppt_h</p:attrName>
                                        </p:attrNameLst>
                                      </p:cBhvr>
                                      <p:tavLst>
                                        <p:tav tm="0">
                                          <p:val>
                                            <p:strVal val="#ppt_h"/>
                                          </p:val>
                                        </p:tav>
                                        <p:tav tm="100000">
                                          <p:val>
                                            <p:strVal val="#ppt_h"/>
                                          </p:val>
                                        </p:tav>
                                      </p:tavLst>
                                    </p:anim>
                                    <p:animEffect transition="in" filter="fade">
                                      <p:cBhvr>
                                        <p:cTn id="9" dur="1000"/>
                                        <p:tgtEl>
                                          <p:spTgt spid="237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http://static.guim.co.uk/sys-images/Guardian/Pix/pictures/2010/9/18/1284810266645/Pope-Benedict-XVI-preside-006.jpg"/>
          <p:cNvPicPr>
            <a:picLocks noChangeAspect="1" noChangeArrowheads="1"/>
          </p:cNvPicPr>
          <p:nvPr/>
        </p:nvPicPr>
        <p:blipFill>
          <a:blip r:embed="rId2" cstate="print"/>
          <a:srcRect/>
          <a:stretch>
            <a:fillRect/>
          </a:stretch>
        </p:blipFill>
        <p:spPr bwMode="auto">
          <a:xfrm>
            <a:off x="0" y="0"/>
            <a:ext cx="3886200" cy="2331720"/>
          </a:xfrm>
          <a:prstGeom prst="rect">
            <a:avLst/>
          </a:prstGeom>
          <a:ln>
            <a:noFill/>
          </a:ln>
          <a:effectLst>
            <a:softEdge rad="112500"/>
          </a:effectLst>
        </p:spPr>
      </p:pic>
      <p:sp>
        <p:nvSpPr>
          <p:cNvPr id="238598" name="AutoShape 6" descr="http://www.tourismjournal.net/wp-content/uploads/2013/01/Shrine-of-the-Three-Holy-Kings.jpg"/>
          <p:cNvSpPr>
            <a:spLocks noChangeAspect="1" noChangeArrowheads="1"/>
          </p:cNvSpPr>
          <p:nvPr/>
        </p:nvSpPr>
        <p:spPr bwMode="auto">
          <a:xfrm>
            <a:off x="155575" y="-1881188"/>
            <a:ext cx="5238750" cy="39243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8600" name="AutoShape 8" descr="http://www.tourismjournal.net/wp-content/uploads/2013/01/Shrine-of-the-Three-Holy-Kings.jpg"/>
          <p:cNvSpPr>
            <a:spLocks noChangeAspect="1" noChangeArrowheads="1"/>
          </p:cNvSpPr>
          <p:nvPr/>
        </p:nvSpPr>
        <p:spPr bwMode="auto">
          <a:xfrm>
            <a:off x="155575" y="-1881188"/>
            <a:ext cx="5238750" cy="39243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38602" name="Picture 10" descr="http://www.visit-saint-petersburg.ru/attachments/Image/x_d5493348_1.jpg?1371407931576"/>
          <p:cNvPicPr>
            <a:picLocks noChangeAspect="1" noChangeArrowheads="1"/>
          </p:cNvPicPr>
          <p:nvPr/>
        </p:nvPicPr>
        <p:blipFill>
          <a:blip r:embed="rId3" cstate="print"/>
          <a:srcRect/>
          <a:stretch>
            <a:fillRect/>
          </a:stretch>
        </p:blipFill>
        <p:spPr bwMode="auto">
          <a:xfrm>
            <a:off x="0" y="2168769"/>
            <a:ext cx="5715000" cy="4689231"/>
          </a:xfrm>
          <a:prstGeom prst="rect">
            <a:avLst/>
          </a:prstGeom>
          <a:ln>
            <a:noFill/>
          </a:ln>
          <a:effectLst>
            <a:softEdge rad="112500"/>
          </a:effectLst>
        </p:spPr>
      </p:pic>
      <p:pic>
        <p:nvPicPr>
          <p:cNvPr id="238604" name="Picture 12" descr="http://reshell.msk.ru/rshph/Pit1110/Isa/DSC_4883nw.jpg"/>
          <p:cNvPicPr>
            <a:picLocks noChangeAspect="1" noChangeArrowheads="1"/>
          </p:cNvPicPr>
          <p:nvPr/>
        </p:nvPicPr>
        <p:blipFill>
          <a:blip r:embed="rId4" cstate="print"/>
          <a:srcRect/>
          <a:stretch>
            <a:fillRect/>
          </a:stretch>
        </p:blipFill>
        <p:spPr bwMode="auto">
          <a:xfrm>
            <a:off x="3810000" y="0"/>
            <a:ext cx="5334000" cy="3573375"/>
          </a:xfrm>
          <a:prstGeom prst="rect">
            <a:avLst/>
          </a:prstGeom>
          <a:ln>
            <a:noFill/>
          </a:ln>
          <a:effectLst>
            <a:softEdge rad="112500"/>
          </a:effectLst>
        </p:spPr>
      </p:pic>
      <p:pic>
        <p:nvPicPr>
          <p:cNvPr id="238606" name="Picture 14" descr="http://mundabor.files.wordpress.com/2010/07/pope-sunday.jpg"/>
          <p:cNvPicPr>
            <a:picLocks noChangeAspect="1" noChangeArrowheads="1"/>
          </p:cNvPicPr>
          <p:nvPr/>
        </p:nvPicPr>
        <p:blipFill>
          <a:blip r:embed="rId5" cstate="print"/>
          <a:srcRect r="17229"/>
          <a:stretch>
            <a:fillRect/>
          </a:stretch>
        </p:blipFill>
        <p:spPr bwMode="auto">
          <a:xfrm>
            <a:off x="5486400" y="3429000"/>
            <a:ext cx="3505201" cy="3429000"/>
          </a:xfrm>
          <a:prstGeom prst="rect">
            <a:avLst/>
          </a:prstGeom>
          <a:ln>
            <a:noFill/>
          </a:ln>
          <a:effectLst>
            <a:softEdge rad="112500"/>
          </a:effectLst>
        </p:spPr>
      </p:pic>
      <p:sp>
        <p:nvSpPr>
          <p:cNvPr id="8" name="Title 7"/>
          <p:cNvSpPr>
            <a:spLocks noGrp="1"/>
          </p:cNvSpPr>
          <p:nvPr>
            <p:ph type="title"/>
          </p:nvPr>
        </p:nvSpPr>
        <p:spPr>
          <a:xfrm>
            <a:off x="457200" y="838200"/>
            <a:ext cx="8229600" cy="4114800"/>
          </a:xfrm>
        </p:spPr>
        <p:txBody>
          <a:bodyPr>
            <a:noAutofit/>
          </a:bodyPr>
          <a:lstStyle/>
          <a:p>
            <a:r>
              <a:rPr lang="en-US" i="1" dirty="0" smtClean="0">
                <a:effectLst>
                  <a:glow rad="101600">
                    <a:schemeClr val="bg1">
                      <a:alpha val="60000"/>
                    </a:schemeClr>
                  </a:glow>
                </a:effectLst>
              </a:rPr>
              <a:t>“And decked with gold and precious stones and pearls.”</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319528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5586" name="Picture 2" descr="http://images.boomsbeat.com/data/images/full/26761/8-jpg.jpg"/>
          <p:cNvPicPr>
            <a:picLocks noChangeAspect="1" noChangeArrowheads="1"/>
          </p:cNvPicPr>
          <p:nvPr/>
        </p:nvPicPr>
        <p:blipFill>
          <a:blip r:embed="rId3" cstate="print"/>
          <a:srcRect/>
          <a:stretch>
            <a:fillRect/>
          </a:stretch>
        </p:blipFill>
        <p:spPr bwMode="auto">
          <a:xfrm>
            <a:off x="-653141" y="0"/>
            <a:ext cx="9797141" cy="6858000"/>
          </a:xfrm>
          <a:prstGeom prst="rect">
            <a:avLst/>
          </a:prstGeom>
          <a:noFill/>
        </p:spPr>
      </p:pic>
    </p:spTree>
    <p:extLst>
      <p:ext uri="{BB962C8B-B14F-4D97-AF65-F5344CB8AC3E}">
        <p14:creationId xmlns:p14="http://schemas.microsoft.com/office/powerpoint/2010/main" val="131791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http://1.bp.blogspot.com/_Gc6vdWbB2ZY/TS-CmrfLbII/AAAAAAAADO8/LcPVrjirmzo/s1600/9+churches+Good+Friday+%2528103%2529.JPG"/>
          <p:cNvPicPr>
            <a:picLocks noChangeAspect="1" noChangeArrowheads="1"/>
          </p:cNvPicPr>
          <p:nvPr/>
        </p:nvPicPr>
        <p:blipFill>
          <a:blip r:embed="rId3" cstate="print"/>
          <a:srcRect/>
          <a:stretch>
            <a:fillRect/>
          </a:stretch>
        </p:blipFill>
        <p:spPr bwMode="auto">
          <a:xfrm>
            <a:off x="-152399" y="-111475"/>
            <a:ext cx="9296400" cy="6969476"/>
          </a:xfrm>
          <a:prstGeom prst="rect">
            <a:avLst/>
          </a:prstGeom>
          <a:noFill/>
        </p:spPr>
      </p:pic>
    </p:spTree>
    <p:extLst>
      <p:ext uri="{BB962C8B-B14F-4D97-AF65-F5344CB8AC3E}">
        <p14:creationId xmlns:p14="http://schemas.microsoft.com/office/powerpoint/2010/main" val="93573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1490" name="Picture 2" descr="http://denveryouthproject.files.wordpress.com/2012/05/catholiccathedral2.jpg"/>
          <p:cNvPicPr>
            <a:picLocks noChangeAspect="1" noChangeArrowheads="1"/>
          </p:cNvPicPr>
          <p:nvPr/>
        </p:nvPicPr>
        <p:blipFill>
          <a:blip r:embed="rId3" cstate="print"/>
          <a:srcRect/>
          <a:stretch>
            <a:fillRect/>
          </a:stretch>
        </p:blipFill>
        <p:spPr bwMode="auto">
          <a:xfrm>
            <a:off x="-4079" y="1"/>
            <a:ext cx="9148080" cy="6858000"/>
          </a:xfrm>
          <a:prstGeom prst="rect">
            <a:avLst/>
          </a:prstGeom>
          <a:noFill/>
        </p:spPr>
      </p:pic>
    </p:spTree>
    <p:extLst>
      <p:ext uri="{BB962C8B-B14F-4D97-AF65-F5344CB8AC3E}">
        <p14:creationId xmlns:p14="http://schemas.microsoft.com/office/powerpoint/2010/main" val="312201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953000" cy="6583362"/>
          </a:xfrm>
        </p:spPr>
        <p:txBody>
          <a:bodyPr>
            <a:normAutofit/>
          </a:bodyPr>
          <a:lstStyle/>
          <a:p>
            <a:r>
              <a:rPr lang="en-US" i="1" dirty="0"/>
              <a:t>“…having a golden cup in her hand full of abominations and filthiness of her fornication.”</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143000"/>
            <a:ext cx="3595193" cy="4038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652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22" name="Picture 6" descr="http://leavethecult.files.wordpress.com/2012/05/babylon-the-scarlet-women-drinking.jpg"/>
          <p:cNvPicPr>
            <a:picLocks noChangeAspect="1" noChangeArrowheads="1"/>
          </p:cNvPicPr>
          <p:nvPr/>
        </p:nvPicPr>
        <p:blipFill>
          <a:blip r:embed="rId2" cstate="print"/>
          <a:srcRect r="-1250" b="45000"/>
          <a:stretch>
            <a:fillRect/>
          </a:stretch>
        </p:blipFill>
        <p:spPr bwMode="auto">
          <a:xfrm>
            <a:off x="0" y="1676400"/>
            <a:ext cx="9351819" cy="3810000"/>
          </a:xfrm>
          <a:prstGeom prst="rect">
            <a:avLst/>
          </a:prstGeom>
          <a:ln>
            <a:noFill/>
          </a:ln>
          <a:effectLst>
            <a:softEdge rad="112500"/>
          </a:effectLst>
        </p:spPr>
      </p:pic>
      <p:pic>
        <p:nvPicPr>
          <p:cNvPr id="239620" name="Picture 4" descr="http://kenraggio.com/golden%20chalice.jpg"/>
          <p:cNvPicPr>
            <a:picLocks noChangeAspect="1" noChangeArrowheads="1"/>
          </p:cNvPicPr>
          <p:nvPr/>
        </p:nvPicPr>
        <p:blipFill>
          <a:blip r:embed="rId3" cstate="print"/>
          <a:srcRect/>
          <a:stretch>
            <a:fillRect/>
          </a:stretch>
        </p:blipFill>
        <p:spPr bwMode="auto">
          <a:xfrm>
            <a:off x="0" y="0"/>
            <a:ext cx="1752600" cy="2210796"/>
          </a:xfrm>
          <a:prstGeom prst="rect">
            <a:avLst/>
          </a:prstGeom>
          <a:ln>
            <a:noFill/>
          </a:ln>
          <a:effectLst>
            <a:softEdge rad="112500"/>
          </a:effectLst>
        </p:spPr>
      </p:pic>
      <p:pic>
        <p:nvPicPr>
          <p:cNvPr id="239618" name="Picture 2" descr="http://4.bp.blogspot.com/-M-LBI9toNmA/TblLVmcdIoI/AAAAAAAADuA/JptHGDVbI7Y/s400/Scarlet+Priest+and+Golden+Cup.jpg"/>
          <p:cNvPicPr>
            <a:picLocks noChangeAspect="1" noChangeArrowheads="1"/>
          </p:cNvPicPr>
          <p:nvPr/>
        </p:nvPicPr>
        <p:blipFill>
          <a:blip r:embed="rId4" cstate="print"/>
          <a:srcRect/>
          <a:stretch>
            <a:fillRect/>
          </a:stretch>
        </p:blipFill>
        <p:spPr bwMode="auto">
          <a:xfrm>
            <a:off x="6400800" y="152400"/>
            <a:ext cx="2743200" cy="2139697"/>
          </a:xfrm>
          <a:prstGeom prst="rect">
            <a:avLst/>
          </a:prstGeom>
          <a:ln>
            <a:noFill/>
          </a:ln>
          <a:effectLst>
            <a:softEdge rad="112500"/>
          </a:effectLst>
        </p:spPr>
      </p:pic>
      <p:pic>
        <p:nvPicPr>
          <p:cNvPr id="239626" name="Picture 10" descr="http://biblelight.net/pius-ix-chalice-jp2.jpg"/>
          <p:cNvPicPr>
            <a:picLocks noChangeAspect="1" noChangeArrowheads="1"/>
          </p:cNvPicPr>
          <p:nvPr/>
        </p:nvPicPr>
        <p:blipFill>
          <a:blip r:embed="rId5" cstate="print"/>
          <a:srcRect/>
          <a:stretch>
            <a:fillRect/>
          </a:stretch>
        </p:blipFill>
        <p:spPr bwMode="auto">
          <a:xfrm>
            <a:off x="0" y="5143500"/>
            <a:ext cx="2286000" cy="1714500"/>
          </a:xfrm>
          <a:prstGeom prst="rect">
            <a:avLst/>
          </a:prstGeom>
          <a:ln>
            <a:noFill/>
          </a:ln>
          <a:effectLst>
            <a:softEdge rad="112500"/>
          </a:effectLst>
        </p:spPr>
      </p:pic>
      <p:pic>
        <p:nvPicPr>
          <p:cNvPr id="239628" name="Picture 12" descr="http://www.thegreatwhore.com/images/pope_golden_cup.jpg"/>
          <p:cNvPicPr>
            <a:picLocks noChangeAspect="1" noChangeArrowheads="1"/>
          </p:cNvPicPr>
          <p:nvPr/>
        </p:nvPicPr>
        <p:blipFill>
          <a:blip r:embed="rId6" cstate="print"/>
          <a:srcRect/>
          <a:stretch>
            <a:fillRect/>
          </a:stretch>
        </p:blipFill>
        <p:spPr bwMode="auto">
          <a:xfrm>
            <a:off x="3048000" y="152400"/>
            <a:ext cx="2453640" cy="1752600"/>
          </a:xfrm>
          <a:prstGeom prst="rect">
            <a:avLst/>
          </a:prstGeom>
          <a:ln>
            <a:noFill/>
          </a:ln>
          <a:effectLst>
            <a:softEdge rad="112500"/>
          </a:effectLst>
        </p:spPr>
      </p:pic>
      <p:pic>
        <p:nvPicPr>
          <p:cNvPr id="239630" name="Picture 14" descr="http://www.abbaswatchman.com/catholic%20golden%20Cup_small_jpg.jpg"/>
          <p:cNvPicPr>
            <a:picLocks noChangeAspect="1" noChangeArrowheads="1"/>
          </p:cNvPicPr>
          <p:nvPr/>
        </p:nvPicPr>
        <p:blipFill>
          <a:blip r:embed="rId7" cstate="print"/>
          <a:srcRect/>
          <a:stretch>
            <a:fillRect/>
          </a:stretch>
        </p:blipFill>
        <p:spPr bwMode="auto">
          <a:xfrm>
            <a:off x="7487456" y="3276600"/>
            <a:ext cx="1656543" cy="3581400"/>
          </a:xfrm>
          <a:prstGeom prst="rect">
            <a:avLst/>
          </a:prstGeom>
          <a:ln>
            <a:noFill/>
          </a:ln>
          <a:effectLst>
            <a:softEdge rad="112500"/>
          </a:effectLst>
        </p:spPr>
      </p:pic>
      <p:pic>
        <p:nvPicPr>
          <p:cNvPr id="239632" name="Picture 16" descr="http://www.catholicnewsagency.com/images/size340/Mass_Eucharist_Communion_Consecration_Transubstantiation_Credit_Mazur_2_CNA_World_Catholic_News_11_2_11.jpg"/>
          <p:cNvPicPr>
            <a:picLocks noChangeAspect="1" noChangeArrowheads="1"/>
          </p:cNvPicPr>
          <p:nvPr/>
        </p:nvPicPr>
        <p:blipFill>
          <a:blip r:embed="rId8" cstate="print"/>
          <a:srcRect/>
          <a:stretch>
            <a:fillRect/>
          </a:stretch>
        </p:blipFill>
        <p:spPr bwMode="auto">
          <a:xfrm>
            <a:off x="3429000" y="5230233"/>
            <a:ext cx="2057400" cy="1627767"/>
          </a:xfrm>
          <a:prstGeom prst="rect">
            <a:avLst/>
          </a:prstGeom>
          <a:ln>
            <a:noFill/>
          </a:ln>
          <a:effectLst>
            <a:softEdge rad="112500"/>
          </a:effectLst>
        </p:spPr>
      </p:pic>
    </p:spTree>
    <p:extLst>
      <p:ext uri="{BB962C8B-B14F-4D97-AF65-F5344CB8AC3E}">
        <p14:creationId xmlns:p14="http://schemas.microsoft.com/office/powerpoint/2010/main" val="189599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39622"/>
                                        </p:tgtEl>
                                        <p:attrNameLst>
                                          <p:attrName>style.visibility</p:attrName>
                                        </p:attrNameLst>
                                      </p:cBhvr>
                                      <p:to>
                                        <p:strVal val="visible"/>
                                      </p:to>
                                    </p:set>
                                    <p:anim calcmode="lin" valueType="num">
                                      <p:cBhvr>
                                        <p:cTn id="7" dur="1000" fill="hold"/>
                                        <p:tgtEl>
                                          <p:spTgt spid="239622"/>
                                        </p:tgtEl>
                                        <p:attrNameLst>
                                          <p:attrName>ppt_w</p:attrName>
                                        </p:attrNameLst>
                                      </p:cBhvr>
                                      <p:tavLst>
                                        <p:tav tm="0">
                                          <p:val>
                                            <p:strVal val="#ppt_w*0.70"/>
                                          </p:val>
                                        </p:tav>
                                        <p:tav tm="100000">
                                          <p:val>
                                            <p:strVal val="#ppt_w"/>
                                          </p:val>
                                        </p:tav>
                                      </p:tavLst>
                                    </p:anim>
                                    <p:anim calcmode="lin" valueType="num">
                                      <p:cBhvr>
                                        <p:cTn id="8" dur="1000" fill="hold"/>
                                        <p:tgtEl>
                                          <p:spTgt spid="239622"/>
                                        </p:tgtEl>
                                        <p:attrNameLst>
                                          <p:attrName>ppt_h</p:attrName>
                                        </p:attrNameLst>
                                      </p:cBhvr>
                                      <p:tavLst>
                                        <p:tav tm="0">
                                          <p:val>
                                            <p:strVal val="#ppt_h"/>
                                          </p:val>
                                        </p:tav>
                                        <p:tav tm="100000">
                                          <p:val>
                                            <p:strVal val="#ppt_h"/>
                                          </p:val>
                                        </p:tav>
                                      </p:tavLst>
                                    </p:anim>
                                    <p:animEffect transition="in" filter="fade">
                                      <p:cBhvr>
                                        <p:cTn id="9" dur="1000"/>
                                        <p:tgtEl>
                                          <p:spTgt spid="23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C:\Users\Ptr. Daniel White\Desktop\babylo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152400" y="0"/>
            <a:ext cx="8763000" cy="6858001"/>
          </a:xfrm>
        </p:spPr>
        <p:txBody>
          <a:bodyPr>
            <a:noAutofit/>
          </a:bodyPr>
          <a:lstStyle/>
          <a:p>
            <a:r>
              <a:rPr lang="en-US" sz="6600" b="1" i="1" dirty="0" smtClean="0">
                <a:solidFill>
                  <a:schemeClr val="bg1"/>
                </a:solidFill>
                <a:effectLst>
                  <a:glow rad="101600">
                    <a:schemeClr val="tx1">
                      <a:alpha val="60000"/>
                    </a:schemeClr>
                  </a:glow>
                </a:effectLst>
                <a:latin typeface="Times New Roman" pitchFamily="18" charset="0"/>
                <a:cs typeface="Times New Roman" pitchFamily="18" charset="0"/>
              </a:rPr>
              <a:t>“Mystery, Babylon </a:t>
            </a:r>
            <a:br>
              <a:rPr lang="en-US" sz="66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6600" b="1" i="1" dirty="0" smtClean="0">
                <a:solidFill>
                  <a:schemeClr val="bg1"/>
                </a:solidFill>
                <a:effectLst>
                  <a:glow rad="101600">
                    <a:schemeClr val="tx1">
                      <a:alpha val="60000"/>
                    </a:schemeClr>
                  </a:glow>
                </a:effectLst>
                <a:latin typeface="Times New Roman" pitchFamily="18" charset="0"/>
                <a:cs typeface="Times New Roman" pitchFamily="18" charset="0"/>
              </a:rPr>
              <a:t>the Great” </a:t>
            </a:r>
            <a:r>
              <a:rPr lang="en-US" sz="6600" i="1" dirty="0" smtClean="0">
                <a:solidFill>
                  <a:schemeClr val="bg1"/>
                </a:solidFill>
                <a:effectLst>
                  <a:glow rad="101600">
                    <a:schemeClr val="tx1">
                      <a:alpha val="60000"/>
                    </a:schemeClr>
                  </a:glow>
                </a:effectLst>
                <a:latin typeface="Pare" pitchFamily="2" charset="0"/>
              </a:rPr>
              <a:t/>
            </a:r>
            <a:br>
              <a:rPr lang="en-US" sz="6600" i="1" dirty="0" smtClean="0">
                <a:solidFill>
                  <a:schemeClr val="bg1"/>
                </a:solidFill>
                <a:effectLst>
                  <a:glow rad="101600">
                    <a:schemeClr val="tx1">
                      <a:alpha val="60000"/>
                    </a:schemeClr>
                  </a:glow>
                </a:effectLst>
                <a:latin typeface="Pare" pitchFamily="2"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a:t>
            </a:r>
            <a:endParaRPr lang="en-US" sz="4800" b="1" i="1" dirty="0">
              <a:solidFill>
                <a:schemeClr val="bg1"/>
              </a:solidFill>
              <a:effectLst>
                <a:glow rad="101600">
                  <a:schemeClr val="tx1">
                    <a:alpha val="60000"/>
                  </a:schemeClr>
                </a:glow>
              </a:effectLst>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 y="4763"/>
            <a:ext cx="9146119"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40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83" y="76200"/>
            <a:ext cx="90424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39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nkiptahsatya.com/uploads/2/7/8/7/27870075/_937081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6" y="0"/>
            <a:ext cx="9201507" cy="609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654" r="19906"/>
          <a:stretch/>
        </p:blipFill>
        <p:spPr bwMode="auto">
          <a:xfrm>
            <a:off x="6629400" y="189515"/>
            <a:ext cx="2286000" cy="288445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020" y="6019801"/>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8037" y="6116434"/>
            <a:ext cx="8915400" cy="646331"/>
          </a:xfrm>
          <a:prstGeom prst="rect">
            <a:avLst/>
          </a:prstGeom>
        </p:spPr>
        <p:txBody>
          <a:bodyPr wrap="square">
            <a:spAutoFit/>
          </a:bodyPr>
          <a:lstStyle/>
          <a:p>
            <a:pPr algn="ctr"/>
            <a:r>
              <a:rPr lang="en-US" sz="3600" dirty="0"/>
              <a:t>Nimrod And The Tower Of Babel</a:t>
            </a:r>
          </a:p>
        </p:txBody>
      </p:sp>
    </p:spTree>
    <p:extLst>
      <p:ext uri="{BB962C8B-B14F-4D97-AF65-F5344CB8AC3E}">
        <p14:creationId xmlns:p14="http://schemas.microsoft.com/office/powerpoint/2010/main" val="106877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0"/>
            <a:ext cx="4876800" cy="6858000"/>
          </a:xfrm>
        </p:spPr>
        <p:txBody>
          <a:bodyPr>
            <a:normAutofit fontScale="90000"/>
          </a:bodyPr>
          <a:lstStyle/>
          <a:p>
            <a:r>
              <a:rPr lang="en-US" i="1" dirty="0" smtClean="0"/>
              <a:t>“And there came one of the seven angels (seraphim’s Rev. 4:6-9) which had the seven vials, and talked with me, saying unto me, Come hither; I will shew unto thee the judgment of the great whore that sitteth upon many waters.”</a:t>
            </a:r>
            <a:endParaRPr lang="en-US" i="1" dirty="0"/>
          </a:p>
        </p:txBody>
      </p:sp>
      <p:pic>
        <p:nvPicPr>
          <p:cNvPr id="4" name="Picture 2" descr="C:\Users\Ptr. Daniel White\Desktop\Bible pictures\angels\Seven Bowls of God's wrath.jpg"/>
          <p:cNvPicPr>
            <a:picLocks noChangeAspect="1" noChangeArrowheads="1"/>
          </p:cNvPicPr>
          <p:nvPr/>
        </p:nvPicPr>
        <p:blipFill>
          <a:blip r:embed="rId2" cstate="print"/>
          <a:srcRect t="-5555" r="54166"/>
          <a:stretch>
            <a:fillRect/>
          </a:stretch>
        </p:blipFill>
        <p:spPr bwMode="auto">
          <a:xfrm>
            <a:off x="0" y="-381000"/>
            <a:ext cx="4191000" cy="7239001"/>
          </a:xfrm>
          <a:prstGeom prst="rect">
            <a:avLst/>
          </a:prstGeom>
          <a:ln>
            <a:noFill/>
          </a:ln>
          <a:effectLst>
            <a:softEdge rad="112500"/>
          </a:effectLst>
        </p:spPr>
      </p:pic>
    </p:spTree>
    <p:extLst>
      <p:ext uri="{BB962C8B-B14F-4D97-AF65-F5344CB8AC3E}">
        <p14:creationId xmlns:p14="http://schemas.microsoft.com/office/powerpoint/2010/main" val="126676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Desktop\freefallbackgrounds\Prehistoric.jpg"/>
          <p:cNvPicPr>
            <a:picLocks noChangeAspect="1" noChangeArrowheads="1"/>
          </p:cNvPicPr>
          <p:nvPr/>
        </p:nvPicPr>
        <p:blipFill>
          <a:blip r:embed="rId3" cstate="print"/>
          <a:srcRect/>
          <a:stretch>
            <a:fillRect/>
          </a:stretch>
        </p:blipFill>
        <p:spPr bwMode="auto">
          <a:xfrm>
            <a:off x="1" y="0"/>
            <a:ext cx="9143999" cy="6858000"/>
          </a:xfrm>
          <a:prstGeom prst="rect">
            <a:avLst/>
          </a:prstGeom>
          <a:noFill/>
        </p:spPr>
      </p:pic>
      <p:sp>
        <p:nvSpPr>
          <p:cNvPr id="3" name="Title 2"/>
          <p:cNvSpPr>
            <a:spLocks noGrp="1"/>
          </p:cNvSpPr>
          <p:nvPr>
            <p:ph type="title"/>
          </p:nvPr>
        </p:nvSpPr>
        <p:spPr>
          <a:xfrm>
            <a:off x="457200" y="457200"/>
            <a:ext cx="8229600" cy="914400"/>
          </a:xfrm>
        </p:spPr>
        <p:txBody>
          <a:bodyPr>
            <a:normAutofit fontScale="90000"/>
          </a:bodyPr>
          <a:lstStyle/>
          <a:p>
            <a:r>
              <a:rPr lang="en-US" b="1" i="1" dirty="0" smtClean="0">
                <a:effectLst>
                  <a:glow rad="139700">
                    <a:schemeClr val="bg1">
                      <a:alpha val="40000"/>
                    </a:schemeClr>
                  </a:glow>
                </a:effectLst>
              </a:rPr>
              <a:t>Nimrod and the Tower of Babel</a:t>
            </a:r>
            <a:br>
              <a:rPr lang="en-US" b="1" i="1" dirty="0" smtClean="0">
                <a:effectLst>
                  <a:glow rad="139700">
                    <a:schemeClr val="bg1">
                      <a:alpha val="40000"/>
                    </a:schemeClr>
                  </a:glow>
                </a:effectLst>
              </a:rPr>
            </a:br>
            <a:r>
              <a:rPr lang="en-US" b="1" i="1" dirty="0" smtClean="0">
                <a:effectLst>
                  <a:glow rad="139700">
                    <a:schemeClr val="bg1">
                      <a:alpha val="40000"/>
                    </a:schemeClr>
                  </a:glow>
                </a:effectLst>
              </a:rPr>
              <a:t>(Genesis 10-11)</a:t>
            </a:r>
            <a:endParaRPr lang="en-US" b="1" i="1" dirty="0">
              <a:effectLst>
                <a:glow rad="139700">
                  <a:schemeClr val="bg1">
                    <a:alpha val="40000"/>
                  </a:schemeClr>
                </a:glow>
              </a:effectLst>
            </a:endParaRPr>
          </a:p>
        </p:txBody>
      </p:sp>
      <p:sp>
        <p:nvSpPr>
          <p:cNvPr id="4" name="Content Placeholder 3"/>
          <p:cNvSpPr>
            <a:spLocks noGrp="1"/>
          </p:cNvSpPr>
          <p:nvPr>
            <p:ph idx="1"/>
          </p:nvPr>
        </p:nvSpPr>
        <p:spPr>
          <a:xfrm>
            <a:off x="304800" y="1676400"/>
            <a:ext cx="8534400" cy="4449763"/>
          </a:xfrm>
        </p:spPr>
        <p:txBody>
          <a:bodyPr>
            <a:noAutofit/>
          </a:bodyPr>
          <a:lstStyle/>
          <a:p>
            <a:r>
              <a:rPr lang="en-US" sz="3600" dirty="0" smtClean="0">
                <a:effectLst>
                  <a:glow rad="139700">
                    <a:schemeClr val="bg1">
                      <a:alpha val="40000"/>
                    </a:schemeClr>
                  </a:glow>
                </a:effectLst>
              </a:rPr>
              <a:t>Nimrod was the great grandson of Noah, the grandson of Ham, the son of Cush</a:t>
            </a:r>
          </a:p>
          <a:p>
            <a:r>
              <a:rPr lang="en-US" sz="3600" dirty="0" smtClean="0">
                <a:effectLst>
                  <a:glow rad="139700">
                    <a:schemeClr val="bg1">
                      <a:alpha val="40000"/>
                    </a:schemeClr>
                  </a:glow>
                </a:effectLst>
              </a:rPr>
              <a:t>Powerful leader – </a:t>
            </a:r>
            <a:r>
              <a:rPr lang="en-US" sz="3600" i="1" dirty="0" smtClean="0">
                <a:effectLst>
                  <a:glow rad="139700">
                    <a:schemeClr val="bg1">
                      <a:alpha val="40000"/>
                    </a:schemeClr>
                  </a:glow>
                </a:effectLst>
              </a:rPr>
              <a:t>“Mighty in the earth…”</a:t>
            </a:r>
          </a:p>
          <a:p>
            <a:r>
              <a:rPr lang="en-US" sz="3600" dirty="0" smtClean="0">
                <a:effectLst>
                  <a:glow rad="139700">
                    <a:schemeClr val="bg1">
                      <a:alpha val="40000"/>
                    </a:schemeClr>
                  </a:glow>
                </a:effectLst>
              </a:rPr>
              <a:t>Mighty hunter </a:t>
            </a:r>
          </a:p>
          <a:p>
            <a:r>
              <a:rPr lang="en-US" sz="3600" dirty="0" smtClean="0">
                <a:effectLst>
                  <a:glow rad="139700">
                    <a:schemeClr val="bg1">
                      <a:alpha val="40000"/>
                    </a:schemeClr>
                  </a:glow>
                </a:effectLst>
              </a:rPr>
              <a:t>Builder – </a:t>
            </a:r>
            <a:r>
              <a:rPr lang="en-US" sz="3600" i="1" dirty="0" smtClean="0">
                <a:effectLst>
                  <a:glow rad="139700">
                    <a:schemeClr val="bg1">
                      <a:alpha val="40000"/>
                    </a:schemeClr>
                  </a:glow>
                </a:effectLst>
              </a:rPr>
              <a:t>“From that land (Babylon) he went to Assyria and built Nineveh…”</a:t>
            </a:r>
          </a:p>
          <a:p>
            <a:r>
              <a:rPr lang="en-US" sz="3600" dirty="0" smtClean="0">
                <a:effectLst>
                  <a:glow rad="139700">
                    <a:schemeClr val="bg1">
                      <a:alpha val="40000"/>
                    </a:schemeClr>
                  </a:glow>
                </a:effectLst>
              </a:rPr>
              <a:t>Visionary – “Desired to expand his empire.” </a:t>
            </a:r>
            <a:r>
              <a:rPr lang="en-US" sz="3600" i="1" dirty="0" smtClean="0">
                <a:effectLst>
                  <a:glow rad="139700">
                    <a:schemeClr val="bg1">
                      <a:alpha val="40000"/>
                    </a:schemeClr>
                  </a:glow>
                </a:effectLst>
              </a:rPr>
              <a:t>(Genesis 10:10-11)</a:t>
            </a:r>
            <a:endParaRPr lang="en-US" sz="3600" i="1" dirty="0">
              <a:effectLst>
                <a:glow rad="139700">
                  <a:schemeClr val="bg1">
                    <a:alpha val="40000"/>
                  </a:schemeClr>
                </a:glow>
              </a:effectLst>
            </a:endParaRPr>
          </a:p>
        </p:txBody>
      </p:sp>
    </p:spTree>
    <p:extLst>
      <p:ext uri="{BB962C8B-B14F-4D97-AF65-F5344CB8AC3E}">
        <p14:creationId xmlns:p14="http://schemas.microsoft.com/office/powerpoint/2010/main" val="63041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20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freefallbackgrounds\Prehistoric.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sp>
        <p:nvSpPr>
          <p:cNvPr id="3" name="Content Placeholder 2"/>
          <p:cNvSpPr>
            <a:spLocks noGrp="1"/>
          </p:cNvSpPr>
          <p:nvPr>
            <p:ph idx="1"/>
          </p:nvPr>
        </p:nvSpPr>
        <p:spPr>
          <a:xfrm>
            <a:off x="0" y="304800"/>
            <a:ext cx="9144000" cy="6553200"/>
          </a:xfrm>
        </p:spPr>
        <p:txBody>
          <a:bodyPr>
            <a:noAutofit/>
          </a:bodyPr>
          <a:lstStyle/>
          <a:p>
            <a:r>
              <a:rPr lang="en-US" sz="3400" dirty="0" smtClean="0">
                <a:effectLst>
                  <a:glow rad="139700">
                    <a:schemeClr val="bg1">
                      <a:alpha val="40000"/>
                    </a:schemeClr>
                  </a:glow>
                </a:effectLst>
              </a:rPr>
              <a:t>The whole earth had one language</a:t>
            </a:r>
          </a:p>
          <a:p>
            <a:r>
              <a:rPr lang="en-US" sz="3400" dirty="0" smtClean="0">
                <a:effectLst>
                  <a:glow rad="139700">
                    <a:schemeClr val="bg1">
                      <a:alpha val="40000"/>
                    </a:schemeClr>
                  </a:glow>
                </a:effectLst>
              </a:rPr>
              <a:t>The people lived together as a whole civilization (communal living leads to sinful behavior)</a:t>
            </a:r>
          </a:p>
          <a:p>
            <a:r>
              <a:rPr lang="en-US" sz="3400" dirty="0" smtClean="0">
                <a:effectLst>
                  <a:glow rad="139700">
                    <a:schemeClr val="bg1">
                      <a:alpha val="40000"/>
                    </a:schemeClr>
                  </a:glow>
                </a:effectLst>
              </a:rPr>
              <a:t>Under the leadership of Nimrod the people built a city and tower – Fame, power, unity, security, one great world empire</a:t>
            </a:r>
          </a:p>
          <a:p>
            <a:r>
              <a:rPr lang="en-US" sz="3400" dirty="0" smtClean="0">
                <a:effectLst>
                  <a:glow rad="139700">
                    <a:schemeClr val="bg1">
                      <a:alpha val="40000"/>
                    </a:schemeClr>
                  </a:glow>
                </a:effectLst>
              </a:rPr>
              <a:t>A tower was built for religious worship – One world religion</a:t>
            </a:r>
          </a:p>
          <a:p>
            <a:r>
              <a:rPr lang="en-US" sz="3400" dirty="0" smtClean="0">
                <a:effectLst>
                  <a:glow rad="139700">
                    <a:schemeClr val="bg1">
                      <a:alpha val="40000"/>
                    </a:schemeClr>
                  </a:glow>
                </a:effectLst>
              </a:rPr>
              <a:t>The tower represented – A stairway to heaven (built by their own effort, works, man-made)</a:t>
            </a:r>
          </a:p>
          <a:p>
            <a:r>
              <a:rPr lang="en-US" sz="3400" dirty="0" smtClean="0">
                <a:effectLst>
                  <a:glow rad="139700">
                    <a:schemeClr val="bg1">
                      <a:alpha val="40000"/>
                    </a:schemeClr>
                  </a:glow>
                </a:effectLst>
              </a:rPr>
              <a:t>Symbol of false religion</a:t>
            </a:r>
          </a:p>
          <a:p>
            <a:endParaRPr lang="en-US" sz="3400" dirty="0"/>
          </a:p>
        </p:txBody>
      </p:sp>
    </p:spTree>
    <p:extLst>
      <p:ext uri="{BB962C8B-B14F-4D97-AF65-F5344CB8AC3E}">
        <p14:creationId xmlns:p14="http://schemas.microsoft.com/office/powerpoint/2010/main" val="225495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tr. Daniel White\Pictures\Prophecy pictures\Revelation 1\2009-01 (Jan)\scan0001.jpg"/>
          <p:cNvPicPr>
            <a:picLocks noChangeAspect="1" noChangeArrowheads="1"/>
          </p:cNvPicPr>
          <p:nvPr/>
        </p:nvPicPr>
        <p:blipFill>
          <a:blip r:embed="rId3" cstate="print">
            <a:duotone>
              <a:prstClr val="black"/>
              <a:schemeClr val="accent4">
                <a:tint val="45000"/>
                <a:satMod val="400000"/>
              </a:schemeClr>
            </a:duotone>
          </a:blip>
          <a:srcRect l="2639" t="1250" r="2344" b="3750"/>
          <a:stretch>
            <a:fillRect/>
          </a:stretch>
        </p:blipFill>
        <p:spPr bwMode="auto">
          <a:xfrm>
            <a:off x="0" y="0"/>
            <a:ext cx="9144000" cy="6858000"/>
          </a:xfrm>
          <a:prstGeom prst="rect">
            <a:avLst/>
          </a:prstGeom>
          <a:noFill/>
        </p:spPr>
      </p:pic>
      <p:pic>
        <p:nvPicPr>
          <p:cNvPr id="1027" name="Picture 3" descr="C:\Users\Ptr. Daniel White\Desktop\Prophecy pictures\Revelation 1\Babylonian religion.jpg"/>
          <p:cNvPicPr>
            <a:picLocks noChangeAspect="1" noChangeArrowheads="1"/>
          </p:cNvPicPr>
          <p:nvPr/>
        </p:nvPicPr>
        <p:blipFill>
          <a:blip r:embed="rId4" cstate="print"/>
          <a:srcRect/>
          <a:stretch>
            <a:fillRect/>
          </a:stretch>
        </p:blipFill>
        <p:spPr bwMode="auto">
          <a:xfrm>
            <a:off x="2438400" y="1676400"/>
            <a:ext cx="4114800" cy="3810000"/>
          </a:xfrm>
          <a:prstGeom prst="ellipse">
            <a:avLst/>
          </a:prstGeom>
          <a:ln>
            <a:noFill/>
          </a:ln>
          <a:effectLst>
            <a:softEdge rad="112500"/>
          </a:effectLst>
        </p:spPr>
      </p:pic>
    </p:spTree>
    <p:extLst>
      <p:ext uri="{BB962C8B-B14F-4D97-AF65-F5344CB8AC3E}">
        <p14:creationId xmlns:p14="http://schemas.microsoft.com/office/powerpoint/2010/main" val="158212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53" y="-22077"/>
            <a:ext cx="9112665" cy="6880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2016"/>
            <a:ext cx="2866402" cy="275174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28002" y="4876800"/>
            <a:ext cx="8686800" cy="1446550"/>
          </a:xfrm>
          <a:prstGeom prst="rect">
            <a:avLst/>
          </a:prstGeom>
        </p:spPr>
        <p:txBody>
          <a:bodyPr wrap="square">
            <a:spAutoFit/>
          </a:bodyPr>
          <a:lstStyle/>
          <a:p>
            <a:r>
              <a:rPr lang="en-US" sz="4400" dirty="0" err="1">
                <a:solidFill>
                  <a:prstClr val="white"/>
                </a:solidFill>
                <a:effectLst>
                  <a:glow rad="101600">
                    <a:schemeClr val="bg1">
                      <a:alpha val="60000"/>
                    </a:schemeClr>
                  </a:glow>
                </a:effectLst>
                <a:ea typeface="+mj-ea"/>
                <a:cs typeface="+mj-cs"/>
              </a:rPr>
              <a:t>Semiramis</a:t>
            </a:r>
            <a:r>
              <a:rPr lang="en-US" sz="4400" dirty="0">
                <a:solidFill>
                  <a:prstClr val="white"/>
                </a:solidFill>
                <a:effectLst>
                  <a:glow rad="101600">
                    <a:schemeClr val="bg1">
                      <a:alpha val="60000"/>
                    </a:schemeClr>
                  </a:glow>
                </a:effectLst>
                <a:ea typeface="+mj-ea"/>
                <a:cs typeface="+mj-cs"/>
              </a:rPr>
              <a:t> – Queen of Heaven </a:t>
            </a:r>
            <a:r>
              <a:rPr lang="en-US" sz="4400" dirty="0" smtClean="0">
                <a:solidFill>
                  <a:prstClr val="white"/>
                </a:solidFill>
                <a:effectLst>
                  <a:glow rad="101600">
                    <a:schemeClr val="bg1">
                      <a:alpha val="60000"/>
                    </a:schemeClr>
                  </a:glow>
                </a:effectLst>
                <a:ea typeface="+mj-ea"/>
                <a:cs typeface="+mj-cs"/>
              </a:rPr>
              <a:t> </a:t>
            </a:r>
            <a:r>
              <a:rPr lang="en-US" sz="4400" dirty="0" err="1" smtClean="0">
                <a:solidFill>
                  <a:prstClr val="white"/>
                </a:solidFill>
                <a:effectLst>
                  <a:glow rad="101600">
                    <a:schemeClr val="bg1">
                      <a:alpha val="60000"/>
                    </a:schemeClr>
                  </a:glow>
                </a:effectLst>
                <a:ea typeface="+mj-ea"/>
                <a:cs typeface="+mj-cs"/>
              </a:rPr>
              <a:t>Semiramis</a:t>
            </a:r>
            <a:r>
              <a:rPr lang="en-US" sz="4400" dirty="0" smtClean="0">
                <a:solidFill>
                  <a:prstClr val="white"/>
                </a:solidFill>
                <a:effectLst>
                  <a:glow rad="101600">
                    <a:schemeClr val="bg1">
                      <a:alpha val="60000"/>
                    </a:schemeClr>
                  </a:glow>
                </a:effectLst>
                <a:ea typeface="+mj-ea"/>
                <a:cs typeface="+mj-cs"/>
              </a:rPr>
              <a:t> - Mother </a:t>
            </a:r>
            <a:r>
              <a:rPr lang="en-US" sz="4400" dirty="0">
                <a:solidFill>
                  <a:prstClr val="white"/>
                </a:solidFill>
                <a:effectLst>
                  <a:glow rad="101600">
                    <a:schemeClr val="bg1">
                      <a:alpha val="60000"/>
                    </a:schemeClr>
                  </a:glow>
                </a:effectLst>
                <a:ea typeface="+mj-ea"/>
                <a:cs typeface="+mj-cs"/>
              </a:rPr>
              <a:t>of God</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186031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70104"/>
            <a:ext cx="4191000" cy="6873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092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9067800" cy="6659562"/>
          </a:xfrm>
        </p:spPr>
        <p:txBody>
          <a:bodyPr>
            <a:noAutofit/>
          </a:bodyPr>
          <a:lstStyle/>
          <a:p>
            <a:pPr algn="l"/>
            <a:r>
              <a:rPr lang="en-US" sz="3400" dirty="0" smtClean="0"/>
              <a:t>When </a:t>
            </a:r>
            <a:r>
              <a:rPr lang="en-US" sz="3400" dirty="0"/>
              <a:t>Shem came into power, he made </a:t>
            </a:r>
            <a:r>
              <a:rPr lang="en-US" sz="3400" dirty="0" smtClean="0"/>
              <a:t>a terrible </a:t>
            </a:r>
            <a:r>
              <a:rPr lang="en-US" sz="3400" dirty="0"/>
              <a:t>example of the </a:t>
            </a:r>
            <a:r>
              <a:rPr lang="en-US" sz="3400" dirty="0" smtClean="0"/>
              <a:t>black </a:t>
            </a:r>
            <a:r>
              <a:rPr lang="en-US" sz="3400" dirty="0"/>
              <a:t>apostate. Shem had Nimrod's body cut to pieces, and had the pieces </a:t>
            </a:r>
            <a:r>
              <a:rPr lang="en-US" sz="3400" dirty="0" smtClean="0"/>
              <a:t>sent out over the world as </a:t>
            </a:r>
            <a:r>
              <a:rPr lang="en-US" sz="3400" dirty="0"/>
              <a:t>a grim warning to those who would defy </a:t>
            </a:r>
            <a:r>
              <a:rPr lang="en-US" sz="3400" dirty="0" smtClean="0"/>
              <a:t>the </a:t>
            </a:r>
            <a:r>
              <a:rPr lang="en-US" sz="3400" dirty="0"/>
              <a:t>GOD of Heaven. Nimrod's death was one </a:t>
            </a:r>
            <a:r>
              <a:rPr lang="en-US" sz="3400" dirty="0" smtClean="0"/>
              <a:t>of the most </a:t>
            </a:r>
            <a:r>
              <a:rPr lang="en-US" sz="3400" dirty="0"/>
              <a:t>violent ever suffered by man</a:t>
            </a:r>
            <a:r>
              <a:rPr lang="en-US" sz="3400" dirty="0" smtClean="0"/>
              <a:t>. After </a:t>
            </a:r>
            <a:r>
              <a:rPr lang="en-US" sz="3400" dirty="0"/>
              <a:t>Nimrod's death (c. 2167 BC), </a:t>
            </a:r>
            <a:r>
              <a:rPr lang="en-US" sz="3400" dirty="0" err="1"/>
              <a:t>Semiramis</a:t>
            </a:r>
            <a:r>
              <a:rPr lang="en-US" sz="3400" dirty="0"/>
              <a:t> promoted the belief that he was a </a:t>
            </a:r>
            <a:r>
              <a:rPr lang="en-US" sz="3400" dirty="0" smtClean="0"/>
              <a:t>god. </a:t>
            </a:r>
            <a:r>
              <a:rPr lang="en-US" sz="3400" dirty="0" err="1" smtClean="0"/>
              <a:t>Semiramis</a:t>
            </a:r>
            <a:r>
              <a:rPr lang="en-US" sz="3400" dirty="0" smtClean="0"/>
              <a:t> </a:t>
            </a:r>
            <a:r>
              <a:rPr lang="en-US" sz="3400" dirty="0"/>
              <a:t>bore a son, </a:t>
            </a:r>
            <a:r>
              <a:rPr lang="en-US" sz="3400" dirty="0" smtClean="0"/>
              <a:t>Horus. </a:t>
            </a:r>
            <a:r>
              <a:rPr lang="en-US" sz="3400" dirty="0"/>
              <a:t>She declared that she had been visited by the spirit of Nimrod, who left her pregnant with the boy. Horus, she maintained, was Nimrod reincarnated.</a:t>
            </a:r>
          </a:p>
        </p:txBody>
      </p:sp>
    </p:spTree>
    <p:extLst>
      <p:ext uri="{BB962C8B-B14F-4D97-AF65-F5344CB8AC3E}">
        <p14:creationId xmlns:p14="http://schemas.microsoft.com/office/powerpoint/2010/main" val="119833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Pictures\Prophecy pictures\Nimrod\z158541693.jpg"/>
          <p:cNvPicPr>
            <a:picLocks noChangeAspect="1" noChangeArrowheads="1"/>
          </p:cNvPicPr>
          <p:nvPr/>
        </p:nvPicPr>
        <p:blipFill>
          <a:blip r:embed="rId3" cstate="print"/>
          <a:srcRect/>
          <a:stretch>
            <a:fillRect/>
          </a:stretch>
        </p:blipFill>
        <p:spPr bwMode="auto">
          <a:xfrm>
            <a:off x="3505200" y="3505200"/>
            <a:ext cx="2451775" cy="300831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5363" name="Picture 3" descr="C:\Users\Ptr. Daniel White\Pictures\Prophecy pictures\Nimrod\mary3.jpg"/>
          <p:cNvPicPr>
            <a:picLocks noChangeAspect="1" noChangeArrowheads="1"/>
          </p:cNvPicPr>
          <p:nvPr/>
        </p:nvPicPr>
        <p:blipFill>
          <a:blip r:embed="rId4" cstate="print"/>
          <a:srcRect/>
          <a:stretch>
            <a:fillRect/>
          </a:stretch>
        </p:blipFill>
        <p:spPr bwMode="auto">
          <a:xfrm rot="440357">
            <a:off x="6605866" y="298272"/>
            <a:ext cx="2184876" cy="3105828"/>
          </a:xfrm>
          <a:prstGeom prst="rect">
            <a:avLst/>
          </a:prstGeom>
          <a:ln>
            <a:noFill/>
          </a:ln>
          <a:effectLst>
            <a:softEdge rad="112500"/>
          </a:effectLst>
        </p:spPr>
      </p:pic>
      <p:pic>
        <p:nvPicPr>
          <p:cNvPr id="15365" name="Picture 5" descr="C:\Users\Ptr. Daniel White\Pictures\Prophecy pictures\Nimrod\queen_of_hell-4.jpg"/>
          <p:cNvPicPr>
            <a:picLocks noChangeAspect="1" noChangeArrowheads="1"/>
          </p:cNvPicPr>
          <p:nvPr/>
        </p:nvPicPr>
        <p:blipFill>
          <a:blip r:embed="rId5" cstate="print"/>
          <a:srcRect/>
          <a:stretch>
            <a:fillRect/>
          </a:stretch>
        </p:blipFill>
        <p:spPr bwMode="auto">
          <a:xfrm>
            <a:off x="3429000" y="304800"/>
            <a:ext cx="2407405" cy="275107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5366" name="Picture 6" descr="C:\Users\Ptr. Daniel White\Pictures\Prophecy pictures\Revelation 1\revelation 2\359014927_5ea34dc09c.jpg"/>
          <p:cNvPicPr>
            <a:picLocks noChangeAspect="1" noChangeArrowheads="1"/>
          </p:cNvPicPr>
          <p:nvPr/>
        </p:nvPicPr>
        <p:blipFill>
          <a:blip r:embed="rId6" cstate="print"/>
          <a:srcRect/>
          <a:stretch>
            <a:fillRect/>
          </a:stretch>
        </p:blipFill>
        <p:spPr bwMode="auto">
          <a:xfrm rot="21139356">
            <a:off x="799001" y="3410837"/>
            <a:ext cx="2209800" cy="2983735"/>
          </a:xfrm>
          <a:prstGeom prst="rect">
            <a:avLst/>
          </a:prstGeom>
          <a:ln>
            <a:noFill/>
          </a:ln>
          <a:effectLst>
            <a:softEdge rad="112500"/>
          </a:effectLst>
        </p:spPr>
      </p:pic>
      <p:pic>
        <p:nvPicPr>
          <p:cNvPr id="15367" name="Picture 7" descr="C:\Users\Ptr. Daniel White\Pictures\Prophecy pictures\Revelation 1\revelation 2\la_vierge_au_lys.jpg"/>
          <p:cNvPicPr>
            <a:picLocks noChangeAspect="1" noChangeArrowheads="1"/>
          </p:cNvPicPr>
          <p:nvPr/>
        </p:nvPicPr>
        <p:blipFill>
          <a:blip r:embed="rId7" cstate="print"/>
          <a:srcRect/>
          <a:stretch>
            <a:fillRect/>
          </a:stretch>
        </p:blipFill>
        <p:spPr bwMode="auto">
          <a:xfrm rot="20841445">
            <a:off x="655871" y="500192"/>
            <a:ext cx="2089351" cy="2743200"/>
          </a:xfrm>
          <a:prstGeom prst="rect">
            <a:avLst/>
          </a:prstGeom>
          <a:ln>
            <a:noFill/>
          </a:ln>
          <a:effectLst>
            <a:softEdge rad="112500"/>
          </a:effectLst>
        </p:spPr>
      </p:pic>
      <p:sp>
        <p:nvSpPr>
          <p:cNvPr id="8" name="Title 7"/>
          <p:cNvSpPr>
            <a:spLocks noGrp="1"/>
          </p:cNvSpPr>
          <p:nvPr>
            <p:ph type="ctrTitle"/>
          </p:nvPr>
        </p:nvSpPr>
        <p:spPr>
          <a:xfrm>
            <a:off x="0" y="2130425"/>
            <a:ext cx="9144000" cy="1470025"/>
          </a:xfrm>
        </p:spPr>
        <p:txBody>
          <a:bodyPr>
            <a:noAutofit/>
          </a:bodyPr>
          <a:lstStyle/>
          <a:p>
            <a:r>
              <a:rPr lang="en-US" sz="5400" b="1" dirty="0" smtClean="0">
                <a:effectLst>
                  <a:glow rad="101600">
                    <a:schemeClr val="bg1">
                      <a:alpha val="60000"/>
                    </a:schemeClr>
                  </a:glow>
                </a:effectLst>
                <a:latin typeface="Pare" pitchFamily="2" charset="0"/>
              </a:rPr>
              <a:t>“Worship of a Mother/Child goddess” </a:t>
            </a:r>
            <a:endParaRPr lang="en-US" sz="5400" b="1" dirty="0">
              <a:effectLst>
                <a:glow rad="101600">
                  <a:schemeClr val="bg1">
                    <a:alpha val="60000"/>
                  </a:schemeClr>
                </a:glow>
              </a:effectLst>
              <a:latin typeface="Pare" pitchFamily="2" charset="0"/>
            </a:endParaRPr>
          </a:p>
        </p:txBody>
      </p:sp>
      <p:pic>
        <p:nvPicPr>
          <p:cNvPr id="8194" name="Picture 2" descr="C:\Users\Ptr. Daniel White\Desktop\Prophecy pictures\Nimrod\mary_jesus.jpg"/>
          <p:cNvPicPr>
            <a:picLocks noChangeAspect="1" noChangeArrowheads="1"/>
          </p:cNvPicPr>
          <p:nvPr/>
        </p:nvPicPr>
        <p:blipFill>
          <a:blip r:embed="rId8" cstate="print"/>
          <a:srcRect/>
          <a:stretch>
            <a:fillRect/>
          </a:stretch>
        </p:blipFill>
        <p:spPr bwMode="auto">
          <a:xfrm rot="446619">
            <a:off x="6426992" y="3483806"/>
            <a:ext cx="2211162" cy="2900941"/>
          </a:xfrm>
          <a:prstGeom prst="rect">
            <a:avLst/>
          </a:prstGeom>
          <a:ln>
            <a:noFill/>
          </a:ln>
          <a:effectLst>
            <a:softEdge rad="112500"/>
          </a:effectLst>
        </p:spPr>
      </p:pic>
    </p:spTree>
    <p:extLst>
      <p:ext uri="{BB962C8B-B14F-4D97-AF65-F5344CB8AC3E}">
        <p14:creationId xmlns:p14="http://schemas.microsoft.com/office/powerpoint/2010/main" val="94180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Ptr. Daniel White\Desktop\img.191288_t.jpg"/>
          <p:cNvPicPr>
            <a:picLocks noChangeAspect="1" noChangeArrowheads="1"/>
          </p:cNvPicPr>
          <p:nvPr/>
        </p:nvPicPr>
        <p:blipFill>
          <a:blip r:embed="rId3" cstate="print"/>
          <a:srcRect/>
          <a:stretch>
            <a:fillRect/>
          </a:stretch>
        </p:blipFill>
        <p:spPr bwMode="auto">
          <a:xfrm>
            <a:off x="2362200" y="228600"/>
            <a:ext cx="4572000" cy="6400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218" name="Picture 2" descr="C:\Users\Ptr. Daniel White\Desktop\Prophecy pictures\Revelation 1\Catholic\Idols in the catholic church 9.bmp"/>
          <p:cNvPicPr>
            <a:picLocks noChangeAspect="1" noChangeArrowheads="1"/>
          </p:cNvPicPr>
          <p:nvPr/>
        </p:nvPicPr>
        <p:blipFill>
          <a:blip r:embed="rId4" cstate="print"/>
          <a:srcRect/>
          <a:stretch>
            <a:fillRect/>
          </a:stretch>
        </p:blipFill>
        <p:spPr bwMode="auto">
          <a:xfrm>
            <a:off x="6400800" y="457200"/>
            <a:ext cx="2590800" cy="33688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219" name="Picture 3" descr="C:\Users\Ptr. Daniel White\Desktop\vatican aqrtwork\8+-+Vatican+Pieta.JPG"/>
          <p:cNvPicPr>
            <a:picLocks noChangeAspect="1" noChangeArrowheads="1"/>
          </p:cNvPicPr>
          <p:nvPr/>
        </p:nvPicPr>
        <p:blipFill>
          <a:blip r:embed="rId5" cstate="print"/>
          <a:srcRect/>
          <a:stretch>
            <a:fillRect/>
          </a:stretch>
        </p:blipFill>
        <p:spPr bwMode="auto">
          <a:xfrm>
            <a:off x="228600" y="381000"/>
            <a:ext cx="2500312" cy="29622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220" name="Picture 4" descr="C:\Users\Ptr. Daniel White\Desktop\russian_cross-idolatry.jpg"/>
          <p:cNvPicPr>
            <a:picLocks noChangeAspect="1" noChangeArrowheads="1"/>
          </p:cNvPicPr>
          <p:nvPr/>
        </p:nvPicPr>
        <p:blipFill>
          <a:blip r:embed="rId6" cstate="print"/>
          <a:srcRect/>
          <a:stretch>
            <a:fillRect/>
          </a:stretch>
        </p:blipFill>
        <p:spPr bwMode="auto">
          <a:xfrm>
            <a:off x="5257800" y="3810000"/>
            <a:ext cx="3577772" cy="28801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221" name="Picture 5" descr="C:\Users\Ptr. Daniel White\Desktop\mark_of_the_beast.jpg"/>
          <p:cNvPicPr>
            <a:picLocks noChangeAspect="1" noChangeArrowheads="1"/>
          </p:cNvPicPr>
          <p:nvPr/>
        </p:nvPicPr>
        <p:blipFill>
          <a:blip r:embed="rId7" cstate="print"/>
          <a:srcRect/>
          <a:stretch>
            <a:fillRect/>
          </a:stretch>
        </p:blipFill>
        <p:spPr bwMode="auto">
          <a:xfrm>
            <a:off x="152400" y="3352800"/>
            <a:ext cx="2438400" cy="19319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222" name="Picture 6" descr="C:\Users\Ptr. Daniel White\Desktop\Vatican riches 2.jpg"/>
          <p:cNvPicPr>
            <a:picLocks noChangeAspect="1" noChangeArrowheads="1"/>
          </p:cNvPicPr>
          <p:nvPr/>
        </p:nvPicPr>
        <p:blipFill>
          <a:blip r:embed="rId8" cstate="print"/>
          <a:srcRect/>
          <a:stretch>
            <a:fillRect/>
          </a:stretch>
        </p:blipFill>
        <p:spPr bwMode="auto">
          <a:xfrm>
            <a:off x="2133600" y="4724400"/>
            <a:ext cx="1524000" cy="19097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223" name="Picture 7" descr="C:\Users\Ptr. Daniel White\Desktop\rosary-meditation.jpg"/>
          <p:cNvPicPr>
            <a:picLocks noChangeAspect="1" noChangeArrowheads="1"/>
          </p:cNvPicPr>
          <p:nvPr/>
        </p:nvPicPr>
        <p:blipFill>
          <a:blip r:embed="rId9" cstate="print"/>
          <a:srcRect/>
          <a:stretch>
            <a:fillRect/>
          </a:stretch>
        </p:blipFill>
        <p:spPr bwMode="auto">
          <a:xfrm>
            <a:off x="228600" y="4810538"/>
            <a:ext cx="1752601" cy="20474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p:cNvSpPr>
            <a:spLocks noGrp="1"/>
          </p:cNvSpPr>
          <p:nvPr>
            <p:ph type="ctrTitle"/>
          </p:nvPr>
        </p:nvSpPr>
        <p:spPr>
          <a:xfrm>
            <a:off x="457200" y="1295400"/>
            <a:ext cx="8153400" cy="1470025"/>
          </a:xfrm>
        </p:spPr>
        <p:txBody>
          <a:bodyPr>
            <a:noAutofit/>
          </a:bodyPr>
          <a:lstStyle/>
          <a:p>
            <a:r>
              <a:rPr lang="en-US" sz="6000" dirty="0" smtClean="0">
                <a:effectLst>
                  <a:glow rad="101600">
                    <a:schemeClr val="bg1">
                      <a:alpha val="60000"/>
                    </a:schemeClr>
                  </a:glow>
                </a:effectLst>
                <a:latin typeface="Pare" pitchFamily="2" charset="0"/>
              </a:rPr>
              <a:t>Cross as a religious symbol</a:t>
            </a:r>
            <a:br>
              <a:rPr lang="en-US" sz="6000" dirty="0" smtClean="0">
                <a:effectLst>
                  <a:glow rad="101600">
                    <a:schemeClr val="bg1">
                      <a:alpha val="60000"/>
                    </a:schemeClr>
                  </a:glow>
                </a:effectLst>
                <a:latin typeface="Pare" pitchFamily="2" charset="0"/>
              </a:rPr>
            </a:br>
            <a:r>
              <a:rPr lang="en-US" sz="6000" dirty="0" smtClean="0">
                <a:effectLst>
                  <a:glow rad="101600">
                    <a:schemeClr val="bg1">
                      <a:alpha val="60000"/>
                    </a:schemeClr>
                  </a:glow>
                </a:effectLst>
                <a:latin typeface="Pare" pitchFamily="2" charset="0"/>
              </a:rPr>
              <a:t> in worship</a:t>
            </a:r>
            <a:endParaRPr lang="en-US" sz="6000" dirty="0">
              <a:effectLst>
                <a:glow rad="101600">
                  <a:schemeClr val="bg1">
                    <a:alpha val="60000"/>
                  </a:schemeClr>
                </a:glow>
              </a:effectLst>
              <a:latin typeface="Pare" pitchFamily="2" charset="0"/>
            </a:endParaRPr>
          </a:p>
        </p:txBody>
      </p:sp>
    </p:spTree>
    <p:extLst>
      <p:ext uri="{BB962C8B-B14F-4D97-AF65-F5344CB8AC3E}">
        <p14:creationId xmlns:p14="http://schemas.microsoft.com/office/powerpoint/2010/main" val="291806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tr. Daniel White\Desktop\VaticanJudicialCourtJan2007.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85800" y="762001"/>
            <a:ext cx="7772400" cy="1676400"/>
          </a:xfrm>
        </p:spPr>
        <p:txBody>
          <a:bodyPr>
            <a:normAutofit/>
          </a:bodyPr>
          <a:lstStyle/>
          <a:p>
            <a:r>
              <a:rPr lang="en-US" sz="6600" dirty="0" smtClean="0">
                <a:effectLst>
                  <a:glow rad="101600">
                    <a:schemeClr val="bg1">
                      <a:alpha val="60000"/>
                    </a:schemeClr>
                  </a:glow>
                </a:effectLst>
                <a:latin typeface="Pare" pitchFamily="2" charset="0"/>
              </a:rPr>
              <a:t>Unmarried Priesthood</a:t>
            </a:r>
            <a:endParaRPr lang="en-US" sz="6600" dirty="0">
              <a:effectLst>
                <a:glow rad="101600">
                  <a:schemeClr val="bg1">
                    <a:alpha val="60000"/>
                  </a:schemeClr>
                </a:glow>
              </a:effectLst>
              <a:latin typeface="Pare" pitchFamily="2" charset="0"/>
            </a:endParaRPr>
          </a:p>
        </p:txBody>
      </p:sp>
    </p:spTree>
    <p:extLst>
      <p:ext uri="{BB962C8B-B14F-4D97-AF65-F5344CB8AC3E}">
        <p14:creationId xmlns:p14="http://schemas.microsoft.com/office/powerpoint/2010/main" val="220437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Ptr. Daniel White\Desktop\1204118-1-prayer-beads.jpg"/>
          <p:cNvPicPr>
            <a:picLocks noChangeAspect="1" noChangeArrowheads="1"/>
          </p:cNvPicPr>
          <p:nvPr/>
        </p:nvPicPr>
        <p:blipFill>
          <a:blip r:embed="rId3" cstate="print"/>
          <a:srcRect/>
          <a:stretch>
            <a:fillRect/>
          </a:stretch>
        </p:blipFill>
        <p:spPr bwMode="auto">
          <a:xfrm rot="662504">
            <a:off x="1951134" y="3557501"/>
            <a:ext cx="4044126" cy="32598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435" name="Picture 3" descr="C:\Users\Ptr. Daniel White\Pictures\Prophecy pictures\Revelation 1\revelation 2\rosary-meditation.jpg"/>
          <p:cNvPicPr>
            <a:picLocks noChangeAspect="1" noChangeArrowheads="1"/>
          </p:cNvPicPr>
          <p:nvPr/>
        </p:nvPicPr>
        <p:blipFill>
          <a:blip r:embed="rId4" cstate="print"/>
          <a:srcRect/>
          <a:stretch>
            <a:fillRect/>
          </a:stretch>
        </p:blipFill>
        <p:spPr bwMode="auto">
          <a:xfrm rot="415125">
            <a:off x="592163" y="273521"/>
            <a:ext cx="3363022" cy="37092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436" name="Picture 4" descr="C:\Users\Ptr. Daniel White\Desktop\3.jpg"/>
          <p:cNvPicPr>
            <a:picLocks noChangeAspect="1" noChangeArrowheads="1"/>
          </p:cNvPicPr>
          <p:nvPr/>
        </p:nvPicPr>
        <p:blipFill>
          <a:blip r:embed="rId5" cstate="print"/>
          <a:srcRect/>
          <a:stretch>
            <a:fillRect/>
          </a:stretch>
        </p:blipFill>
        <p:spPr bwMode="auto">
          <a:xfrm rot="20909939">
            <a:off x="4136209" y="940119"/>
            <a:ext cx="4414973" cy="33289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itle 6"/>
          <p:cNvSpPr>
            <a:spLocks noGrp="1"/>
          </p:cNvSpPr>
          <p:nvPr>
            <p:ph type="ctrTitle"/>
          </p:nvPr>
        </p:nvSpPr>
        <p:spPr/>
        <p:txBody>
          <a:bodyPr>
            <a:normAutofit/>
          </a:bodyPr>
          <a:lstStyle/>
          <a:p>
            <a:r>
              <a:rPr lang="en-US" sz="6600" dirty="0" smtClean="0">
                <a:ln>
                  <a:solidFill>
                    <a:schemeClr val="tx1"/>
                  </a:solidFill>
                </a:ln>
                <a:effectLst>
                  <a:glow rad="101600">
                    <a:schemeClr val="bg1">
                      <a:alpha val="60000"/>
                    </a:schemeClr>
                  </a:glow>
                  <a:reflection blurRad="6350" stA="60000" endA="900" endPos="58000" dir="5400000" sy="-100000" algn="bl" rotWithShape="0"/>
                </a:effectLst>
                <a:latin typeface="Pare" pitchFamily="2" charset="0"/>
              </a:rPr>
              <a:t>The use of prayer beads</a:t>
            </a:r>
            <a:endParaRPr lang="en-US" sz="6600" dirty="0">
              <a:ln>
                <a:solidFill>
                  <a:schemeClr val="tx1"/>
                </a:solidFill>
              </a:ln>
              <a:effectLst>
                <a:glow rad="101600">
                  <a:schemeClr val="bg1">
                    <a:alpha val="60000"/>
                  </a:schemeClr>
                </a:glow>
                <a:reflection blurRad="6350" stA="60000" endA="900" endPos="58000" dir="5400000" sy="-100000" algn="bl" rotWithShape="0"/>
              </a:effectLst>
              <a:latin typeface="Pare" pitchFamily="2" charset="0"/>
            </a:endParaRPr>
          </a:p>
        </p:txBody>
      </p:sp>
    </p:spTree>
    <p:extLst>
      <p:ext uri="{BB962C8B-B14F-4D97-AF65-F5344CB8AC3E}">
        <p14:creationId xmlns:p14="http://schemas.microsoft.com/office/powerpoint/2010/main" val="252724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Pictures\Prophecy pictures\Revelation 1\Great Harlot.jpg"/>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p:spPr>
      </p:pic>
      <p:pic>
        <p:nvPicPr>
          <p:cNvPr id="3075" name="Picture 3" descr="C:\Users\Ptr. Daniel White\Pictures\Prophecy pictures\Catholic\vatican12.jpg"/>
          <p:cNvPicPr>
            <a:picLocks noChangeAspect="1" noChangeArrowheads="1"/>
          </p:cNvPicPr>
          <p:nvPr/>
        </p:nvPicPr>
        <p:blipFill>
          <a:blip r:embed="rId4" cstate="print"/>
          <a:srcRect/>
          <a:stretch>
            <a:fillRect/>
          </a:stretch>
        </p:blipFill>
        <p:spPr bwMode="auto">
          <a:xfrm>
            <a:off x="5793100" y="1"/>
            <a:ext cx="3350900" cy="2514600"/>
          </a:xfrm>
          <a:prstGeom prst="ellipse">
            <a:avLst/>
          </a:prstGeom>
          <a:ln>
            <a:noFill/>
          </a:ln>
          <a:effectLst>
            <a:softEdge rad="112500"/>
          </a:effectLst>
        </p:spPr>
      </p:pic>
      <p:sp>
        <p:nvSpPr>
          <p:cNvPr id="4" name="Title 3"/>
          <p:cNvSpPr>
            <a:spLocks noGrp="1"/>
          </p:cNvSpPr>
          <p:nvPr>
            <p:ph type="ctrTitle"/>
          </p:nvPr>
        </p:nvSpPr>
        <p:spPr>
          <a:xfrm>
            <a:off x="685800" y="1143000"/>
            <a:ext cx="7772400" cy="2971799"/>
          </a:xfrm>
        </p:spPr>
        <p:txBody>
          <a:bodyPr>
            <a:normAutofit fontScale="90000"/>
          </a:bodyPr>
          <a:lstStyle/>
          <a:p>
            <a:r>
              <a:rPr lang="en-US" i="1" dirty="0" smtClean="0">
                <a:effectLst>
                  <a:glow rad="101600">
                    <a:schemeClr val="bg1">
                      <a:alpha val="60000"/>
                    </a:schemeClr>
                  </a:glow>
                </a:effectLst>
                <a:latin typeface="+mn-lt"/>
              </a:rPr>
              <a:t>“And he said unto me, the waters which thou </a:t>
            </a:r>
            <a:r>
              <a:rPr lang="en-US" i="1" dirty="0" err="1" smtClean="0">
                <a:effectLst>
                  <a:glow rad="101600">
                    <a:schemeClr val="bg1">
                      <a:alpha val="60000"/>
                    </a:schemeClr>
                  </a:glow>
                </a:effectLst>
                <a:latin typeface="+mn-lt"/>
              </a:rPr>
              <a:t>sawest</a:t>
            </a:r>
            <a:r>
              <a:rPr lang="en-US" i="1" dirty="0" smtClean="0">
                <a:effectLst>
                  <a:glow rad="101600">
                    <a:schemeClr val="bg1">
                      <a:alpha val="60000"/>
                    </a:schemeClr>
                  </a:glow>
                </a:effectLst>
                <a:latin typeface="+mn-lt"/>
              </a:rPr>
              <a:t>, where the whore sitteth, are peoples, and multitudes, and nations and tongues.” (Revelation 17:15)</a:t>
            </a:r>
            <a:endParaRPr lang="en-US" i="1" dirty="0">
              <a:effectLst>
                <a:glow rad="101600">
                  <a:schemeClr val="bg1">
                    <a:alpha val="60000"/>
                  </a:schemeClr>
                </a:glow>
              </a:effectLst>
              <a:latin typeface="+mn-lt"/>
            </a:endParaRPr>
          </a:p>
        </p:txBody>
      </p:sp>
      <p:sp>
        <p:nvSpPr>
          <p:cNvPr id="5" name="Subtitle 4"/>
          <p:cNvSpPr>
            <a:spLocks noGrp="1"/>
          </p:cNvSpPr>
          <p:nvPr>
            <p:ph type="subTitle" idx="1"/>
          </p:nvPr>
        </p:nvSpPr>
        <p:spPr>
          <a:xfrm>
            <a:off x="1371600" y="4876800"/>
            <a:ext cx="6400800" cy="762000"/>
          </a:xfrm>
        </p:spPr>
        <p:txBody>
          <a:bodyPr>
            <a:noAutofit/>
          </a:bodyPr>
          <a:lstStyle/>
          <a:p>
            <a:r>
              <a:rPr lang="en-US" sz="6000" dirty="0" smtClean="0">
                <a:ln w="28575">
                  <a:solidFill>
                    <a:sysClr val="windowText" lastClr="000000"/>
                  </a:solidFill>
                </a:ln>
                <a:solidFill>
                  <a:schemeClr val="tx1"/>
                </a:solidFill>
                <a:effectLst>
                  <a:glow rad="101600">
                    <a:schemeClr val="tx1">
                      <a:alpha val="60000"/>
                    </a:schemeClr>
                  </a:glow>
                </a:effectLst>
                <a:latin typeface="Pare" pitchFamily="2" charset="0"/>
              </a:rPr>
              <a:t>Catholic = Universal</a:t>
            </a:r>
            <a:endParaRPr lang="en-US" sz="6000" dirty="0">
              <a:ln w="28575">
                <a:solidFill>
                  <a:sysClr val="windowText" lastClr="000000"/>
                </a:solidFill>
              </a:ln>
              <a:solidFill>
                <a:schemeClr val="tx1"/>
              </a:solidFill>
              <a:effectLst>
                <a:glow rad="101600">
                  <a:schemeClr val="tx1">
                    <a:alpha val="60000"/>
                  </a:schemeClr>
                </a:glow>
              </a:effectLst>
              <a:latin typeface="Pare" pitchFamily="2" charset="0"/>
            </a:endParaRPr>
          </a:p>
        </p:txBody>
      </p:sp>
    </p:spTree>
    <p:extLst>
      <p:ext uri="{BB962C8B-B14F-4D97-AF65-F5344CB8AC3E}">
        <p14:creationId xmlns:p14="http://schemas.microsoft.com/office/powerpoint/2010/main" val="369283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4" name="Picture 2" descr="C:\Users\Ptr. Daniel White\Desktop\vatican aqrtwork\2026326018_5e29e02762.jpg"/>
          <p:cNvPicPr>
            <a:picLocks noChangeAspect="1" noChangeArrowheads="1"/>
          </p:cNvPicPr>
          <p:nvPr/>
        </p:nvPicPr>
        <p:blipFill>
          <a:blip r:embed="rId3" cstate="print"/>
          <a:srcRect/>
          <a:stretch>
            <a:fillRect/>
          </a:stretch>
        </p:blipFill>
        <p:spPr bwMode="auto">
          <a:xfrm>
            <a:off x="4038600" y="150812"/>
            <a:ext cx="4800600" cy="647858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C:\Users\Ptr. Daniel White\Desktop\ladies-idol_worship.jpg"/>
          <p:cNvPicPr>
            <a:picLocks noChangeAspect="1" noChangeArrowheads="1"/>
          </p:cNvPicPr>
          <p:nvPr/>
        </p:nvPicPr>
        <p:blipFill>
          <a:blip r:embed="rId4" cstate="print"/>
          <a:srcRect/>
          <a:stretch>
            <a:fillRect/>
          </a:stretch>
        </p:blipFill>
        <p:spPr bwMode="auto">
          <a:xfrm>
            <a:off x="228600" y="381000"/>
            <a:ext cx="4648200" cy="321945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457200" y="304800"/>
            <a:ext cx="8229600" cy="1600200"/>
          </a:xfrm>
        </p:spPr>
        <p:txBody>
          <a:bodyPr>
            <a:normAutofit/>
          </a:bodyPr>
          <a:lstStyle/>
          <a:p>
            <a:r>
              <a:rPr lang="en-US" sz="6000" b="1" i="1" dirty="0" smtClean="0">
                <a:effectLst>
                  <a:glow rad="101600">
                    <a:schemeClr val="bg1">
                      <a:alpha val="60000"/>
                    </a:schemeClr>
                  </a:glow>
                </a:effectLst>
                <a:latin typeface="Pare" pitchFamily="2" charset="0"/>
              </a:rPr>
              <a:t>Worship of the dead</a:t>
            </a:r>
            <a:endParaRPr lang="en-US" sz="6000" b="1" i="1" dirty="0">
              <a:effectLst>
                <a:glow rad="101600">
                  <a:schemeClr val="bg1">
                    <a:alpha val="60000"/>
                  </a:schemeClr>
                </a:glow>
              </a:effectLst>
              <a:latin typeface="Pare" pitchFamily="2" charset="0"/>
            </a:endParaRPr>
          </a:p>
        </p:txBody>
      </p:sp>
      <p:pic>
        <p:nvPicPr>
          <p:cNvPr id="8195" name="Picture 3" descr="C:\Users\Ptr. Daniel White\Desktop\vatican aqrtwork\beeswax-wedding-candles.jpg"/>
          <p:cNvPicPr>
            <a:picLocks noChangeAspect="1" noChangeArrowheads="1"/>
          </p:cNvPicPr>
          <p:nvPr/>
        </p:nvPicPr>
        <p:blipFill>
          <a:blip r:embed="rId5" cstate="print"/>
          <a:srcRect/>
          <a:stretch>
            <a:fillRect/>
          </a:stretch>
        </p:blipFill>
        <p:spPr bwMode="auto">
          <a:xfrm>
            <a:off x="514350" y="3797301"/>
            <a:ext cx="3162300" cy="28321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449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Desktop\New Pix\Pope holding mass 2.bmp"/>
          <p:cNvPicPr>
            <a:picLocks noChangeAspect="1" noChangeArrowheads="1"/>
          </p:cNvPicPr>
          <p:nvPr/>
        </p:nvPicPr>
        <p:blipFill>
          <a:blip r:embed="rId3" cstate="print"/>
          <a:srcRect/>
          <a:stretch>
            <a:fillRect/>
          </a:stretch>
        </p:blipFill>
        <p:spPr bwMode="auto">
          <a:xfrm>
            <a:off x="1" y="0"/>
            <a:ext cx="9144000" cy="6858000"/>
          </a:xfrm>
          <a:prstGeom prst="rect">
            <a:avLst/>
          </a:prstGeom>
          <a:noFill/>
        </p:spPr>
      </p:pic>
      <p:sp>
        <p:nvSpPr>
          <p:cNvPr id="2" name="Title 1"/>
          <p:cNvSpPr>
            <a:spLocks noGrp="1"/>
          </p:cNvSpPr>
          <p:nvPr>
            <p:ph type="title"/>
          </p:nvPr>
        </p:nvSpPr>
        <p:spPr>
          <a:xfrm>
            <a:off x="304800" y="685800"/>
            <a:ext cx="8382000" cy="1600200"/>
          </a:xfrm>
          <a:noFill/>
        </p:spPr>
        <p:txBody>
          <a:bodyPr>
            <a:normAutofit/>
          </a:bodyPr>
          <a:lstStyle/>
          <a:p>
            <a:r>
              <a:rPr lang="en-US" sz="7200" dirty="0" smtClean="0">
                <a:ln>
                  <a:solidFill>
                    <a:schemeClr val="tx1"/>
                  </a:solidFill>
                </a:ln>
                <a:effectLst>
                  <a:glow rad="228600">
                    <a:schemeClr val="bg1">
                      <a:alpha val="40000"/>
                    </a:schemeClr>
                  </a:glow>
                </a:effectLst>
                <a:latin typeface="Pare" pitchFamily="2" charset="0"/>
              </a:rPr>
              <a:t>Infallible Priesthood</a:t>
            </a:r>
            <a:endParaRPr lang="en-US" sz="7200" dirty="0">
              <a:ln>
                <a:solidFill>
                  <a:schemeClr val="tx1"/>
                </a:solidFill>
              </a:ln>
              <a:effectLst>
                <a:glow rad="228600">
                  <a:schemeClr val="bg1">
                    <a:alpha val="40000"/>
                  </a:schemeClr>
                </a:glow>
              </a:effectLst>
              <a:latin typeface="Pare" pitchFamily="2" charset="0"/>
            </a:endParaRPr>
          </a:p>
        </p:txBody>
      </p:sp>
      <p:pic>
        <p:nvPicPr>
          <p:cNvPr id="10243" name="Picture 3" descr="C:\Users\Ptr. Daniel White\Desktop\New Pix\Pope holding mass 3.jpg"/>
          <p:cNvPicPr>
            <a:picLocks noChangeAspect="1" noChangeArrowheads="1"/>
          </p:cNvPicPr>
          <p:nvPr/>
        </p:nvPicPr>
        <p:blipFill>
          <a:blip r:embed="rId4" cstate="print"/>
          <a:srcRect/>
          <a:stretch>
            <a:fillRect/>
          </a:stretch>
        </p:blipFill>
        <p:spPr bwMode="auto">
          <a:xfrm>
            <a:off x="381000" y="2590800"/>
            <a:ext cx="2667000" cy="2733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44" name="Picture 4" descr="C:\Users\Ptr. Daniel White\Desktop\New Pix\Pope holding mass 4.jpg"/>
          <p:cNvPicPr>
            <a:picLocks noChangeAspect="1" noChangeArrowheads="1"/>
          </p:cNvPicPr>
          <p:nvPr/>
        </p:nvPicPr>
        <p:blipFill>
          <a:blip r:embed="rId5" cstate="print"/>
          <a:srcRect/>
          <a:stretch>
            <a:fillRect/>
          </a:stretch>
        </p:blipFill>
        <p:spPr bwMode="auto">
          <a:xfrm>
            <a:off x="6289040" y="2438400"/>
            <a:ext cx="2509520" cy="2895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6073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Ptr. Daniel White\Desktop\New Pix\The Pope being carried and worshiped 1.jpg"/>
          <p:cNvPicPr>
            <a:picLocks noChangeAspect="1" noChangeArrowheads="1"/>
          </p:cNvPicPr>
          <p:nvPr/>
        </p:nvPicPr>
        <p:blipFill>
          <a:blip r:embed="rId3" cstate="print"/>
          <a:srcRect/>
          <a:stretch>
            <a:fillRect/>
          </a:stretch>
        </p:blipFill>
        <p:spPr bwMode="auto">
          <a:xfrm rot="20772499">
            <a:off x="364283" y="1993721"/>
            <a:ext cx="2428023" cy="334980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458" name="Picture 2" descr="C:\Users\Ptr. Daniel White\Pictures\4-Bib Pics-Misc\Catholicism\pope-pius-xii-throne.jpg"/>
          <p:cNvPicPr>
            <a:picLocks noChangeAspect="1" noChangeArrowheads="1"/>
          </p:cNvPicPr>
          <p:nvPr/>
        </p:nvPicPr>
        <p:blipFill>
          <a:blip r:embed="rId4" cstate="print"/>
          <a:srcRect/>
          <a:stretch>
            <a:fillRect/>
          </a:stretch>
        </p:blipFill>
        <p:spPr bwMode="auto">
          <a:xfrm rot="751976">
            <a:off x="6172200" y="304800"/>
            <a:ext cx="2425700" cy="3352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459" name="Picture 3" descr="C:\Users\Ptr. Daniel White\Desktop\pope_11.jpg"/>
          <p:cNvPicPr>
            <a:picLocks noChangeAspect="1" noChangeArrowheads="1"/>
          </p:cNvPicPr>
          <p:nvPr/>
        </p:nvPicPr>
        <p:blipFill>
          <a:blip r:embed="rId5" cstate="print"/>
          <a:srcRect/>
          <a:stretch>
            <a:fillRect/>
          </a:stretch>
        </p:blipFill>
        <p:spPr bwMode="auto">
          <a:xfrm rot="20781044">
            <a:off x="404280" y="4832654"/>
            <a:ext cx="2362200" cy="17716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463" name="Picture 7" descr="C:\Users\Ptr. Daniel White\Desktop\kissing_the_pope_José_Alencar_e_Dom_Freire_Falcão.jpg"/>
          <p:cNvPicPr>
            <a:picLocks noChangeAspect="1" noChangeArrowheads="1"/>
          </p:cNvPicPr>
          <p:nvPr/>
        </p:nvPicPr>
        <p:blipFill>
          <a:blip r:embed="rId6" cstate="print"/>
          <a:srcRect/>
          <a:stretch>
            <a:fillRect/>
          </a:stretch>
        </p:blipFill>
        <p:spPr bwMode="auto">
          <a:xfrm>
            <a:off x="3657600" y="228600"/>
            <a:ext cx="1905000" cy="1981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464" name="Picture 8" descr="C:\Users\Ptr. Daniel White\Desktop\bertiekisspope.jpg"/>
          <p:cNvPicPr>
            <a:picLocks noChangeAspect="1" noChangeArrowheads="1"/>
          </p:cNvPicPr>
          <p:nvPr/>
        </p:nvPicPr>
        <p:blipFill>
          <a:blip r:embed="rId7" cstate="print"/>
          <a:srcRect/>
          <a:stretch>
            <a:fillRect/>
          </a:stretch>
        </p:blipFill>
        <p:spPr bwMode="auto">
          <a:xfrm rot="557482">
            <a:off x="533399" y="147420"/>
            <a:ext cx="2549525" cy="169725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462" name="Picture 6" descr="C:\Users\Ptr. Daniel White\Desktop\r10911_25720.jpg"/>
          <p:cNvPicPr>
            <a:picLocks noChangeAspect="1" noChangeArrowheads="1"/>
          </p:cNvPicPr>
          <p:nvPr/>
        </p:nvPicPr>
        <p:blipFill>
          <a:blip r:embed="rId8" cstate="print"/>
          <a:srcRect/>
          <a:stretch>
            <a:fillRect/>
          </a:stretch>
        </p:blipFill>
        <p:spPr bwMode="auto">
          <a:xfrm rot="810199">
            <a:off x="5538579" y="3986439"/>
            <a:ext cx="3546230" cy="259593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50" name="Picture 2" descr="C:\Users\Ptr. Daniel White\Desktop\The Pope 6.jpg"/>
          <p:cNvPicPr>
            <a:picLocks noChangeAspect="1" noChangeArrowheads="1"/>
          </p:cNvPicPr>
          <p:nvPr/>
        </p:nvPicPr>
        <p:blipFill>
          <a:blip r:embed="rId9" cstate="print"/>
          <a:srcRect/>
          <a:stretch>
            <a:fillRect/>
          </a:stretch>
        </p:blipFill>
        <p:spPr bwMode="auto">
          <a:xfrm>
            <a:off x="2971800" y="2133600"/>
            <a:ext cx="2904147" cy="41846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Title 9"/>
          <p:cNvSpPr>
            <a:spLocks noGrp="1"/>
          </p:cNvSpPr>
          <p:nvPr>
            <p:ph type="title"/>
          </p:nvPr>
        </p:nvSpPr>
        <p:spPr>
          <a:xfrm>
            <a:off x="457200" y="533400"/>
            <a:ext cx="8229600" cy="1828800"/>
          </a:xfrm>
        </p:spPr>
        <p:txBody>
          <a:bodyPr>
            <a:noAutofit/>
          </a:bodyPr>
          <a:lstStyle/>
          <a:p>
            <a:r>
              <a:rPr lang="en-US" sz="7200" dirty="0" smtClean="0">
                <a:ln>
                  <a:solidFill>
                    <a:schemeClr val="tx1"/>
                  </a:solidFill>
                </a:ln>
                <a:effectLst>
                  <a:glow rad="228600">
                    <a:schemeClr val="bg1">
                      <a:alpha val="40000"/>
                    </a:schemeClr>
                  </a:glow>
                </a:effectLst>
                <a:latin typeface="Pare" pitchFamily="2" charset="0"/>
              </a:rPr>
              <a:t>The Worship of a</a:t>
            </a:r>
            <a:br>
              <a:rPr lang="en-US" sz="7200" dirty="0" smtClean="0">
                <a:ln>
                  <a:solidFill>
                    <a:schemeClr val="tx1"/>
                  </a:solidFill>
                </a:ln>
                <a:effectLst>
                  <a:glow rad="228600">
                    <a:schemeClr val="bg1">
                      <a:alpha val="40000"/>
                    </a:schemeClr>
                  </a:glow>
                </a:effectLst>
                <a:latin typeface="Pare" pitchFamily="2" charset="0"/>
              </a:rPr>
            </a:br>
            <a:r>
              <a:rPr lang="en-US" sz="7200" dirty="0" smtClean="0">
                <a:ln>
                  <a:solidFill>
                    <a:schemeClr val="tx1"/>
                  </a:solidFill>
                </a:ln>
                <a:effectLst>
                  <a:glow rad="228600">
                    <a:schemeClr val="bg1">
                      <a:alpha val="40000"/>
                    </a:schemeClr>
                  </a:glow>
                </a:effectLst>
                <a:latin typeface="Pare" pitchFamily="2" charset="0"/>
              </a:rPr>
              <a:t> High Priest</a:t>
            </a:r>
            <a:endParaRPr lang="en-US" sz="7200" dirty="0">
              <a:ln>
                <a:solidFill>
                  <a:schemeClr val="tx1"/>
                </a:solidFill>
              </a:ln>
              <a:effectLst>
                <a:glow rad="228600">
                  <a:schemeClr val="bg1">
                    <a:alpha val="40000"/>
                  </a:schemeClr>
                </a:glow>
              </a:effectLst>
              <a:latin typeface="Pare" pitchFamily="2" charset="0"/>
            </a:endParaRPr>
          </a:p>
        </p:txBody>
      </p:sp>
    </p:spTree>
    <p:extLst>
      <p:ext uri="{BB962C8B-B14F-4D97-AF65-F5344CB8AC3E}">
        <p14:creationId xmlns:p14="http://schemas.microsoft.com/office/powerpoint/2010/main" val="181977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descr="C:\Users\Ptr. Daniel White\Desktop\New Pix\Idols in the catholic church 1.jpg"/>
          <p:cNvPicPr>
            <a:picLocks noChangeAspect="1" noChangeArrowheads="1"/>
          </p:cNvPicPr>
          <p:nvPr/>
        </p:nvPicPr>
        <p:blipFill>
          <a:blip r:embed="rId3" cstate="print"/>
          <a:srcRect/>
          <a:stretch>
            <a:fillRect/>
          </a:stretch>
        </p:blipFill>
        <p:spPr bwMode="auto">
          <a:xfrm>
            <a:off x="3810000" y="0"/>
            <a:ext cx="1447801" cy="27590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482" name="Picture 2" descr="C:\Users\Ptr. Daniel White\Pictures\4-Bib Pics-Misc\Catholicism\CIMG0118.JPG"/>
          <p:cNvPicPr>
            <a:picLocks noChangeAspect="1" noChangeArrowheads="1"/>
          </p:cNvPicPr>
          <p:nvPr/>
        </p:nvPicPr>
        <p:blipFill>
          <a:blip r:embed="rId4" cstate="print"/>
          <a:srcRect l="32219" r="28706" b="12500"/>
          <a:stretch>
            <a:fillRect/>
          </a:stretch>
        </p:blipFill>
        <p:spPr bwMode="auto">
          <a:xfrm rot="20864299">
            <a:off x="253813" y="448069"/>
            <a:ext cx="3416692" cy="311113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75" name="Picture 3" descr="C:\Users\Ptr. Daniel White\Desktop\New Pix\Idols in the catholic church 4.jpg"/>
          <p:cNvPicPr>
            <a:picLocks noChangeAspect="1" noChangeArrowheads="1"/>
          </p:cNvPicPr>
          <p:nvPr/>
        </p:nvPicPr>
        <p:blipFill>
          <a:blip r:embed="rId5" cstate="print"/>
          <a:srcRect/>
          <a:stretch>
            <a:fillRect/>
          </a:stretch>
        </p:blipFill>
        <p:spPr bwMode="auto">
          <a:xfrm rot="299622">
            <a:off x="609600" y="3048000"/>
            <a:ext cx="2660650" cy="3429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77" name="Picture 5" descr="C:\Users\Ptr. Daniel White\Desktop\New Pix\Idols in the catholic church 2.jpg"/>
          <p:cNvPicPr>
            <a:picLocks noChangeAspect="1" noChangeArrowheads="1"/>
          </p:cNvPicPr>
          <p:nvPr/>
        </p:nvPicPr>
        <p:blipFill>
          <a:blip r:embed="rId6" cstate="print"/>
          <a:srcRect/>
          <a:stretch>
            <a:fillRect/>
          </a:stretch>
        </p:blipFill>
        <p:spPr bwMode="auto">
          <a:xfrm rot="651812">
            <a:off x="6096000" y="3200400"/>
            <a:ext cx="2686812" cy="3276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78" name="Picture 6" descr="C:\Users\Ptr. Daniel White\Desktop\New Pix\Idols in the catholic church 3.jpg"/>
          <p:cNvPicPr>
            <a:picLocks noChangeAspect="1" noChangeArrowheads="1"/>
          </p:cNvPicPr>
          <p:nvPr/>
        </p:nvPicPr>
        <p:blipFill>
          <a:blip r:embed="rId7" cstate="print"/>
          <a:srcRect/>
          <a:stretch>
            <a:fillRect/>
          </a:stretch>
        </p:blipFill>
        <p:spPr bwMode="auto">
          <a:xfrm rot="314886">
            <a:off x="5486400" y="381000"/>
            <a:ext cx="3276600" cy="3429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74" name="Picture 2" descr="C:\Users\Ptr. Daniel White\Desktop\Idols in the catholic church 8.jpg"/>
          <p:cNvPicPr>
            <a:picLocks noChangeAspect="1" noChangeArrowheads="1"/>
          </p:cNvPicPr>
          <p:nvPr/>
        </p:nvPicPr>
        <p:blipFill>
          <a:blip r:embed="rId8" cstate="print"/>
          <a:srcRect/>
          <a:stretch>
            <a:fillRect/>
          </a:stretch>
        </p:blipFill>
        <p:spPr bwMode="auto">
          <a:xfrm>
            <a:off x="2667000" y="1600200"/>
            <a:ext cx="3657600" cy="487680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1" name="Title 10"/>
          <p:cNvSpPr>
            <a:spLocks noGrp="1"/>
          </p:cNvSpPr>
          <p:nvPr>
            <p:ph type="title"/>
          </p:nvPr>
        </p:nvSpPr>
        <p:spPr>
          <a:xfrm>
            <a:off x="0" y="2514600"/>
            <a:ext cx="9144000" cy="1143000"/>
          </a:xfrm>
        </p:spPr>
        <p:txBody>
          <a:bodyPr>
            <a:noAutofit/>
          </a:bodyPr>
          <a:lstStyle/>
          <a:p>
            <a:r>
              <a:rPr lang="en-US" sz="7200" dirty="0" smtClean="0">
                <a:ln>
                  <a:solidFill>
                    <a:schemeClr val="tx1"/>
                  </a:solidFill>
                </a:ln>
                <a:effectLst>
                  <a:glow rad="228600">
                    <a:schemeClr val="bg1">
                      <a:alpha val="40000"/>
                    </a:schemeClr>
                  </a:glow>
                </a:effectLst>
                <a:latin typeface="Pare" pitchFamily="2" charset="0"/>
              </a:rPr>
              <a:t>Images used in worship</a:t>
            </a:r>
            <a:br>
              <a:rPr lang="en-US" sz="7200" dirty="0" smtClean="0">
                <a:ln>
                  <a:solidFill>
                    <a:schemeClr val="tx1"/>
                  </a:solidFill>
                </a:ln>
                <a:effectLst>
                  <a:glow rad="228600">
                    <a:schemeClr val="bg1">
                      <a:alpha val="40000"/>
                    </a:schemeClr>
                  </a:glow>
                </a:effectLst>
                <a:latin typeface="Pare" pitchFamily="2" charset="0"/>
              </a:rPr>
            </a:br>
            <a:r>
              <a:rPr lang="en-US" sz="7200" dirty="0" smtClean="0">
                <a:ln>
                  <a:solidFill>
                    <a:schemeClr val="tx1"/>
                  </a:solidFill>
                </a:ln>
                <a:effectLst>
                  <a:glow rad="228600">
                    <a:schemeClr val="bg1">
                      <a:alpha val="40000"/>
                    </a:schemeClr>
                  </a:glow>
                </a:effectLst>
                <a:latin typeface="Pare" pitchFamily="2" charset="0"/>
              </a:rPr>
              <a:t>(Idols)</a:t>
            </a:r>
            <a:endParaRPr lang="en-US" sz="7200" dirty="0">
              <a:ln>
                <a:solidFill>
                  <a:schemeClr val="tx1"/>
                </a:solidFill>
              </a:ln>
              <a:effectLst>
                <a:glow rad="228600">
                  <a:schemeClr val="bg1">
                    <a:alpha val="40000"/>
                  </a:schemeClr>
                </a:glow>
              </a:effectLst>
              <a:latin typeface="Pare" pitchFamily="2" charset="0"/>
            </a:endParaRPr>
          </a:p>
        </p:txBody>
      </p:sp>
    </p:spTree>
    <p:extLst>
      <p:ext uri="{BB962C8B-B14F-4D97-AF65-F5344CB8AC3E}">
        <p14:creationId xmlns:p14="http://schemas.microsoft.com/office/powerpoint/2010/main" val="268555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Users\Ptr. Daniel White\Desktop\Pagon symbols in Vatican 12.jpg"/>
          <p:cNvPicPr>
            <a:picLocks noChangeAspect="1" noChangeArrowheads="1"/>
          </p:cNvPicPr>
          <p:nvPr/>
        </p:nvPicPr>
        <p:blipFill>
          <a:blip r:embed="rId3" cstate="print"/>
          <a:srcRect/>
          <a:stretch>
            <a:fillRect/>
          </a:stretch>
        </p:blipFill>
        <p:spPr bwMode="auto">
          <a:xfrm>
            <a:off x="5638800" y="0"/>
            <a:ext cx="3505200" cy="3886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292" name="Picture 4" descr="C:\Users\Ptr. Daniel White\Desktop\Pagon symbols in Vatican 7.jpg"/>
          <p:cNvPicPr>
            <a:picLocks noChangeAspect="1" noChangeArrowheads="1"/>
          </p:cNvPicPr>
          <p:nvPr/>
        </p:nvPicPr>
        <p:blipFill>
          <a:blip r:embed="rId4" cstate="print"/>
          <a:srcRect/>
          <a:stretch>
            <a:fillRect/>
          </a:stretch>
        </p:blipFill>
        <p:spPr bwMode="auto">
          <a:xfrm>
            <a:off x="0" y="0"/>
            <a:ext cx="3095625" cy="36671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293" name="Picture 5" descr="C:\Users\Ptr. Daniel White\Desktop\Pagon symbols in Vatican 9.jpg"/>
          <p:cNvPicPr>
            <a:picLocks noChangeAspect="1" noChangeArrowheads="1"/>
          </p:cNvPicPr>
          <p:nvPr/>
        </p:nvPicPr>
        <p:blipFill>
          <a:blip r:embed="rId5" cstate="print"/>
          <a:srcRect/>
          <a:stretch>
            <a:fillRect/>
          </a:stretch>
        </p:blipFill>
        <p:spPr bwMode="auto">
          <a:xfrm>
            <a:off x="0" y="3859691"/>
            <a:ext cx="4353709" cy="299830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294" name="Picture 6" descr="C:\Users\Ptr. Daniel White\Desktop\Pagon symbols in Vatican 5.jpg"/>
          <p:cNvPicPr>
            <a:picLocks noChangeAspect="1" noChangeArrowheads="1"/>
          </p:cNvPicPr>
          <p:nvPr/>
        </p:nvPicPr>
        <p:blipFill>
          <a:blip r:embed="rId6" cstate="print"/>
          <a:srcRect/>
          <a:stretch>
            <a:fillRect/>
          </a:stretch>
        </p:blipFill>
        <p:spPr bwMode="auto">
          <a:xfrm>
            <a:off x="4572000" y="3962400"/>
            <a:ext cx="4572000" cy="2895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295" name="Picture 7" descr="C:\Users\Ptr. Daniel White\Desktop\yc171_large.jpg"/>
          <p:cNvPicPr>
            <a:picLocks noChangeAspect="1" noChangeArrowheads="1"/>
          </p:cNvPicPr>
          <p:nvPr/>
        </p:nvPicPr>
        <p:blipFill>
          <a:blip r:embed="rId7" cstate="print"/>
          <a:srcRect/>
          <a:stretch>
            <a:fillRect/>
          </a:stretch>
        </p:blipFill>
        <p:spPr bwMode="auto">
          <a:xfrm>
            <a:off x="3276600" y="0"/>
            <a:ext cx="2286000" cy="2133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290" name="Picture 2" descr="C:\Users\Ptr. Daniel White\Desktop\Pagon symbols in Vatican 10.jpg"/>
          <p:cNvPicPr>
            <a:picLocks noChangeAspect="1" noChangeArrowheads="1"/>
          </p:cNvPicPr>
          <p:nvPr/>
        </p:nvPicPr>
        <p:blipFill>
          <a:blip r:embed="rId8" cstate="print"/>
          <a:srcRect/>
          <a:stretch>
            <a:fillRect/>
          </a:stretch>
        </p:blipFill>
        <p:spPr bwMode="auto">
          <a:xfrm>
            <a:off x="2743200" y="2057400"/>
            <a:ext cx="3428999" cy="3733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Title 9"/>
          <p:cNvSpPr>
            <a:spLocks noGrp="1"/>
          </p:cNvSpPr>
          <p:nvPr>
            <p:ph type="title"/>
          </p:nvPr>
        </p:nvSpPr>
        <p:spPr>
          <a:xfrm>
            <a:off x="457200" y="0"/>
            <a:ext cx="8229600" cy="2819400"/>
          </a:xfrm>
        </p:spPr>
        <p:txBody>
          <a:bodyPr>
            <a:normAutofit/>
          </a:bodyPr>
          <a:lstStyle/>
          <a:p>
            <a:r>
              <a:rPr lang="en-US" sz="7200" b="1" i="1" dirty="0" smtClean="0">
                <a:ln>
                  <a:solidFill>
                    <a:schemeClr val="bg1"/>
                  </a:solidFill>
                </a:ln>
                <a:effectLst>
                  <a:glow rad="228600">
                    <a:schemeClr val="bg1">
                      <a:alpha val="40000"/>
                    </a:schemeClr>
                  </a:glow>
                </a:effectLst>
                <a:latin typeface="Pare" pitchFamily="2" charset="0"/>
              </a:rPr>
              <a:t>Use of pagan symbols in worship</a:t>
            </a:r>
            <a:endParaRPr lang="en-US" sz="7200" b="1" i="1" dirty="0">
              <a:ln>
                <a:solidFill>
                  <a:schemeClr val="bg1"/>
                </a:solidFill>
              </a:ln>
              <a:effectLst>
                <a:glow rad="228600">
                  <a:schemeClr val="bg1">
                    <a:alpha val="40000"/>
                  </a:schemeClr>
                </a:glow>
              </a:effectLst>
              <a:latin typeface="Pare" pitchFamily="2" charset="0"/>
            </a:endParaRPr>
          </a:p>
        </p:txBody>
      </p:sp>
    </p:spTree>
    <p:extLst>
      <p:ext uri="{BB962C8B-B14F-4D97-AF65-F5344CB8AC3E}">
        <p14:creationId xmlns:p14="http://schemas.microsoft.com/office/powerpoint/2010/main" val="228555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Pagon symbols in Vatican 1.jpg"/>
          <p:cNvPicPr>
            <a:picLocks noChangeAspect="1" noChangeArrowheads="1"/>
          </p:cNvPicPr>
          <p:nvPr/>
        </p:nvPicPr>
        <p:blipFill>
          <a:blip r:embed="rId3" cstate="print"/>
          <a:srcRect/>
          <a:stretch>
            <a:fillRect/>
          </a:stretch>
        </p:blipFill>
        <p:spPr bwMode="auto">
          <a:xfrm>
            <a:off x="838200" y="228600"/>
            <a:ext cx="2001838" cy="29257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267" name="Picture 3" descr="C:\Users\Ptr. Daniel White\Desktop\Pagon symbols in Vatican 2.jpg"/>
          <p:cNvPicPr>
            <a:picLocks noChangeAspect="1" noChangeArrowheads="1"/>
          </p:cNvPicPr>
          <p:nvPr/>
        </p:nvPicPr>
        <p:blipFill>
          <a:blip r:embed="rId4" cstate="print"/>
          <a:srcRect/>
          <a:stretch>
            <a:fillRect/>
          </a:stretch>
        </p:blipFill>
        <p:spPr bwMode="auto">
          <a:xfrm>
            <a:off x="3352800" y="381000"/>
            <a:ext cx="2008187" cy="17802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269" name="Picture 5" descr="C:\Users\Ptr. Daniel White\Desktop\Pagon symbols in Vatican 4.jpg"/>
          <p:cNvPicPr>
            <a:picLocks noChangeAspect="1" noChangeArrowheads="1"/>
          </p:cNvPicPr>
          <p:nvPr/>
        </p:nvPicPr>
        <p:blipFill>
          <a:blip r:embed="rId5" cstate="print"/>
          <a:srcRect/>
          <a:stretch>
            <a:fillRect/>
          </a:stretch>
        </p:blipFill>
        <p:spPr bwMode="auto">
          <a:xfrm>
            <a:off x="762000" y="3352800"/>
            <a:ext cx="2286001" cy="30480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272" name="Picture 8" descr="C:\Users\Ptr. Daniel White\Desktop\Pagon symbols in Vatican 8.jpg"/>
          <p:cNvPicPr>
            <a:picLocks noChangeAspect="1" noChangeArrowheads="1"/>
          </p:cNvPicPr>
          <p:nvPr/>
        </p:nvPicPr>
        <p:blipFill>
          <a:blip r:embed="rId6" cstate="print"/>
          <a:srcRect/>
          <a:stretch>
            <a:fillRect/>
          </a:stretch>
        </p:blipFill>
        <p:spPr bwMode="auto">
          <a:xfrm>
            <a:off x="6265985" y="42863"/>
            <a:ext cx="2463678" cy="34623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273" name="Picture 9" descr="C:\Users\Ptr. Daniel White\Desktop\Pagon symbols in Vatican 6.jpg"/>
          <p:cNvPicPr>
            <a:picLocks noChangeAspect="1" noChangeArrowheads="1"/>
          </p:cNvPicPr>
          <p:nvPr/>
        </p:nvPicPr>
        <p:blipFill>
          <a:blip r:embed="rId7" cstate="print"/>
          <a:srcRect/>
          <a:stretch>
            <a:fillRect/>
          </a:stretch>
        </p:blipFill>
        <p:spPr bwMode="auto">
          <a:xfrm>
            <a:off x="3505200" y="2667000"/>
            <a:ext cx="2333625" cy="3505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274" name="Picture 10" descr="C:\Users\Ptr. Daniel White\Desktop\Pagon symbols in Vatican 11.jpg"/>
          <p:cNvPicPr>
            <a:picLocks noChangeAspect="1" noChangeArrowheads="1"/>
          </p:cNvPicPr>
          <p:nvPr/>
        </p:nvPicPr>
        <p:blipFill>
          <a:blip r:embed="rId8" cstate="print"/>
          <a:srcRect/>
          <a:stretch>
            <a:fillRect/>
          </a:stretch>
        </p:blipFill>
        <p:spPr bwMode="auto">
          <a:xfrm>
            <a:off x="6419850" y="3886200"/>
            <a:ext cx="2114550" cy="2590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1559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Ptr. Daniel White\Desktop\Babylonian religion.jpg"/>
          <p:cNvPicPr>
            <a:picLocks noChangeAspect="1" noChangeArrowheads="1"/>
          </p:cNvPicPr>
          <p:nvPr/>
        </p:nvPicPr>
        <p:blipFill>
          <a:blip r:embed="rId3" cstate="print"/>
          <a:srcRect/>
          <a:stretch>
            <a:fillRect/>
          </a:stretch>
        </p:blipFill>
        <p:spPr bwMode="auto">
          <a:xfrm>
            <a:off x="-990600" y="-820738"/>
            <a:ext cx="10517188" cy="7773988"/>
          </a:xfrm>
          <a:prstGeom prst="rect">
            <a:avLst/>
          </a:prstGeom>
          <a:noFill/>
        </p:spPr>
      </p:pic>
    </p:spTree>
    <p:extLst>
      <p:ext uri="{BB962C8B-B14F-4D97-AF65-F5344CB8AC3E}">
        <p14:creationId xmlns:p14="http://schemas.microsoft.com/office/powerpoint/2010/main" val="293941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11407" cy="6925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000" y="6007387"/>
            <a:ext cx="8534400" cy="646331"/>
          </a:xfrm>
          <a:prstGeom prst="rect">
            <a:avLst/>
          </a:prstGeom>
        </p:spPr>
        <p:txBody>
          <a:bodyPr wrap="square">
            <a:spAutoFit/>
          </a:bodyPr>
          <a:lstStyle/>
          <a:p>
            <a:pPr algn="ctr"/>
            <a:r>
              <a:rPr lang="en-US" sz="3600" dirty="0" smtClean="0">
                <a:effectLst>
                  <a:glow rad="101600">
                    <a:schemeClr val="bg1">
                      <a:alpha val="60000"/>
                    </a:schemeClr>
                  </a:glow>
                </a:effectLst>
              </a:rPr>
              <a:t>Obelisk </a:t>
            </a:r>
            <a:r>
              <a:rPr lang="en-US" sz="3600" dirty="0">
                <a:effectLst>
                  <a:glow rad="101600">
                    <a:schemeClr val="bg1">
                      <a:alpha val="60000"/>
                    </a:schemeClr>
                  </a:glow>
                </a:effectLst>
              </a:rPr>
              <a:t>in front of </a:t>
            </a:r>
            <a:r>
              <a:rPr lang="en-US" sz="3600" dirty="0" smtClean="0">
                <a:effectLst>
                  <a:glow rad="101600">
                    <a:schemeClr val="bg1">
                      <a:alpha val="60000"/>
                    </a:schemeClr>
                  </a:glow>
                </a:effectLst>
              </a:rPr>
              <a:t>Saint Peter's Basilica</a:t>
            </a:r>
            <a:endParaRPr lang="en-US" sz="3600" dirty="0">
              <a:effectLst>
                <a:glow rad="101600">
                  <a:schemeClr val="bg1">
                    <a:alpha val="60000"/>
                  </a:schemeClr>
                </a:glow>
              </a:effectLst>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 r="11455"/>
          <a:stretch/>
        </p:blipFill>
        <p:spPr bwMode="auto">
          <a:xfrm>
            <a:off x="2971801" y="53056"/>
            <a:ext cx="4027206" cy="751297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68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New Pix\Idol worship 1.jpg"/>
          <p:cNvPicPr>
            <a:picLocks noChangeAspect="1" noChangeArrowheads="1"/>
          </p:cNvPicPr>
          <p:nvPr/>
        </p:nvPicPr>
        <p:blipFill>
          <a:blip r:embed="rId3" cstate="print"/>
          <a:srcRect/>
          <a:stretch>
            <a:fillRect/>
          </a:stretch>
        </p:blipFill>
        <p:spPr bwMode="auto">
          <a:xfrm>
            <a:off x="-25400" y="0"/>
            <a:ext cx="3987800" cy="3857625"/>
          </a:xfrm>
          <a:prstGeom prst="rect">
            <a:avLst/>
          </a:prstGeom>
          <a:noFill/>
        </p:spPr>
      </p:pic>
      <p:pic>
        <p:nvPicPr>
          <p:cNvPr id="4102" name="Picture 6" descr="C:\Users\Ptr. Daniel White\Desktop\Prophecy pictures\Revelation 1\Catholic\vatican 4.gif"/>
          <p:cNvPicPr>
            <a:picLocks noChangeAspect="1" noChangeArrowheads="1"/>
          </p:cNvPicPr>
          <p:nvPr/>
        </p:nvPicPr>
        <p:blipFill>
          <a:blip r:embed="rId4" cstate="print"/>
          <a:srcRect/>
          <a:stretch>
            <a:fillRect/>
          </a:stretch>
        </p:blipFill>
        <p:spPr bwMode="auto">
          <a:xfrm>
            <a:off x="3810000" y="0"/>
            <a:ext cx="5334000" cy="2895599"/>
          </a:xfrm>
          <a:prstGeom prst="rect">
            <a:avLst/>
          </a:prstGeom>
          <a:noFill/>
        </p:spPr>
      </p:pic>
      <p:sp>
        <p:nvSpPr>
          <p:cNvPr id="2" name="Title 1"/>
          <p:cNvSpPr>
            <a:spLocks noGrp="1"/>
          </p:cNvSpPr>
          <p:nvPr>
            <p:ph type="title"/>
          </p:nvPr>
        </p:nvSpPr>
        <p:spPr>
          <a:xfrm>
            <a:off x="457200" y="274638"/>
            <a:ext cx="8229600" cy="1782762"/>
          </a:xfrm>
        </p:spPr>
        <p:txBody>
          <a:bodyPr>
            <a:noAutofit/>
          </a:bodyPr>
          <a:lstStyle/>
          <a:p>
            <a:r>
              <a:rPr lang="en-US" sz="7200" dirty="0" err="1" smtClean="0">
                <a:ln>
                  <a:solidFill>
                    <a:schemeClr val="accent1">
                      <a:lumMod val="50000"/>
                    </a:schemeClr>
                  </a:solidFill>
                </a:ln>
                <a:effectLst>
                  <a:glow rad="228600">
                    <a:schemeClr val="bg1">
                      <a:alpha val="40000"/>
                    </a:schemeClr>
                  </a:glow>
                </a:effectLst>
                <a:latin typeface="Pare" pitchFamily="2" charset="0"/>
              </a:rPr>
              <a:t>Spiritism</a:t>
            </a:r>
            <a:r>
              <a:rPr lang="en-US" sz="7200" dirty="0" smtClean="0">
                <a:ln>
                  <a:solidFill>
                    <a:schemeClr val="accent1">
                      <a:lumMod val="50000"/>
                    </a:schemeClr>
                  </a:solidFill>
                </a:ln>
                <a:effectLst>
                  <a:glow rad="228600">
                    <a:schemeClr val="bg1">
                      <a:alpha val="40000"/>
                    </a:schemeClr>
                  </a:glow>
                </a:effectLst>
                <a:latin typeface="Pare" pitchFamily="2" charset="0"/>
              </a:rPr>
              <a:t> </a:t>
            </a:r>
            <a:br>
              <a:rPr lang="en-US" sz="7200" dirty="0" smtClean="0">
                <a:ln>
                  <a:solidFill>
                    <a:schemeClr val="accent1">
                      <a:lumMod val="50000"/>
                    </a:schemeClr>
                  </a:solidFill>
                </a:ln>
                <a:effectLst>
                  <a:glow rad="228600">
                    <a:schemeClr val="bg1">
                      <a:alpha val="40000"/>
                    </a:schemeClr>
                  </a:glow>
                </a:effectLst>
                <a:latin typeface="Pare" pitchFamily="2" charset="0"/>
              </a:rPr>
            </a:br>
            <a:r>
              <a:rPr lang="en-US" sz="7200" dirty="0" smtClean="0">
                <a:ln>
                  <a:solidFill>
                    <a:schemeClr val="accent1">
                      <a:lumMod val="50000"/>
                    </a:schemeClr>
                  </a:solidFill>
                </a:ln>
                <a:effectLst>
                  <a:glow rad="228600">
                    <a:schemeClr val="bg1">
                      <a:alpha val="40000"/>
                    </a:schemeClr>
                  </a:glow>
                </a:effectLst>
                <a:latin typeface="Pare" pitchFamily="2" charset="0"/>
              </a:rPr>
              <a:t>Praying to the dead</a:t>
            </a:r>
            <a:endParaRPr lang="en-US" sz="7200" dirty="0">
              <a:ln>
                <a:solidFill>
                  <a:schemeClr val="accent1">
                    <a:lumMod val="50000"/>
                  </a:schemeClr>
                </a:solidFill>
              </a:ln>
              <a:effectLst>
                <a:glow rad="228600">
                  <a:schemeClr val="bg1">
                    <a:alpha val="40000"/>
                  </a:schemeClr>
                </a:glow>
              </a:effectLst>
              <a:latin typeface="Pare" pitchFamily="2" charset="0"/>
            </a:endParaRPr>
          </a:p>
        </p:txBody>
      </p:sp>
      <p:pic>
        <p:nvPicPr>
          <p:cNvPr id="4101" name="Picture 5" descr="C:\Users\Ptr. Daniel White\Desktop\revelation 3\2004496113574720851_rs.jpg"/>
          <p:cNvPicPr>
            <a:picLocks noChangeAspect="1" noChangeArrowheads="1"/>
          </p:cNvPicPr>
          <p:nvPr/>
        </p:nvPicPr>
        <p:blipFill>
          <a:blip r:embed="rId5" cstate="print"/>
          <a:srcRect/>
          <a:stretch>
            <a:fillRect/>
          </a:stretch>
        </p:blipFill>
        <p:spPr bwMode="auto">
          <a:xfrm>
            <a:off x="0" y="3429000"/>
            <a:ext cx="4038600" cy="3452813"/>
          </a:xfrm>
          <a:prstGeom prst="rect">
            <a:avLst/>
          </a:prstGeom>
          <a:noFill/>
        </p:spPr>
      </p:pic>
      <p:pic>
        <p:nvPicPr>
          <p:cNvPr id="4100" name="Picture 4" descr="C:\Users\Ptr. Daniel White\Desktop\maryworship.jpg"/>
          <p:cNvPicPr>
            <a:picLocks noChangeAspect="1" noChangeArrowheads="1"/>
          </p:cNvPicPr>
          <p:nvPr/>
        </p:nvPicPr>
        <p:blipFill>
          <a:blip r:embed="rId6" cstate="print"/>
          <a:srcRect/>
          <a:stretch>
            <a:fillRect/>
          </a:stretch>
        </p:blipFill>
        <p:spPr bwMode="auto">
          <a:xfrm>
            <a:off x="3962400" y="2895599"/>
            <a:ext cx="5181600" cy="3962401"/>
          </a:xfrm>
          <a:prstGeom prst="rect">
            <a:avLst/>
          </a:prstGeom>
          <a:noFill/>
        </p:spPr>
      </p:pic>
    </p:spTree>
    <p:extLst>
      <p:ext uri="{BB962C8B-B14F-4D97-AF65-F5344CB8AC3E}">
        <p14:creationId xmlns:p14="http://schemas.microsoft.com/office/powerpoint/2010/main" val="52103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Torture of Heretics</a:t>
            </a:r>
            <a:br>
              <a:rPr lang="en-US" dirty="0" smtClean="0"/>
            </a:br>
            <a:r>
              <a:rPr lang="en-US" i="1" dirty="0" smtClean="0"/>
              <a:t>“Drunk with the blood of the saints.”</a:t>
            </a:r>
            <a:endParaRPr lang="en-US" i="1" dirty="0"/>
          </a:p>
        </p:txBody>
      </p:sp>
      <p:pic>
        <p:nvPicPr>
          <p:cNvPr id="20482" name="Picture 2" descr="C:\Users\Ptr. Daniel White\Desktop\revelation 3\tyndale2.jpg"/>
          <p:cNvPicPr>
            <a:picLocks noChangeAspect="1" noChangeArrowheads="1"/>
          </p:cNvPicPr>
          <p:nvPr/>
        </p:nvPicPr>
        <p:blipFill>
          <a:blip r:embed="rId3" cstate="print"/>
          <a:srcRect/>
          <a:stretch>
            <a:fillRect/>
          </a:stretch>
        </p:blipFill>
        <p:spPr bwMode="auto">
          <a:xfrm>
            <a:off x="0" y="0"/>
            <a:ext cx="3810001" cy="2924175"/>
          </a:xfrm>
          <a:prstGeom prst="rect">
            <a:avLst/>
          </a:prstGeom>
          <a:noFill/>
        </p:spPr>
      </p:pic>
      <p:pic>
        <p:nvPicPr>
          <p:cNvPr id="20483" name="Picture 3" descr="C:\Users\Ptr. Daniel White\Desktop\revelation 3\Taylor1.jpg"/>
          <p:cNvPicPr>
            <a:picLocks noChangeAspect="1" noChangeArrowheads="1"/>
          </p:cNvPicPr>
          <p:nvPr/>
        </p:nvPicPr>
        <p:blipFill>
          <a:blip r:embed="rId4" cstate="print"/>
          <a:srcRect/>
          <a:stretch>
            <a:fillRect/>
          </a:stretch>
        </p:blipFill>
        <p:spPr bwMode="auto">
          <a:xfrm>
            <a:off x="6043635" y="0"/>
            <a:ext cx="3100365" cy="2704845"/>
          </a:xfrm>
          <a:prstGeom prst="rect">
            <a:avLst/>
          </a:prstGeom>
          <a:noFill/>
        </p:spPr>
      </p:pic>
      <p:pic>
        <p:nvPicPr>
          <p:cNvPr id="20484" name="Picture 4" descr="C:\Users\Ptr. Daniel White\Desktop\revelation 3\sainth04.jpg"/>
          <p:cNvPicPr>
            <a:picLocks noChangeAspect="1" noChangeArrowheads="1"/>
          </p:cNvPicPr>
          <p:nvPr/>
        </p:nvPicPr>
        <p:blipFill>
          <a:blip r:embed="rId5" cstate="print"/>
          <a:srcRect/>
          <a:stretch>
            <a:fillRect/>
          </a:stretch>
        </p:blipFill>
        <p:spPr bwMode="auto">
          <a:xfrm>
            <a:off x="0" y="2895600"/>
            <a:ext cx="2895600" cy="2057400"/>
          </a:xfrm>
          <a:prstGeom prst="rect">
            <a:avLst/>
          </a:prstGeom>
          <a:noFill/>
        </p:spPr>
      </p:pic>
      <p:pic>
        <p:nvPicPr>
          <p:cNvPr id="20485" name="Picture 5" descr="C:\Users\Ptr. Daniel White\Desktop\revelation 3\jacques_de_molay_burned.gif"/>
          <p:cNvPicPr>
            <a:picLocks noChangeAspect="1" noChangeArrowheads="1"/>
          </p:cNvPicPr>
          <p:nvPr/>
        </p:nvPicPr>
        <p:blipFill>
          <a:blip r:embed="rId6" cstate="print"/>
          <a:srcRect/>
          <a:stretch>
            <a:fillRect/>
          </a:stretch>
        </p:blipFill>
        <p:spPr bwMode="auto">
          <a:xfrm>
            <a:off x="2895600" y="2514600"/>
            <a:ext cx="2514600" cy="2362200"/>
          </a:xfrm>
          <a:prstGeom prst="rect">
            <a:avLst/>
          </a:prstGeom>
          <a:noFill/>
        </p:spPr>
      </p:pic>
      <p:pic>
        <p:nvPicPr>
          <p:cNvPr id="20486" name="Picture 6" descr="C:\Users\Ptr. Daniel White\Desktop\revelation 3\Jacquerie_beheading.jpg"/>
          <p:cNvPicPr>
            <a:picLocks noChangeAspect="1" noChangeArrowheads="1"/>
          </p:cNvPicPr>
          <p:nvPr/>
        </p:nvPicPr>
        <p:blipFill>
          <a:blip r:embed="rId7" cstate="print"/>
          <a:srcRect/>
          <a:stretch>
            <a:fillRect/>
          </a:stretch>
        </p:blipFill>
        <p:spPr bwMode="auto">
          <a:xfrm>
            <a:off x="3352801" y="1"/>
            <a:ext cx="3048000" cy="2590800"/>
          </a:xfrm>
          <a:prstGeom prst="rect">
            <a:avLst/>
          </a:prstGeom>
          <a:noFill/>
        </p:spPr>
      </p:pic>
      <p:pic>
        <p:nvPicPr>
          <p:cNvPr id="20487" name="Picture 7" descr="C:\Users\Ptr. Daniel White\Desktop\revelation 3\foxe176.gif"/>
          <p:cNvPicPr>
            <a:picLocks noChangeAspect="1" noChangeArrowheads="1"/>
          </p:cNvPicPr>
          <p:nvPr/>
        </p:nvPicPr>
        <p:blipFill>
          <a:blip r:embed="rId8" cstate="print"/>
          <a:srcRect/>
          <a:stretch>
            <a:fillRect/>
          </a:stretch>
        </p:blipFill>
        <p:spPr bwMode="auto">
          <a:xfrm>
            <a:off x="5105400" y="2286000"/>
            <a:ext cx="4038600" cy="2716876"/>
          </a:xfrm>
          <a:prstGeom prst="rect">
            <a:avLst/>
          </a:prstGeom>
          <a:noFill/>
        </p:spPr>
      </p:pic>
      <p:pic>
        <p:nvPicPr>
          <p:cNvPr id="20488" name="Picture 8" descr="C:\Users\Ptr. Daniel White\Desktop\revelation 3\gp_burnedatstake3.gif"/>
          <p:cNvPicPr>
            <a:picLocks noChangeAspect="1" noChangeArrowheads="1"/>
          </p:cNvPicPr>
          <p:nvPr/>
        </p:nvPicPr>
        <p:blipFill>
          <a:blip r:embed="rId9" cstate="print"/>
          <a:srcRect/>
          <a:stretch>
            <a:fillRect/>
          </a:stretch>
        </p:blipFill>
        <p:spPr bwMode="auto">
          <a:xfrm>
            <a:off x="6400801" y="4725988"/>
            <a:ext cx="2743200" cy="2132012"/>
          </a:xfrm>
          <a:prstGeom prst="rect">
            <a:avLst/>
          </a:prstGeom>
          <a:noFill/>
        </p:spPr>
      </p:pic>
      <p:pic>
        <p:nvPicPr>
          <p:cNvPr id="20489" name="Picture 9" descr="C:\Users\Ptr. Daniel White\Desktop\revelation 3\Durand110308.jpg"/>
          <p:cNvPicPr>
            <a:picLocks noChangeAspect="1" noChangeArrowheads="1"/>
          </p:cNvPicPr>
          <p:nvPr/>
        </p:nvPicPr>
        <p:blipFill>
          <a:blip r:embed="rId10" cstate="print"/>
          <a:srcRect/>
          <a:stretch>
            <a:fillRect/>
          </a:stretch>
        </p:blipFill>
        <p:spPr bwMode="auto">
          <a:xfrm>
            <a:off x="1" y="4876800"/>
            <a:ext cx="3055938" cy="1981200"/>
          </a:xfrm>
          <a:prstGeom prst="rect">
            <a:avLst/>
          </a:prstGeom>
          <a:noFill/>
        </p:spPr>
      </p:pic>
      <p:pic>
        <p:nvPicPr>
          <p:cNvPr id="20490" name="Picture 10" descr="C:\Users\Ptr. Daniel White\Desktop\revelation 3\burn-at-the-stake.jpg"/>
          <p:cNvPicPr>
            <a:picLocks noChangeAspect="1" noChangeArrowheads="1"/>
          </p:cNvPicPr>
          <p:nvPr/>
        </p:nvPicPr>
        <p:blipFill>
          <a:blip r:embed="rId11" cstate="print"/>
          <a:srcRect/>
          <a:stretch>
            <a:fillRect/>
          </a:stretch>
        </p:blipFill>
        <p:spPr bwMode="auto">
          <a:xfrm>
            <a:off x="2971800" y="4648200"/>
            <a:ext cx="3428999" cy="2233613"/>
          </a:xfrm>
          <a:prstGeom prst="rect">
            <a:avLst/>
          </a:prstGeom>
          <a:noFill/>
        </p:spPr>
      </p:pic>
      <p:sp>
        <p:nvSpPr>
          <p:cNvPr id="13" name="TextBox 12"/>
          <p:cNvSpPr txBox="1"/>
          <p:nvPr/>
        </p:nvSpPr>
        <p:spPr>
          <a:xfrm>
            <a:off x="533400" y="685800"/>
            <a:ext cx="8229600" cy="1200329"/>
          </a:xfrm>
          <a:prstGeom prst="rect">
            <a:avLst/>
          </a:prstGeom>
          <a:noFill/>
        </p:spPr>
        <p:txBody>
          <a:bodyPr wrap="square" rtlCol="0">
            <a:spAutoFit/>
          </a:bodyPr>
          <a:lstStyle/>
          <a:p>
            <a:pPr algn="ctr"/>
            <a:r>
              <a:rPr lang="en-US" sz="7200" b="1" dirty="0" smtClean="0">
                <a:ln>
                  <a:solidFill>
                    <a:schemeClr val="accent1">
                      <a:lumMod val="50000"/>
                    </a:schemeClr>
                  </a:solidFill>
                </a:ln>
                <a:effectLst>
                  <a:glow rad="228600">
                    <a:schemeClr val="bg1">
                      <a:alpha val="40000"/>
                    </a:schemeClr>
                  </a:glow>
                </a:effectLst>
                <a:latin typeface="Pare" pitchFamily="2" charset="0"/>
              </a:rPr>
              <a:t>Torture of Heretics</a:t>
            </a:r>
            <a:endParaRPr lang="en-US" sz="7200" b="1" dirty="0">
              <a:ln>
                <a:solidFill>
                  <a:schemeClr val="accent1">
                    <a:lumMod val="50000"/>
                  </a:schemeClr>
                </a:solidFill>
              </a:ln>
              <a:effectLst>
                <a:glow rad="228600">
                  <a:schemeClr val="bg1">
                    <a:alpha val="40000"/>
                  </a:schemeClr>
                </a:glow>
              </a:effectLst>
              <a:latin typeface="Pare" pitchFamily="2" charset="0"/>
            </a:endParaRPr>
          </a:p>
        </p:txBody>
      </p:sp>
    </p:spTree>
    <p:extLst>
      <p:ext uri="{BB962C8B-B14F-4D97-AF65-F5344CB8AC3E}">
        <p14:creationId xmlns:p14="http://schemas.microsoft.com/office/powerpoint/2010/main" val="251016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583362"/>
          </a:xfrm>
        </p:spPr>
        <p:txBody>
          <a:bodyPr>
            <a:normAutofit/>
          </a:bodyPr>
          <a:lstStyle/>
          <a:p>
            <a:r>
              <a:rPr lang="en-US" sz="4800" i="1" dirty="0" smtClean="0"/>
              <a:t>“With whom the kings of the earth have committed fornication…”</a:t>
            </a:r>
            <a:br>
              <a:rPr lang="en-US" sz="4800" i="1" dirty="0" smtClean="0"/>
            </a:br>
            <a:endParaRPr lang="en-US" sz="4800" i="1" dirty="0"/>
          </a:p>
        </p:txBody>
      </p:sp>
    </p:spTree>
    <p:extLst>
      <p:ext uri="{BB962C8B-B14F-4D97-AF65-F5344CB8AC3E}">
        <p14:creationId xmlns:p14="http://schemas.microsoft.com/office/powerpoint/2010/main" val="81630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209800"/>
            <a:ext cx="6553200" cy="3416320"/>
          </a:xfrm>
          <a:prstGeom prst="rect">
            <a:avLst/>
          </a:prstGeom>
        </p:spPr>
        <p:txBody>
          <a:bodyPr wrap="square">
            <a:spAutoFit/>
          </a:bodyPr>
          <a:lstStyle/>
          <a:p>
            <a:r>
              <a:rPr lang="en-US" sz="3600" i="1" dirty="0"/>
              <a:t> “And the angel said unto me, Wherefore didst thou marvel? I will tell thee the mystery of the woman, and of the beast that </a:t>
            </a:r>
            <a:r>
              <a:rPr lang="en-US" sz="3600" i="1" dirty="0" err="1"/>
              <a:t>carrieth</a:t>
            </a:r>
            <a:r>
              <a:rPr lang="en-US" sz="3600" i="1" dirty="0"/>
              <a:t> her, which hath the seven heads and ten horns.”</a:t>
            </a:r>
          </a:p>
        </p:txBody>
      </p:sp>
      <p:pic>
        <p:nvPicPr>
          <p:cNvPr id="145410" name="Picture 2" descr="http://www.jvim.com/revelations/images/image39.jpg"/>
          <p:cNvPicPr>
            <a:picLocks noChangeAspect="1" noChangeArrowheads="1"/>
          </p:cNvPicPr>
          <p:nvPr/>
        </p:nvPicPr>
        <p:blipFill>
          <a:blip r:embed="rId3" cstate="print"/>
          <a:srcRect/>
          <a:stretch>
            <a:fillRect/>
          </a:stretch>
        </p:blipFill>
        <p:spPr bwMode="auto">
          <a:xfrm>
            <a:off x="-104364" y="-17092"/>
            <a:ext cx="9217742" cy="6858000"/>
          </a:xfrm>
          <a:prstGeom prst="rect">
            <a:avLst/>
          </a:prstGeom>
          <a:noFill/>
        </p:spPr>
      </p:pic>
      <p:pic>
        <p:nvPicPr>
          <p:cNvPr id="21509" name="Picture 5" descr="C:\Users\Ptr. Daniel White\Desktop\image23.jpg"/>
          <p:cNvPicPr>
            <a:picLocks noChangeAspect="1" noChangeArrowheads="1"/>
          </p:cNvPicPr>
          <p:nvPr/>
        </p:nvPicPr>
        <p:blipFill>
          <a:blip r:embed="rId4" cstate="print"/>
          <a:srcRect/>
          <a:stretch>
            <a:fillRect/>
          </a:stretch>
        </p:blipFill>
        <p:spPr bwMode="auto">
          <a:xfrm>
            <a:off x="0" y="0"/>
            <a:ext cx="2286000" cy="3150973"/>
          </a:xfrm>
          <a:prstGeom prst="ellipse">
            <a:avLst/>
          </a:prstGeom>
          <a:ln>
            <a:noFill/>
          </a:ln>
          <a:effectLst>
            <a:softEdge rad="112500"/>
          </a:effectLst>
        </p:spPr>
      </p:pic>
    </p:spTree>
    <p:extLst>
      <p:ext uri="{BB962C8B-B14F-4D97-AF65-F5344CB8AC3E}">
        <p14:creationId xmlns:p14="http://schemas.microsoft.com/office/powerpoint/2010/main" val="425614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p:cTn id="7" dur="2000" fill="hold"/>
                                        <p:tgtEl>
                                          <p:spTgt spid="21509"/>
                                        </p:tgtEl>
                                        <p:attrNameLst>
                                          <p:attrName>ppt_w</p:attrName>
                                        </p:attrNameLst>
                                      </p:cBhvr>
                                      <p:tavLst>
                                        <p:tav tm="0">
                                          <p:val>
                                            <p:fltVal val="0"/>
                                          </p:val>
                                        </p:tav>
                                        <p:tav tm="100000">
                                          <p:val>
                                            <p:strVal val="#ppt_w"/>
                                          </p:val>
                                        </p:tav>
                                      </p:tavLst>
                                    </p:anim>
                                    <p:anim calcmode="lin" valueType="num">
                                      <p:cBhvr>
                                        <p:cTn id="8" dur="2000" fill="hold"/>
                                        <p:tgtEl>
                                          <p:spTgt spid="21509"/>
                                        </p:tgtEl>
                                        <p:attrNameLst>
                                          <p:attrName>ppt_h</p:attrName>
                                        </p:attrNameLst>
                                      </p:cBhvr>
                                      <p:tavLst>
                                        <p:tav tm="0">
                                          <p:val>
                                            <p:fltVal val="0"/>
                                          </p:val>
                                        </p:tav>
                                        <p:tav tm="100000">
                                          <p:val>
                                            <p:strVal val="#ppt_h"/>
                                          </p:val>
                                        </p:tav>
                                      </p:tavLst>
                                    </p:anim>
                                    <p:animEffect transition="in" filter="fade">
                                      <p:cBhvr>
                                        <p:cTn id="9" dur="2000"/>
                                        <p:tgtEl>
                                          <p:spTgt spid="2150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45410"/>
                                        </p:tgtEl>
                                      </p:cBhvr>
                                    </p:animEffect>
                                    <p:set>
                                      <p:cBhvr>
                                        <p:cTn id="14" dur="1" fill="hold">
                                          <p:stCondLst>
                                            <p:cond delay="499"/>
                                          </p:stCondLst>
                                        </p:cTn>
                                        <p:tgtEl>
                                          <p:spTgt spid="1454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 y="0"/>
            <a:ext cx="9146117"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069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Ptr. Daniel White\Pictures\4-Bib Pics-Misc\Backgrounds\CIMG0131.JPG"/>
          <p:cNvPicPr>
            <a:picLocks noChangeAspect="1" noChangeArrowheads="1"/>
          </p:cNvPicPr>
          <p:nvPr/>
        </p:nvPicPr>
        <p:blipFill>
          <a:blip r:embed="rId3" cstate="print">
            <a:lum bright="-40000"/>
          </a:blip>
          <a:srcRect/>
          <a:stretch>
            <a:fillRect/>
          </a:stretch>
        </p:blipFill>
        <p:spPr bwMode="auto">
          <a:xfrm>
            <a:off x="0" y="0"/>
            <a:ext cx="9144000" cy="6858000"/>
          </a:xfrm>
          <a:prstGeom prst="rect">
            <a:avLst/>
          </a:prstGeom>
          <a:noFill/>
        </p:spPr>
      </p:pic>
      <p:sp>
        <p:nvSpPr>
          <p:cNvPr id="7" name="Content Placeholder 6"/>
          <p:cNvSpPr>
            <a:spLocks noGrp="1"/>
          </p:cNvSpPr>
          <p:nvPr>
            <p:ph idx="1"/>
          </p:nvPr>
        </p:nvSpPr>
        <p:spPr>
          <a:xfrm>
            <a:off x="304800" y="0"/>
            <a:ext cx="8610600" cy="7315200"/>
          </a:xfrm>
        </p:spPr>
        <p:txBody>
          <a:bodyPr>
            <a:normAutofit lnSpcReduction="10000"/>
          </a:bodyPr>
          <a:lstStyle/>
          <a:p>
            <a:pPr>
              <a:buNone/>
            </a:pPr>
            <a:r>
              <a:rPr lang="en-US" sz="4300" i="1" dirty="0" smtClean="0">
                <a:effectLst>
                  <a:glow rad="101600">
                    <a:schemeClr val="bg1">
                      <a:alpha val="60000"/>
                    </a:schemeClr>
                  </a:glow>
                  <a:outerShdw blurRad="50800" dist="38100" dir="2700000" algn="tl" rotWithShape="0">
                    <a:prstClr val="black">
                      <a:alpha val="40000"/>
                    </a:prstClr>
                  </a:outerShdw>
                </a:effectLst>
              </a:rPr>
              <a:t>Revelation 17:9</a:t>
            </a:r>
          </a:p>
          <a:p>
            <a:r>
              <a:rPr lang="en-US" sz="4300" i="1" dirty="0" smtClean="0">
                <a:effectLst>
                  <a:glow rad="101600">
                    <a:schemeClr val="bg1">
                      <a:alpha val="60000"/>
                    </a:schemeClr>
                  </a:glow>
                  <a:outerShdw blurRad="50800" dist="38100" dir="2700000" algn="tl" rotWithShape="0">
                    <a:prstClr val="black">
                      <a:alpha val="40000"/>
                    </a:prstClr>
                  </a:outerShdw>
                </a:effectLst>
              </a:rPr>
              <a:t>“And here is the mind which hath wisdom. The seven heads are the seven mountains (Rome is the only city in the world that is designated as “The lofty city of seven hills)</a:t>
            </a:r>
          </a:p>
          <a:p>
            <a:r>
              <a:rPr lang="en-US" sz="4300" i="1" dirty="0" smtClean="0">
                <a:effectLst>
                  <a:glow rad="101600">
                    <a:schemeClr val="bg1">
                      <a:alpha val="60000"/>
                    </a:schemeClr>
                  </a:glow>
                  <a:outerShdw blurRad="50800" dist="38100" dir="2700000" algn="tl" rotWithShape="0">
                    <a:prstClr val="black">
                      <a:alpha val="40000"/>
                    </a:prstClr>
                  </a:outerShdw>
                </a:effectLst>
              </a:rPr>
              <a:t>…on which the woman (harlot = false apostate church = Roman Catholic Church)</a:t>
            </a:r>
          </a:p>
          <a:p>
            <a:r>
              <a:rPr lang="en-US" sz="4300" i="1" dirty="0" smtClean="0">
                <a:effectLst>
                  <a:glow rad="101600">
                    <a:schemeClr val="bg1">
                      <a:alpha val="60000"/>
                    </a:schemeClr>
                  </a:glow>
                  <a:outerShdw blurRad="50800" dist="38100" dir="2700000" algn="tl" rotWithShape="0">
                    <a:prstClr val="black">
                      <a:alpha val="40000"/>
                    </a:prstClr>
                  </a:outerShdw>
                </a:effectLst>
              </a:rPr>
              <a:t>…sitteth (reigns as queen).” – Revelation 17: 18-19</a:t>
            </a:r>
          </a:p>
          <a:p>
            <a:endParaRPr lang="en-US" i="1" dirty="0" smtClean="0">
              <a:effectLst>
                <a:glow rad="101600">
                  <a:schemeClr val="bg1">
                    <a:alpha val="60000"/>
                  </a:schemeClr>
                </a:glow>
              </a:effectLst>
            </a:endParaRPr>
          </a:p>
          <a:p>
            <a:endParaRPr lang="en-US" i="1" dirty="0" smtClean="0">
              <a:effectLst>
                <a:glow rad="101600">
                  <a:schemeClr val="bg1">
                    <a:alpha val="60000"/>
                  </a:schemeClr>
                </a:glow>
              </a:effectLst>
            </a:endParaRPr>
          </a:p>
          <a:p>
            <a:pPr>
              <a:buNone/>
            </a:pPr>
            <a:endParaRPr lang="en-US" dirty="0">
              <a:effectLst>
                <a:glow rad="101600">
                  <a:schemeClr val="bg1">
                    <a:alpha val="60000"/>
                  </a:schemeClr>
                </a:glow>
              </a:effectLst>
            </a:endParaRPr>
          </a:p>
        </p:txBody>
      </p:sp>
    </p:spTree>
    <p:extLst>
      <p:ext uri="{BB962C8B-B14F-4D97-AF65-F5344CB8AC3E}">
        <p14:creationId xmlns:p14="http://schemas.microsoft.com/office/powerpoint/2010/main" val="118856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2" dur="50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18" dur="50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 calcmode="lin" valueType="num">
                                      <p:cBhvr additive="base">
                                        <p:cTn id="23" dur="50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24" dur="50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Ptr. Daniel White\Desktop\500px-Seven_Hills_of_Rome.svg.png"/>
          <p:cNvPicPr>
            <a:picLocks noChangeAspect="1" noChangeArrowheads="1"/>
          </p:cNvPicPr>
          <p:nvPr/>
        </p:nvPicPr>
        <p:blipFill>
          <a:blip r:embed="rId3" cstate="print"/>
          <a:srcRect/>
          <a:stretch>
            <a:fillRect/>
          </a:stretch>
        </p:blipFill>
        <p:spPr bwMode="auto">
          <a:xfrm>
            <a:off x="1" y="-44475"/>
            <a:ext cx="9426048" cy="6902475"/>
          </a:xfrm>
          <a:prstGeom prst="rect">
            <a:avLst/>
          </a:prstGeom>
          <a:noFill/>
        </p:spPr>
      </p:pic>
      <p:pic>
        <p:nvPicPr>
          <p:cNvPr id="24579" name="Picture 3" descr="C:\Users\Ptr. Daniel White\Pictures\Prophecy pictures\Revelation 1\revelation 2\01rome121.JPG"/>
          <p:cNvPicPr>
            <a:picLocks noChangeAspect="1" noChangeArrowheads="1"/>
          </p:cNvPicPr>
          <p:nvPr/>
        </p:nvPicPr>
        <p:blipFill>
          <a:blip r:embed="rId4" cstate="print"/>
          <a:srcRect/>
          <a:stretch>
            <a:fillRect/>
          </a:stretch>
        </p:blipFill>
        <p:spPr bwMode="auto">
          <a:xfrm>
            <a:off x="176741" y="0"/>
            <a:ext cx="4166659" cy="33598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itle 3"/>
          <p:cNvSpPr>
            <a:spLocks noGrp="1"/>
          </p:cNvSpPr>
          <p:nvPr>
            <p:ph type="title"/>
          </p:nvPr>
        </p:nvSpPr>
        <p:spPr>
          <a:xfrm>
            <a:off x="5029200" y="5486400"/>
            <a:ext cx="4419600" cy="1371600"/>
          </a:xfrm>
        </p:spPr>
        <p:txBody>
          <a:bodyPr/>
          <a:lstStyle/>
          <a:p>
            <a:r>
              <a:rPr lang="en-US" b="1" dirty="0" smtClean="0"/>
              <a:t>Revelation 17:9</a:t>
            </a:r>
            <a:endParaRPr lang="en-US" b="1" dirty="0"/>
          </a:p>
        </p:txBody>
      </p:sp>
    </p:spTree>
    <p:extLst>
      <p:ext uri="{BB962C8B-B14F-4D97-AF65-F5344CB8AC3E}">
        <p14:creationId xmlns:p14="http://schemas.microsoft.com/office/powerpoint/2010/main" val="383035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Prophecy pictures\Maps\hills-of-rome.gif"/>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0" y="0"/>
            <a:ext cx="9144000" cy="7086600"/>
          </a:xfrm>
          <a:prstGeom prst="rect">
            <a:avLst/>
          </a:prstGeom>
          <a:noFill/>
        </p:spPr>
      </p:pic>
      <p:sp>
        <p:nvSpPr>
          <p:cNvPr id="2" name="Title 1"/>
          <p:cNvSpPr>
            <a:spLocks noGrp="1"/>
          </p:cNvSpPr>
          <p:nvPr>
            <p:ph type="title"/>
          </p:nvPr>
        </p:nvSpPr>
        <p:spPr>
          <a:xfrm>
            <a:off x="0" y="0"/>
            <a:ext cx="8686800" cy="6858000"/>
          </a:xfrm>
        </p:spPr>
        <p:txBody>
          <a:bodyPr/>
          <a:lstStyle/>
          <a:p>
            <a:r>
              <a:rPr lang="en-US" b="1" i="1" dirty="0" smtClean="0">
                <a:solidFill>
                  <a:schemeClr val="bg1"/>
                </a:solidFill>
                <a:effectLst>
                  <a:glow rad="139700">
                    <a:schemeClr val="tx1">
                      <a:alpha val="40000"/>
                    </a:schemeClr>
                  </a:glow>
                  <a:reflection blurRad="6350" stA="60000" endA="900" endPos="58000" dir="5400000" sy="-100000" algn="bl" rotWithShape="0"/>
                </a:effectLst>
                <a:latin typeface="Times New Roman" pitchFamily="18" charset="0"/>
                <a:cs typeface="Times New Roman" pitchFamily="18" charset="0"/>
              </a:rPr>
              <a:t>“Seven mountains, on which the woman (whore / false church) </a:t>
            </a:r>
            <a:r>
              <a:rPr lang="en-US" b="1" i="1" dirty="0" err="1" smtClean="0">
                <a:solidFill>
                  <a:schemeClr val="bg1"/>
                </a:solidFill>
                <a:effectLst>
                  <a:glow rad="139700">
                    <a:schemeClr val="tx1">
                      <a:alpha val="40000"/>
                    </a:schemeClr>
                  </a:glow>
                  <a:reflection blurRad="6350" stA="60000" endA="900" endPos="58000" dir="5400000" sy="-100000" algn="bl" rotWithShape="0"/>
                </a:effectLst>
                <a:latin typeface="Times New Roman" pitchFamily="18" charset="0"/>
                <a:cs typeface="Times New Roman" pitchFamily="18" charset="0"/>
              </a:rPr>
              <a:t>sitteth</a:t>
            </a:r>
            <a:r>
              <a:rPr lang="en-US" b="1" i="1" dirty="0" smtClean="0">
                <a:solidFill>
                  <a:schemeClr val="bg1"/>
                </a:solidFill>
                <a:effectLst>
                  <a:glow rad="139700">
                    <a:schemeClr val="tx1">
                      <a:alpha val="40000"/>
                    </a:schemeClr>
                  </a:glow>
                  <a:reflection blurRad="6350" stA="60000" endA="900" endPos="58000" dir="5400000" sy="-100000" algn="bl" rotWithShape="0"/>
                </a:effectLst>
                <a:latin typeface="Times New Roman" pitchFamily="18" charset="0"/>
                <a:cs typeface="Times New Roman" pitchFamily="18" charset="0"/>
              </a:rPr>
              <a:t>…”</a:t>
            </a:r>
            <a:br>
              <a:rPr lang="en-US" b="1" i="1" dirty="0" smtClean="0">
                <a:solidFill>
                  <a:schemeClr val="bg1"/>
                </a:solidFill>
                <a:effectLst>
                  <a:glow rad="139700">
                    <a:schemeClr val="tx1">
                      <a:alpha val="40000"/>
                    </a:schemeClr>
                  </a:glow>
                  <a:reflection blurRad="6350" stA="60000" endA="900" endPos="58000" dir="5400000" sy="-100000" algn="bl" rotWithShape="0"/>
                </a:effectLst>
                <a:latin typeface="Times New Roman" pitchFamily="18" charset="0"/>
                <a:cs typeface="Times New Roman" pitchFamily="18" charset="0"/>
              </a:rPr>
            </a:br>
            <a:r>
              <a:rPr lang="en-US" b="1" i="1" dirty="0" smtClean="0">
                <a:solidFill>
                  <a:schemeClr val="bg1"/>
                </a:solidFill>
                <a:effectLst>
                  <a:glow rad="139700">
                    <a:schemeClr val="tx1">
                      <a:alpha val="40000"/>
                    </a:schemeClr>
                  </a:glow>
                  <a:reflection blurRad="6350" stA="60000" endA="900" endPos="58000" dir="5400000" sy="-100000" algn="bl" rotWithShape="0"/>
                </a:effectLst>
                <a:latin typeface="Times New Roman" pitchFamily="18" charset="0"/>
                <a:cs typeface="Times New Roman" pitchFamily="18" charset="0"/>
              </a:rPr>
              <a:t/>
            </a:r>
            <a:br>
              <a:rPr lang="en-US" b="1" i="1" dirty="0" smtClean="0">
                <a:solidFill>
                  <a:schemeClr val="bg1"/>
                </a:solidFill>
                <a:effectLst>
                  <a:glow rad="139700">
                    <a:schemeClr val="tx1">
                      <a:alpha val="40000"/>
                    </a:schemeClr>
                  </a:glow>
                  <a:reflection blurRad="6350" stA="60000" endA="900" endPos="58000" dir="5400000" sy="-100000" algn="bl" rotWithShape="0"/>
                </a:effectLst>
                <a:latin typeface="Times New Roman" pitchFamily="18" charset="0"/>
                <a:cs typeface="Times New Roman" pitchFamily="18" charset="0"/>
              </a:rPr>
            </a:br>
            <a:r>
              <a:rPr lang="en-US" b="1" i="1" dirty="0" smtClean="0">
                <a:solidFill>
                  <a:schemeClr val="bg1"/>
                </a:solidFill>
                <a:effectLst>
                  <a:glow rad="139700">
                    <a:schemeClr val="tx1">
                      <a:alpha val="40000"/>
                    </a:schemeClr>
                  </a:glow>
                  <a:reflection blurRad="6350" stA="60000" endA="900" endPos="58000" dir="5400000" sy="-100000" algn="bl" rotWithShape="0"/>
                </a:effectLst>
                <a:latin typeface="Times New Roman" pitchFamily="18" charset="0"/>
                <a:cs typeface="Times New Roman" pitchFamily="18" charset="0"/>
              </a:rPr>
              <a:t>Mountain (Greek – </a:t>
            </a:r>
            <a:r>
              <a:rPr lang="en-US" b="1" i="1" dirty="0" err="1" smtClean="0">
                <a:solidFill>
                  <a:schemeClr val="bg1"/>
                </a:solidFill>
                <a:effectLst>
                  <a:glow rad="139700">
                    <a:schemeClr val="tx1">
                      <a:alpha val="40000"/>
                    </a:schemeClr>
                  </a:glow>
                  <a:reflection blurRad="6350" stA="60000" endA="900" endPos="58000" dir="5400000" sy="-100000" algn="bl" rotWithShape="0"/>
                </a:effectLst>
                <a:latin typeface="Times New Roman" pitchFamily="18" charset="0"/>
                <a:cs typeface="Times New Roman" pitchFamily="18" charset="0"/>
              </a:rPr>
              <a:t>oros</a:t>
            </a:r>
            <a:r>
              <a:rPr lang="en-US" b="1" i="1" dirty="0" smtClean="0">
                <a:solidFill>
                  <a:schemeClr val="bg1"/>
                </a:solidFill>
                <a:effectLst>
                  <a:glow rad="139700">
                    <a:schemeClr val="tx1">
                      <a:alpha val="40000"/>
                    </a:schemeClr>
                  </a:glow>
                  <a:reflection blurRad="6350" stA="60000" endA="900" endPos="58000" dir="5400000" sy="-100000" algn="bl" rotWithShape="0"/>
                </a:effectLst>
                <a:latin typeface="Times New Roman" pitchFamily="18" charset="0"/>
                <a:cs typeface="Times New Roman" pitchFamily="18" charset="0"/>
              </a:rPr>
              <a:t>) = To rise or lift above itself above the plain, a hill. </a:t>
            </a:r>
            <a:endParaRPr lang="en-US" b="1" i="1" dirty="0">
              <a:solidFill>
                <a:schemeClr val="bg1"/>
              </a:solidFill>
              <a:effectLst>
                <a:glow rad="139700">
                  <a:schemeClr val="tx1">
                    <a:alpha val="40000"/>
                  </a:schemeClr>
                </a:glow>
                <a:reflection blurRad="6350" stA="60000" endA="900" endPos="58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149652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Desktop\Prophecy pictures\Revelation 1\revelation 2\Rome_airal_pictur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14080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41438"/>
          </a:xfrm>
        </p:spPr>
        <p:txBody>
          <a:bodyPr>
            <a:normAutofit fontScale="90000"/>
          </a:bodyPr>
          <a:lstStyle/>
          <a:p>
            <a:r>
              <a:rPr lang="en-US" dirty="0" smtClean="0"/>
              <a:t>Next Session</a:t>
            </a:r>
            <a:br>
              <a:rPr lang="en-US" dirty="0" smtClean="0"/>
            </a:br>
            <a:r>
              <a:rPr lang="en-US" i="1" dirty="0" smtClean="0"/>
              <a:t>“The Destruction of the Great Whore”</a:t>
            </a:r>
            <a:endParaRPr lang="en-US" i="1"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00200"/>
            <a:ext cx="5816441"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707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The Revelation </a:t>
            </a:r>
            <a:b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of Jesus Christ</a:t>
            </a:r>
            <a:endParaRPr lang="en-US" sz="48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A study of the book </a:t>
            </a:r>
          </a:p>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of Revelation</a:t>
            </a:r>
            <a:endParaRPr lang="en-US" sz="40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35010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19200" y="1676400"/>
            <a:ext cx="6629400" cy="2554545"/>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17:1-19:10</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Apostate Church”</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a:t>
            </a:r>
            <a:r>
              <a:rPr lang="en-US" sz="4000" b="1" i="1" dirty="0">
                <a:solidFill>
                  <a:schemeClr val="bg1"/>
                </a:solidFill>
                <a:effectLst>
                  <a:glow rad="139700">
                    <a:schemeClr val="accent6">
                      <a:satMod val="175000"/>
                      <a:alpha val="40000"/>
                    </a:schemeClr>
                  </a:glow>
                </a:effectLst>
                <a:latin typeface="Times New Roman" pitchFamily="18" charset="0"/>
                <a:cs typeface="Times New Roman" pitchFamily="18" charset="0"/>
              </a:rPr>
              <a:t>G</a:t>
            </a: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reat Whore”</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(Part 2)</a:t>
            </a:r>
            <a:endParaRPr lang="en-US" sz="4000" dirty="0">
              <a:solidFill>
                <a:schemeClr val="bg1"/>
              </a:solidFill>
              <a:effectLst>
                <a:glow rad="139700">
                  <a:schemeClr val="accent6">
                    <a:satMod val="175000"/>
                    <a:alpha val="40000"/>
                  </a:schemeClr>
                </a:glow>
              </a:effectLst>
            </a:endParaRPr>
          </a:p>
        </p:txBody>
      </p:sp>
    </p:spTree>
    <p:extLst>
      <p:ext uri="{BB962C8B-B14F-4D97-AF65-F5344CB8AC3E}">
        <p14:creationId xmlns:p14="http://schemas.microsoft.com/office/powerpoint/2010/main" val="172031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029199" y="0"/>
            <a:ext cx="4157529" cy="2554545"/>
          </a:xfrm>
          <a:prstGeom prst="rect">
            <a:avLst/>
          </a:prstGeom>
        </p:spPr>
        <p:txBody>
          <a:bodyPr wrap="square">
            <a:spAutoFit/>
          </a:bodyPr>
          <a:lstStyle/>
          <a:p>
            <a:pPr algn="ctr"/>
            <a:r>
              <a:rPr lang="en-US" sz="3200" dirty="0">
                <a:effectLst>
                  <a:glow rad="101600">
                    <a:schemeClr val="bg1">
                      <a:alpha val="60000"/>
                    </a:schemeClr>
                  </a:glow>
                </a:effectLst>
              </a:rPr>
              <a:t>MYSTERY, BABYLON THE GREAT, THE MOTHER OF HARLOTS AND ABOMINATIONS OF THE EARTH</a:t>
            </a:r>
          </a:p>
        </p:txBody>
      </p:sp>
    </p:spTree>
    <p:extLst>
      <p:ext uri="{BB962C8B-B14F-4D97-AF65-F5344CB8AC3E}">
        <p14:creationId xmlns:p14="http://schemas.microsoft.com/office/powerpoint/2010/main" val="120218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 y="-312886"/>
            <a:ext cx="9292839" cy="7160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912" y="-152400"/>
            <a:ext cx="2997648" cy="225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412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r>
              <a:rPr lang="en-US" sz="4800" i="1" dirty="0"/>
              <a:t>(Revelation 17:15) </a:t>
            </a:r>
            <a:r>
              <a:rPr lang="en-US" sz="4800" i="1" dirty="0" smtClean="0"/>
              <a:t/>
            </a:r>
            <a:br>
              <a:rPr lang="en-US" sz="4800" i="1" dirty="0" smtClean="0"/>
            </a:br>
            <a:r>
              <a:rPr lang="en-US" sz="4800" i="1" dirty="0" smtClean="0"/>
              <a:t>“And </a:t>
            </a:r>
            <a:r>
              <a:rPr lang="en-US" sz="4800" i="1" dirty="0"/>
              <a:t>he </a:t>
            </a:r>
            <a:r>
              <a:rPr lang="en-US" sz="4800" i="1" dirty="0" err="1"/>
              <a:t>saith</a:t>
            </a:r>
            <a:r>
              <a:rPr lang="en-US" sz="4800" i="1" dirty="0"/>
              <a:t> unto me, The waters which thou </a:t>
            </a:r>
            <a:r>
              <a:rPr lang="en-US" sz="4800" i="1" dirty="0" err="1"/>
              <a:t>sawest</a:t>
            </a:r>
            <a:r>
              <a:rPr lang="en-US" sz="4800" i="1" dirty="0"/>
              <a:t>, where the whore </a:t>
            </a:r>
            <a:r>
              <a:rPr lang="en-US" sz="4800" i="1" dirty="0" err="1"/>
              <a:t>sitteth</a:t>
            </a:r>
            <a:r>
              <a:rPr lang="en-US" sz="4800" i="1" dirty="0"/>
              <a:t>, are peoples, and multitudes, and nations, and tongues</a:t>
            </a:r>
            <a:r>
              <a:rPr lang="en-US" sz="4800" i="1" dirty="0" smtClean="0"/>
              <a:t>.”</a:t>
            </a:r>
            <a:endParaRPr lang="en-US" sz="4800" i="1" dirty="0"/>
          </a:p>
        </p:txBody>
      </p:sp>
    </p:spTree>
    <p:extLst>
      <p:ext uri="{BB962C8B-B14F-4D97-AF65-F5344CB8AC3E}">
        <p14:creationId xmlns:p14="http://schemas.microsoft.com/office/powerpoint/2010/main" val="231659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Ptr. Daniel White\Pictures\Other Pix\freefallbackgrounds\wallpaper_540.jpg"/>
          <p:cNvPicPr>
            <a:picLocks noChangeAspect="1" noChangeArrowheads="1"/>
          </p:cNvPicPr>
          <p:nvPr/>
        </p:nvPicPr>
        <p:blipFill>
          <a:blip r:embed="rId3" cstate="print"/>
          <a:srcRect/>
          <a:stretch>
            <a:fillRect/>
          </a:stretch>
        </p:blipFill>
        <p:spPr bwMode="auto">
          <a:xfrm>
            <a:off x="0" y="0"/>
            <a:ext cx="9144000" cy="7239000"/>
          </a:xfrm>
          <a:prstGeom prst="rect">
            <a:avLst/>
          </a:prstGeom>
          <a:noFill/>
        </p:spPr>
      </p:pic>
      <p:pic>
        <p:nvPicPr>
          <p:cNvPr id="27651" name="Picture 3" descr="C:\Users\Ptr. Daniel White\Desktop\Great Harlot.jpg"/>
          <p:cNvPicPr>
            <a:picLocks noChangeAspect="1" noChangeArrowheads="1"/>
          </p:cNvPicPr>
          <p:nvPr/>
        </p:nvPicPr>
        <p:blipFill>
          <a:blip r:embed="rId4" cstate="print"/>
          <a:srcRect/>
          <a:stretch>
            <a:fillRect/>
          </a:stretch>
        </p:blipFill>
        <p:spPr bwMode="auto">
          <a:xfrm>
            <a:off x="1524000" y="1524000"/>
            <a:ext cx="6096000" cy="4267200"/>
          </a:xfrm>
          <a:prstGeom prst="rect">
            <a:avLst/>
          </a:prstGeom>
          <a:ln>
            <a:noFill/>
          </a:ln>
          <a:effectLst>
            <a:softEdge rad="112500"/>
          </a:effectLst>
        </p:spPr>
      </p:pic>
      <p:pic>
        <p:nvPicPr>
          <p:cNvPr id="27653" name="Picture 5" descr="C:\Users\Ptr. Daniel White\Pictures\Prophecy pictures\Catholic\vatican12.jpg"/>
          <p:cNvPicPr>
            <a:picLocks noChangeAspect="1" noChangeArrowheads="1"/>
          </p:cNvPicPr>
          <p:nvPr/>
        </p:nvPicPr>
        <p:blipFill>
          <a:blip r:embed="rId5" cstate="print"/>
          <a:srcRect/>
          <a:stretch>
            <a:fillRect/>
          </a:stretch>
        </p:blipFill>
        <p:spPr bwMode="auto">
          <a:xfrm>
            <a:off x="2914805" y="3268292"/>
            <a:ext cx="3048000" cy="2286000"/>
          </a:xfrm>
          <a:prstGeom prst="ellipse">
            <a:avLst/>
          </a:prstGeom>
          <a:ln>
            <a:noFill/>
          </a:ln>
          <a:effectLst>
            <a:softEdge rad="112500"/>
          </a:effectLst>
        </p:spPr>
      </p:pic>
      <p:sp>
        <p:nvSpPr>
          <p:cNvPr id="6" name="Title 5"/>
          <p:cNvSpPr>
            <a:spLocks noGrp="1"/>
          </p:cNvSpPr>
          <p:nvPr>
            <p:ph type="title"/>
          </p:nvPr>
        </p:nvSpPr>
        <p:spPr>
          <a:xfrm>
            <a:off x="457200" y="5791200"/>
            <a:ext cx="8229600" cy="1066800"/>
          </a:xfrm>
        </p:spPr>
        <p:txBody>
          <a:bodyPr>
            <a:normAutofit/>
          </a:bodyPr>
          <a:lstStyle/>
          <a:p>
            <a:r>
              <a:rPr lang="en-US" sz="3600" b="1" i="1" dirty="0" smtClean="0">
                <a:effectLst>
                  <a:glow rad="101600">
                    <a:schemeClr val="bg1">
                      <a:alpha val="60000"/>
                    </a:schemeClr>
                  </a:glow>
                </a:effectLst>
                <a:latin typeface="+mn-lt"/>
              </a:rPr>
              <a:t>Revelation 17:15</a:t>
            </a:r>
            <a:endParaRPr lang="en-US" sz="3600" b="1" i="1" dirty="0">
              <a:effectLst>
                <a:glow rad="101600">
                  <a:schemeClr val="bg1">
                    <a:alpha val="60000"/>
                  </a:schemeClr>
                </a:glow>
              </a:effectLst>
              <a:latin typeface="+mn-lt"/>
            </a:endParaRPr>
          </a:p>
        </p:txBody>
      </p:sp>
      <p:pic>
        <p:nvPicPr>
          <p:cNvPr id="1026" name="Picture 2" descr="C:\Users\Dan White\Pictures\Bible pictures\Prophecy pictures\prophecy pictures\False prophets\ap_Pope_071225_ms.jpg"/>
          <p:cNvPicPr>
            <a:picLocks noChangeAspect="1" noChangeArrowheads="1"/>
          </p:cNvPicPr>
          <p:nvPr/>
        </p:nvPicPr>
        <p:blipFill>
          <a:blip r:embed="rId6" cstate="print"/>
          <a:srcRect/>
          <a:stretch>
            <a:fillRect/>
          </a:stretch>
        </p:blipFill>
        <p:spPr bwMode="auto">
          <a:xfrm>
            <a:off x="2802308" y="3237670"/>
            <a:ext cx="3338512" cy="2505905"/>
          </a:xfrm>
          <a:prstGeom prst="ellipse">
            <a:avLst/>
          </a:prstGeom>
          <a:ln>
            <a:noFill/>
          </a:ln>
          <a:effectLst>
            <a:softEdge rad="112500"/>
          </a:effectLst>
        </p:spPr>
      </p:pic>
      <p:pic>
        <p:nvPicPr>
          <p:cNvPr id="7" name="Picture 2" descr="C:\Users\Ptr. Daniel White\Pictures\Prophecy pictures\Dan Whites\Dragon with seven heads.jpg"/>
          <p:cNvPicPr>
            <a:picLocks noChangeAspect="1" noChangeArrowheads="1"/>
          </p:cNvPicPr>
          <p:nvPr/>
        </p:nvPicPr>
        <p:blipFill>
          <a:blip r:embed="rId7" cstate="print"/>
          <a:srcRect/>
          <a:stretch>
            <a:fillRect/>
          </a:stretch>
        </p:blipFill>
        <p:spPr bwMode="auto">
          <a:xfrm>
            <a:off x="0" y="4514851"/>
            <a:ext cx="3276600" cy="2457449"/>
          </a:xfrm>
          <a:prstGeom prst="ellipse">
            <a:avLst/>
          </a:prstGeom>
          <a:ln>
            <a:noFill/>
          </a:ln>
          <a:effectLst>
            <a:softEdge rad="112500"/>
          </a:effectLst>
        </p:spPr>
      </p:pic>
      <p:pic>
        <p:nvPicPr>
          <p:cNvPr id="8" name="Picture 3" descr="C:\Users\Ptr. Daniel White\Desktop\Bible pictures\Satan-Devil and demons\image28.jpg"/>
          <p:cNvPicPr>
            <a:picLocks noChangeAspect="1" noChangeArrowheads="1"/>
          </p:cNvPicPr>
          <p:nvPr/>
        </p:nvPicPr>
        <p:blipFill>
          <a:blip r:embed="rId8" cstate="print"/>
          <a:srcRect r="22618" b="5107"/>
          <a:stretch>
            <a:fillRect/>
          </a:stretch>
        </p:blipFill>
        <p:spPr bwMode="auto">
          <a:xfrm flipH="1">
            <a:off x="5962805" y="4264607"/>
            <a:ext cx="3200400" cy="2579370"/>
          </a:xfrm>
          <a:prstGeom prst="ellipse">
            <a:avLst/>
          </a:prstGeom>
          <a:ln>
            <a:noFill/>
          </a:ln>
          <a:effectLst>
            <a:softEdge rad="112500"/>
          </a:effectLst>
        </p:spPr>
      </p:pic>
    </p:spTree>
    <p:extLst>
      <p:ext uri="{BB962C8B-B14F-4D97-AF65-F5344CB8AC3E}">
        <p14:creationId xmlns:p14="http://schemas.microsoft.com/office/powerpoint/2010/main" val="206246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fade">
                                      <p:cBhvr>
                                        <p:cTn id="7" dur="2000"/>
                                        <p:tgtEl>
                                          <p:spTgt spid="276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Ptr. Daniel White\Desktop\scan0103.jpg"/>
          <p:cNvPicPr>
            <a:picLocks noChangeAspect="1" noChangeArrowheads="1"/>
          </p:cNvPicPr>
          <p:nvPr/>
        </p:nvPicPr>
        <p:blipFill>
          <a:blip r:embed="rId3" cstate="print">
            <a:lum bright="-10000" contrast="30000"/>
          </a:blip>
          <a:srcRect/>
          <a:stretch>
            <a:fillRect/>
          </a:stretch>
        </p:blipFill>
        <p:spPr bwMode="auto">
          <a:xfrm>
            <a:off x="838200" y="0"/>
            <a:ext cx="7543800" cy="666979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a:xfrm>
            <a:off x="457200" y="152400"/>
            <a:ext cx="8229600" cy="1265238"/>
          </a:xfrm>
        </p:spPr>
        <p:txBody>
          <a:bodyPr>
            <a:normAutofit/>
          </a:bodyPr>
          <a:lstStyle/>
          <a:p>
            <a:r>
              <a:rPr lang="en-US" sz="5400" b="1" i="1" dirty="0" smtClean="0">
                <a:effectLst>
                  <a:glow rad="139700">
                    <a:schemeClr val="bg1">
                      <a:alpha val="40000"/>
                    </a:schemeClr>
                  </a:glow>
                </a:effectLst>
                <a:latin typeface="Pare" pitchFamily="2" charset="0"/>
              </a:rPr>
              <a:t>Revelation 17:16-18</a:t>
            </a:r>
            <a:endParaRPr lang="en-US" sz="5400" b="1" i="1" dirty="0">
              <a:effectLst>
                <a:glow rad="139700">
                  <a:schemeClr val="bg1">
                    <a:alpha val="40000"/>
                  </a:schemeClr>
                </a:glow>
              </a:effectLst>
              <a:latin typeface="Pare" pitchFamily="2" charset="0"/>
            </a:endParaRPr>
          </a:p>
        </p:txBody>
      </p:sp>
    </p:spTree>
    <p:extLst>
      <p:ext uri="{BB962C8B-B14F-4D97-AF65-F5344CB8AC3E}">
        <p14:creationId xmlns:p14="http://schemas.microsoft.com/office/powerpoint/2010/main" val="327389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1" y="-152400"/>
            <a:ext cx="9158872"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6858000"/>
          </a:xfrm>
        </p:spPr>
        <p:txBody>
          <a:bodyPr>
            <a:normAutofit fontScale="90000"/>
          </a:bodyPr>
          <a:lstStyle/>
          <a:p>
            <a:r>
              <a:rPr lang="en-US" i="1" dirty="0" smtClean="0">
                <a:effectLst>
                  <a:glow rad="101600">
                    <a:schemeClr val="bg1">
                      <a:alpha val="60000"/>
                    </a:schemeClr>
                  </a:glow>
                </a:effectLst>
              </a:rPr>
              <a:t>“And the ten horns which thou </a:t>
            </a:r>
            <a:r>
              <a:rPr lang="en-US" i="1" dirty="0" err="1" smtClean="0">
                <a:effectLst>
                  <a:glow rad="101600">
                    <a:schemeClr val="bg1">
                      <a:alpha val="60000"/>
                    </a:schemeClr>
                  </a:glow>
                </a:effectLst>
              </a:rPr>
              <a:t>sawest</a:t>
            </a:r>
            <a:r>
              <a:rPr lang="en-US" i="1" dirty="0" smtClean="0">
                <a:effectLst>
                  <a:glow rad="101600">
                    <a:schemeClr val="bg1">
                      <a:alpha val="60000"/>
                    </a:schemeClr>
                  </a:glow>
                </a:effectLst>
              </a:rPr>
              <a:t> upon the beast, these shall hate the whore, and shall make her desolate and naked, and shall eat her flesh, and burn her with fire. For God hath put in their hearts to fulfill his will, and to agree, and give their kingdom unto the beast, until the words of God shall be fulfilled. And the woman which thou </a:t>
            </a:r>
            <a:r>
              <a:rPr lang="en-US" i="1" dirty="0" err="1" smtClean="0">
                <a:effectLst>
                  <a:glow rad="101600">
                    <a:schemeClr val="bg1">
                      <a:alpha val="60000"/>
                    </a:schemeClr>
                  </a:glow>
                </a:effectLst>
              </a:rPr>
              <a:t>sawest</a:t>
            </a:r>
            <a:r>
              <a:rPr lang="en-US" i="1" dirty="0" smtClean="0">
                <a:effectLst>
                  <a:glow rad="101600">
                    <a:schemeClr val="bg1">
                      <a:alpha val="60000"/>
                    </a:schemeClr>
                  </a:glow>
                </a:effectLst>
              </a:rPr>
              <a:t> is that great city, which </a:t>
            </a:r>
            <a:r>
              <a:rPr lang="en-US" i="1" dirty="0" err="1" smtClean="0">
                <a:effectLst>
                  <a:glow rad="101600">
                    <a:schemeClr val="bg1">
                      <a:alpha val="60000"/>
                    </a:schemeClr>
                  </a:glow>
                </a:effectLst>
              </a:rPr>
              <a:t>reigneth</a:t>
            </a:r>
            <a:r>
              <a:rPr lang="en-US" i="1" dirty="0" smtClean="0">
                <a:effectLst>
                  <a:glow rad="101600">
                    <a:schemeClr val="bg1">
                      <a:alpha val="60000"/>
                    </a:schemeClr>
                  </a:glow>
                </a:effectLst>
              </a:rPr>
              <a:t> over the kings of the earth.”</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85940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http://trackingbibleprophecy.com/images/harlot_beast.jpg"/>
          <p:cNvPicPr>
            <a:picLocks noChangeAspect="1" noChangeArrowheads="1"/>
          </p:cNvPicPr>
          <p:nvPr/>
        </p:nvPicPr>
        <p:blipFill>
          <a:blip r:embed="rId2" cstate="print"/>
          <a:srcRect/>
          <a:stretch>
            <a:fillRect/>
          </a:stretch>
        </p:blipFill>
        <p:spPr bwMode="auto">
          <a:xfrm>
            <a:off x="1143301" y="0"/>
            <a:ext cx="7524449" cy="6858000"/>
          </a:xfrm>
          <a:prstGeom prst="rect">
            <a:avLst/>
          </a:prstGeom>
          <a:noFill/>
        </p:spPr>
      </p:pic>
      <p:pic>
        <p:nvPicPr>
          <p:cNvPr id="3" name="Picture 2" descr="http://trackingbibleprophecy.com/images/harlot_beast.jpg"/>
          <p:cNvPicPr>
            <a:picLocks noChangeAspect="1" noChangeArrowheads="1"/>
          </p:cNvPicPr>
          <p:nvPr/>
        </p:nvPicPr>
        <p:blipFill>
          <a:blip r:embed="rId2" cstate="print"/>
          <a:srcRect t="87778" r="40255" b="6667"/>
          <a:stretch>
            <a:fillRect/>
          </a:stretch>
        </p:blipFill>
        <p:spPr bwMode="auto">
          <a:xfrm>
            <a:off x="1828800" y="6172200"/>
            <a:ext cx="4572000" cy="685800"/>
          </a:xfrm>
          <a:prstGeom prst="rect">
            <a:avLst/>
          </a:prstGeom>
          <a:ln>
            <a:noFill/>
          </a:ln>
          <a:effectLst>
            <a:softEdge rad="112500"/>
          </a:effectLst>
        </p:spPr>
      </p:pic>
      <p:sp>
        <p:nvSpPr>
          <p:cNvPr id="2" name="Rectangle 1"/>
          <p:cNvSpPr/>
          <p:nvPr/>
        </p:nvSpPr>
        <p:spPr>
          <a:xfrm>
            <a:off x="1143301" y="674400"/>
            <a:ext cx="7524449" cy="2800767"/>
          </a:xfrm>
          <a:prstGeom prst="rect">
            <a:avLst/>
          </a:prstGeom>
        </p:spPr>
        <p:txBody>
          <a:bodyPr wrap="square">
            <a:spAutoFit/>
          </a:bodyPr>
          <a:lstStyle/>
          <a:p>
            <a:r>
              <a:rPr lang="en-US" sz="4400" i="1" dirty="0">
                <a:solidFill>
                  <a:prstClr val="white"/>
                </a:solidFill>
                <a:effectLst>
                  <a:glow rad="101600">
                    <a:prstClr val="black">
                      <a:alpha val="60000"/>
                    </a:prstClr>
                  </a:glow>
                </a:effectLst>
                <a:ea typeface="+mj-ea"/>
                <a:cs typeface="+mj-cs"/>
              </a:rPr>
              <a:t>“And the ten horns which thou </a:t>
            </a:r>
            <a:r>
              <a:rPr lang="en-US" sz="4400" i="1" dirty="0" err="1">
                <a:solidFill>
                  <a:prstClr val="white"/>
                </a:solidFill>
                <a:effectLst>
                  <a:glow rad="101600">
                    <a:prstClr val="black">
                      <a:alpha val="60000"/>
                    </a:prstClr>
                  </a:glow>
                </a:effectLst>
                <a:ea typeface="+mj-ea"/>
                <a:cs typeface="+mj-cs"/>
              </a:rPr>
              <a:t>sawest</a:t>
            </a:r>
            <a:r>
              <a:rPr lang="en-US" sz="4400" i="1" dirty="0">
                <a:solidFill>
                  <a:prstClr val="white"/>
                </a:solidFill>
                <a:effectLst>
                  <a:glow rad="101600">
                    <a:prstClr val="black">
                      <a:alpha val="60000"/>
                    </a:prstClr>
                  </a:glow>
                </a:effectLst>
                <a:ea typeface="+mj-ea"/>
                <a:cs typeface="+mj-cs"/>
              </a:rPr>
              <a:t> upon the beast, these shall hate the whore, and shall make her desolate and </a:t>
            </a:r>
            <a:r>
              <a:rPr lang="en-US" sz="4400" i="1" dirty="0" smtClean="0">
                <a:solidFill>
                  <a:prstClr val="white"/>
                </a:solidFill>
                <a:effectLst>
                  <a:glow rad="101600">
                    <a:prstClr val="black">
                      <a:alpha val="60000"/>
                    </a:prstClr>
                  </a:glow>
                </a:effectLst>
                <a:ea typeface="+mj-ea"/>
                <a:cs typeface="+mj-cs"/>
              </a:rPr>
              <a:t>naked…”</a:t>
            </a:r>
            <a:endParaRPr lang="en-US" dirty="0"/>
          </a:p>
        </p:txBody>
      </p:sp>
    </p:spTree>
    <p:extLst>
      <p:ext uri="{BB962C8B-B14F-4D97-AF65-F5344CB8AC3E}">
        <p14:creationId xmlns:p14="http://schemas.microsoft.com/office/powerpoint/2010/main" val="215677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http://1.bp.blogspot.com/-zMNBy9XFJpc/UR5eQRJG3vI/AAAAAAAANNo/IgA1OWbQtGQ/s1600/vatican.jpg"/>
          <p:cNvPicPr>
            <a:picLocks noChangeAspect="1" noChangeArrowheads="1"/>
          </p:cNvPicPr>
          <p:nvPr/>
        </p:nvPicPr>
        <p:blipFill>
          <a:blip r:embed="rId2" cstate="print"/>
          <a:srcRect l="3957" r="1092"/>
          <a:stretch>
            <a:fillRect/>
          </a:stretch>
        </p:blipFill>
        <p:spPr bwMode="auto">
          <a:xfrm>
            <a:off x="0" y="0"/>
            <a:ext cx="9144000" cy="6858000"/>
          </a:xfrm>
          <a:prstGeom prst="rect">
            <a:avLst/>
          </a:prstGeom>
          <a:noFill/>
        </p:spPr>
      </p:pic>
      <p:pic>
        <p:nvPicPr>
          <p:cNvPr id="243716" name="Picture 4" descr="http://www.rawstory.com/rs/wp-content/uploads/2012/12/fire-shutterstock-615x345.jpg"/>
          <p:cNvPicPr>
            <a:picLocks noChangeAspect="1" noChangeArrowheads="1"/>
          </p:cNvPicPr>
          <p:nvPr/>
        </p:nvPicPr>
        <p:blipFill>
          <a:blip r:embed="rId3" cstate="print"/>
          <a:srcRect l="6504" t="915"/>
          <a:stretch>
            <a:fillRect/>
          </a:stretch>
        </p:blipFill>
        <p:spPr bwMode="auto">
          <a:xfrm>
            <a:off x="-2136" y="-4985"/>
            <a:ext cx="9144000" cy="6962686"/>
          </a:xfrm>
          <a:prstGeom prst="rect">
            <a:avLst/>
          </a:prstGeom>
          <a:noFill/>
        </p:spPr>
      </p:pic>
      <p:sp>
        <p:nvSpPr>
          <p:cNvPr id="2" name="Rectangle 1"/>
          <p:cNvSpPr/>
          <p:nvPr/>
        </p:nvSpPr>
        <p:spPr>
          <a:xfrm>
            <a:off x="0" y="3048000"/>
            <a:ext cx="9144000" cy="1446550"/>
          </a:xfrm>
          <a:prstGeom prst="rect">
            <a:avLst/>
          </a:prstGeom>
        </p:spPr>
        <p:txBody>
          <a:bodyPr wrap="square">
            <a:spAutoFit/>
          </a:bodyPr>
          <a:lstStyle/>
          <a:p>
            <a:r>
              <a:rPr lang="en-US" sz="4400" i="1" dirty="0" smtClean="0">
                <a:solidFill>
                  <a:prstClr val="white"/>
                </a:solidFill>
                <a:effectLst>
                  <a:glow rad="101600">
                    <a:prstClr val="black">
                      <a:alpha val="60000"/>
                    </a:prstClr>
                  </a:glow>
                </a:effectLst>
                <a:ea typeface="+mj-ea"/>
                <a:cs typeface="+mj-cs"/>
              </a:rPr>
              <a:t>“…and </a:t>
            </a:r>
            <a:r>
              <a:rPr lang="en-US" sz="4400" i="1" dirty="0">
                <a:solidFill>
                  <a:prstClr val="white"/>
                </a:solidFill>
                <a:effectLst>
                  <a:glow rad="101600">
                    <a:prstClr val="black">
                      <a:alpha val="60000"/>
                    </a:prstClr>
                  </a:glow>
                </a:effectLst>
                <a:ea typeface="+mj-ea"/>
                <a:cs typeface="+mj-cs"/>
              </a:rPr>
              <a:t>burn her with fire. For God hath put in their hearts to fulfill his </a:t>
            </a:r>
            <a:r>
              <a:rPr lang="en-US" sz="4400" i="1" dirty="0" smtClean="0">
                <a:solidFill>
                  <a:prstClr val="white"/>
                </a:solidFill>
                <a:effectLst>
                  <a:glow rad="101600">
                    <a:prstClr val="black">
                      <a:alpha val="60000"/>
                    </a:prstClr>
                  </a:glow>
                </a:effectLst>
                <a:ea typeface="+mj-ea"/>
                <a:cs typeface="+mj-cs"/>
              </a:rPr>
              <a:t>will.”</a:t>
            </a:r>
            <a:endParaRPr lang="en-US" dirty="0"/>
          </a:p>
        </p:txBody>
      </p:sp>
    </p:spTree>
    <p:extLst>
      <p:ext uri="{BB962C8B-B14F-4D97-AF65-F5344CB8AC3E}">
        <p14:creationId xmlns:p14="http://schemas.microsoft.com/office/powerpoint/2010/main" val="179920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716"/>
                                        </p:tgtEl>
                                        <p:attrNameLst>
                                          <p:attrName>style.visibility</p:attrName>
                                        </p:attrNameLst>
                                      </p:cBhvr>
                                      <p:to>
                                        <p:strVal val="visible"/>
                                      </p:to>
                                    </p:set>
                                    <p:animEffect transition="in" filter="fade">
                                      <p:cBhvr>
                                        <p:cTn id="7" dur="3000"/>
                                        <p:tgtEl>
                                          <p:spTgt spid="24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www.testimoniesofheavenandhell.com/Pictures-Of-Jesus/wp-content/uploads/2013/04/Jesus-Picture-In-Heaven-On-The-Throne.jpg"/>
          <p:cNvPicPr>
            <a:picLocks noChangeAspect="1" noChangeArrowheads="1"/>
          </p:cNvPicPr>
          <p:nvPr/>
        </p:nvPicPr>
        <p:blipFill>
          <a:blip r:embed="rId3" cstate="print">
            <a:lum bright="-10000" contrast="30000"/>
          </a:blip>
          <a:srcRect l="4065" r="4876"/>
          <a:stretch>
            <a:fillRect/>
          </a:stretch>
        </p:blipFill>
        <p:spPr bwMode="auto">
          <a:xfrm>
            <a:off x="-609600" y="0"/>
            <a:ext cx="9975273" cy="6858000"/>
          </a:xfrm>
          <a:prstGeom prst="rect">
            <a:avLst/>
          </a:prstGeom>
          <a:noFill/>
        </p:spPr>
      </p:pic>
      <p:sp>
        <p:nvSpPr>
          <p:cNvPr id="4" name="Title 3"/>
          <p:cNvSpPr>
            <a:spLocks noGrp="1"/>
          </p:cNvSpPr>
          <p:nvPr>
            <p:ph type="title"/>
          </p:nvPr>
        </p:nvSpPr>
        <p:spPr>
          <a:xfrm>
            <a:off x="-304800" y="4724400"/>
            <a:ext cx="9448800" cy="1905000"/>
          </a:xfrm>
        </p:spPr>
        <p:txBody>
          <a:bodyPr>
            <a:normAutofit/>
          </a:bodyPr>
          <a:lstStyle/>
          <a:p>
            <a:r>
              <a:rPr lang="en-US" sz="4800" i="1" dirty="0" smtClean="0">
                <a:effectLst>
                  <a:glow rad="101600">
                    <a:schemeClr val="bg1">
                      <a:alpha val="60000"/>
                    </a:schemeClr>
                  </a:glow>
                </a:effectLst>
                <a:latin typeface="+mn-lt"/>
                <a:cs typeface="Times New Roman" pitchFamily="18" charset="0"/>
              </a:rPr>
              <a:t>“For God hath put in their </a:t>
            </a:r>
            <a:br>
              <a:rPr lang="en-US" sz="4800" i="1" dirty="0" smtClean="0">
                <a:effectLst>
                  <a:glow rad="101600">
                    <a:schemeClr val="bg1">
                      <a:alpha val="60000"/>
                    </a:schemeClr>
                  </a:glow>
                </a:effectLst>
                <a:latin typeface="+mn-lt"/>
                <a:cs typeface="Times New Roman" pitchFamily="18" charset="0"/>
              </a:rPr>
            </a:br>
            <a:r>
              <a:rPr lang="en-US" sz="4800" i="1" dirty="0" smtClean="0">
                <a:effectLst>
                  <a:glow rad="101600">
                    <a:schemeClr val="bg1">
                      <a:alpha val="60000"/>
                    </a:schemeClr>
                  </a:glow>
                </a:effectLst>
                <a:latin typeface="+mn-lt"/>
                <a:cs typeface="Times New Roman" pitchFamily="18" charset="0"/>
              </a:rPr>
              <a:t>hearts to fulfill his will.”</a:t>
            </a:r>
            <a:endParaRPr lang="en-US" sz="4800" i="1" dirty="0">
              <a:effectLst>
                <a:glow rad="101600">
                  <a:schemeClr val="bg1">
                    <a:alpha val="60000"/>
                  </a:schemeClr>
                </a:glow>
              </a:effectLst>
              <a:latin typeface="+mn-lt"/>
              <a:cs typeface="Times New Roman" pitchFamily="18" charset="0"/>
            </a:endParaRPr>
          </a:p>
        </p:txBody>
      </p:sp>
    </p:spTree>
    <p:extLst>
      <p:ext uri="{BB962C8B-B14F-4D97-AF65-F5344CB8AC3E}">
        <p14:creationId xmlns:p14="http://schemas.microsoft.com/office/powerpoint/2010/main" val="229976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scan0124.jpg"/>
          <p:cNvPicPr>
            <a:picLocks noChangeAspect="1" noChangeArrowheads="1"/>
          </p:cNvPicPr>
          <p:nvPr/>
        </p:nvPicPr>
        <p:blipFill>
          <a:blip r:embed="rId3" cstate="print">
            <a:duotone>
              <a:schemeClr val="accent5">
                <a:shade val="45000"/>
                <a:satMod val="135000"/>
              </a:schemeClr>
              <a:prstClr val="white"/>
            </a:duotone>
            <a:lum bright="-30000" contrast="40000"/>
            <a:extLst>
              <a:ext uri="{BEBA8EAE-BF5A-486C-A8C5-ECC9F3942E4B}">
                <a14:imgProps xmlns:a14="http://schemas.microsoft.com/office/drawing/2010/main">
                  <a14:imgLayer r:embed="rId4">
                    <a14:imgEffect>
                      <a14:saturation sat="400000"/>
                    </a14:imgEffect>
                  </a14:imgLayer>
                </a14:imgProps>
              </a:ext>
            </a:extLst>
          </a:blip>
          <a:srcRect/>
          <a:stretch>
            <a:fillRect/>
          </a:stretch>
        </p:blipFill>
        <p:spPr bwMode="auto">
          <a:xfrm>
            <a:off x="0" y="0"/>
            <a:ext cx="9448800" cy="7086600"/>
          </a:xfrm>
          <a:prstGeom prst="rect">
            <a:avLst/>
          </a:prstGeom>
          <a:noFill/>
        </p:spPr>
      </p:pic>
      <p:sp>
        <p:nvSpPr>
          <p:cNvPr id="4" name="Title 3"/>
          <p:cNvSpPr>
            <a:spLocks noGrp="1"/>
          </p:cNvSpPr>
          <p:nvPr>
            <p:ph type="title"/>
          </p:nvPr>
        </p:nvSpPr>
        <p:spPr>
          <a:xfrm>
            <a:off x="152400" y="274638"/>
            <a:ext cx="8991600" cy="6583362"/>
          </a:xfrm>
        </p:spPr>
        <p:txBody>
          <a:bodyPr>
            <a:normAutofit/>
          </a:bodyPr>
          <a:lstStyle/>
          <a:p>
            <a:r>
              <a:rPr lang="en-US" b="1" i="1" dirty="0" smtClean="0">
                <a:solidFill>
                  <a:schemeClr val="bg1"/>
                </a:solidFill>
                <a:effectLst>
                  <a:glow rad="101600">
                    <a:schemeClr val="bg1">
                      <a:alpha val="40000"/>
                    </a:schemeClr>
                  </a:glow>
                </a:effectLst>
              </a:rPr>
              <a:t>(Revelation 18:1) </a:t>
            </a:r>
            <a:br>
              <a:rPr lang="en-US" b="1" i="1" dirty="0" smtClean="0">
                <a:solidFill>
                  <a:schemeClr val="bg1"/>
                </a:solidFill>
                <a:effectLst>
                  <a:glow rad="101600">
                    <a:schemeClr val="bg1">
                      <a:alpha val="40000"/>
                    </a:schemeClr>
                  </a:glow>
                </a:effectLst>
              </a:rPr>
            </a:br>
            <a:r>
              <a:rPr lang="en-US" b="1" i="1" dirty="0" smtClean="0">
                <a:solidFill>
                  <a:schemeClr val="bg1"/>
                </a:solidFill>
                <a:effectLst>
                  <a:glow rad="101600">
                    <a:schemeClr val="bg1">
                      <a:alpha val="40000"/>
                    </a:schemeClr>
                  </a:glow>
                </a:effectLst>
              </a:rPr>
              <a:t>“And after these things I saw another angel come down from heaven, having great power; and the earth was lightened with his glory.”</a:t>
            </a:r>
            <a:endParaRPr lang="en-US" b="1" i="1" dirty="0">
              <a:solidFill>
                <a:schemeClr val="bg1"/>
              </a:solidFill>
              <a:effectLst>
                <a:glow rad="101600">
                  <a:schemeClr val="bg1">
                    <a:alpha val="40000"/>
                  </a:schemeClr>
                </a:glow>
              </a:effectLst>
            </a:endParaRPr>
          </a:p>
        </p:txBody>
      </p:sp>
      <p:sp>
        <p:nvSpPr>
          <p:cNvPr id="77826" name="AutoShape 2" descr="data:image/jpeg;base64,/9j/4AAQSkZJRgABAQAAAQABAAD/2wCEAAkGBhQSERUUEhQUFBUUFRQUFBYUFhUXFBQUFRQWFRQVFhUYHCYeGBojGRUUHy8gJCcpLCwsFR4xNTAqNSYrLCkBCQoKDgwOGA8PGikcHBwsKSkpLCwpKSkpLCwsLCwpLCksLCksLCkpKSkpLCwpLCkpKSkpLCksKSkpKSwpKSkpKf/AABEIAOYA2wMBIgACEQEDEQH/xAAcAAABBQEBAQAAAAAAAAAAAAAFAAIDBAYBBwj/xAA8EAABAwMCBAMHAgQGAQUAAAABAAIRAwQhEjEFQVFhInGBBhMykaGx8EJSFMHR4RUjM2Jy8QdDY4KSsv/EABgBAAMBAQAAAAAAAAAAAAAAAAABAgME/8QAIhEBAQEBAAIBBQADAAAAAAAAAAERAhIhMQMTQVFhIjJx/9oADAMBAAIRAxEAPwDw+ElwFdQDUl2EggOLoC6kgElCS6gOLqULoCYcC7C6WpwajAbpTSFM1qVSmnhaghXLVshVdKI8OZKIV+ENWnhUyEXr0cId7vKdgldoUpTa7coja2+JVKszKWHqANTSFO5uFCUqDIShOhIhIzEl2EiEAkoSCUIBQupBJAcXUkkAkl1KEBxILsJIBzU/QmNVimFUKmManhkKf3CnZQlVidV/cqU20hXKFtOFco2aeJ1n/wCGRLhVvlXX8OyrvDLLxIkK9KNxaY+aGU7OXLZXFhgqlZ8Ml2yeFqj/AAUU/NB322VueJWEMAWfqWUIwSs9XpqqWIxc26rG1hTYuUPc1RwrNVij92psXqKElIWpulLDMSTiFxIGpSupIDi6kkgEntTF0FASBspe7XWFWqQlUmqvu1PRVgW3RSMtlWFamt6avUrRR2lLqj1laqozqtQsOYRGlYc1ftbOEWpcP7KiAKnDsKazsYcFoG2GNl2lYwUBQuLHBTeG8MztzWhqWWFZ4dw+EoKzXF7PKAXVmtzxG0klA7mzlMoxlawlDrq2WzubKAhNewSw2SfaqB9FaG4s4Q+tbqcVKDupKNzURqUlAaCWLlUi1c0q4aCboCWHqmKZ6FOFu79p+S9/q8MtqYxQpD/4gnrkSSCuOZSBBbTpRH7GQT/yI37RzVeE/afO/p4D/Cu/a75FI27v2n5L37S2R/l0ox/6bOfM4/lHnsrTrBkH/KouziabNuUkI+3P2PO/p86lh6FcX0DecMt8h9vb8xOQMGN5H2Qu59lrR0zakd2PlvzKf2/6Pufx4o1WaL16Rc+wtm74S+mf92n+ZCFV/wDx83Pu6zTEfFI32yRH1R4UecZ62cilC2Dk9/shXp/p1Dq3P2U9rbuafE0hGWI2LFvw9F7O2hOsGyjVvZpkVrbI1Z23JQW1tCMWtJGmi/gVwWeUap0JCRtkgHi1wrlG2hqnp0FZdSwgWM5eW6F1bNaavQkqjWtkaMZW4s0NuLJa+rZKlX4emTE3Nh2Qe6sluLu1QK+pgIDLVLRVKzQ1E72og1wpUq16yqkqWq5Vy5TWkj6IrsA6AnpPXpt+FD6zI+GZMRq2nywrlYGcDBPT5bfzVN9F85iMxI2+v5lUSsys7VmYyC4A6RA/VIjpkFELOq148BktMmADHrBEd1Wt6ZB8RE8tyCOwJ/l1VulXcXACIduXBo0xviZ+nyTiaf707ADnyAxsYDQh9W1jxBrT2H15yEbpUQBgz107AzOI2/MqCrSDcwAPOBn0n7qtTgO2k47agOmqR9d/MJf4bq3kGN5BH2H4UTNLAj0/sSkHu6SefVVqLoV/htRvPfbkQefLKtNtHH4mh3mAfkd/qiVKr2V6jpI2T1OAlPg7DyLT2yFdocMcNshGadNh5hTNtByU1UD6FHqEQo0lYZS6hTtteijFynW4Vk0VHSpwrtIJarFenRT6tPCsimm1KaWngW+ioTaoq6kqtdyaQutRAQm9KLXJQi6YmQBflZviC1F5QQK9twmTI3soPXplaa9pBBriEqcBalFRGmr1Z3ZViSprSV7/AF39/VVdcbH6/kK1duAnn90NqEeR+v0SNLSI1AlokQNWP6Z9UQr1XaCaYa54yNQkY8o5YQmkSdnTvmPyUUspGMu6kgD5QnCoLUv7lhLagYC4yC1sjPQDPdWgyo9pLoOqfC6WxykIrc2zAfePHw85d8w0GJ7gKnV4hTcwk6mt/dmPMcx8lp8oqGlUbloOl+NWn/qFM1s/EASNjn+f55IKONaZgamnDXPGkyPMZUL/AGjzBJwDMDnyCrxqNaWnSzjCv0mGPyVmuG8aY/8A1DBGwn8laK2qREeIHmPpslZgWSzEgAxy6q1aXHQem30UZrQJjbrKaK7X5GDHLf8AupMTpuU9Ov1Q2jXcJ3PPsVdp1QYnnkJarBClVBVqmEMAVujVU1UX2rjgmMqpOepWhqqhWaiDqgVeoAqjOhFZqG3Le6PVqIKF3doqTrO3dMdUEvKTeqP31oVnOIUXBPC0EvabPwoLchn4Vf4hqQG6eeiVOG1Xs6BVjUb2UFaoeirGp2U6uR7RccYcNOoBwdgwcjkTOyGVeINc8tIDAOQdl0nlAxsPmlde0TWv0uYAHHEZdA2wMjp2XC3RSdUDaczhreXaOqrDPoXL3O8BGlv7HeIdJdsXcgPvKLUbqrSYfeA1QAXFsjXG7ZBg7/ZZuyuAXhzg5rwdTRgQ07ADAkTy6cloeHtpVA9ziKRdpk4D3AAlukOMuJOM5IG5lc/X1OuavJWZf7T1jWMvqsGrNNuSAMHvgI+b+KZfTLWl0FusyXSMA9c/Iofxy7qtc51JoGYJDWh5aPhMt8oOeXzEOoVK1Ue8YRtln6RHU425FdkuyVjitdXLy8lxJMyZ2nmr9O0dp95VBAxkAc+oCK2Hsw0n49TIzMfEQZyDjfbbKkuuAGmHupOJbnwgjyiSMq/JFgK2oJ8OyL2Nd4EBxAPIFO4VZ0n4eC13PENMbRGN5RFtm0OgSDE9vRHkWLljf1AIJJHdG7W4YSBET6Z7oAJbv6FXaDSps02ipUxJ0HzEqzbsEwY5efdCLcQJV1tc+vVZWKlEZgdRPqpKVWf6hD/e6tj0ntKfTaUlCgqkJzbhD3XhbvJ802lXBOPkjD0QqO6Ko+uuGqoqjw7zTxKOrdwqlXiCjunIPd14RCq5ccRHOEIvKtN3ZUbq7Qe8ve6pOH8QsmO2cs3fcKPJS3V+UOq8TPVKnJQ66syOSoOpFFavEzzyqxvB0UVpBKtWJqavhJiMzEjGUepfxXui4ESTGqQXHOMhZplYtILcEZnfKIVPaKo4EOOroTuPzK3sJo2XdyaRDw14aMOI0wYMgH9R5zso7fipZS8JHvKhAEhrixrTu1rp8R2BgQAMdI/8YdUpta7wnTnUS06sQZ6f1UNCnDmEQ4jT4mlpLSDPLBiZXP1NvtcHbW2a1pdJcTBIyJMQRJgiTGB9UytxInxPpED4J1ECNtvTmqNSpUo1Phcf+M5Hn1lGbAMuGOZV1AkEZ1DG852P/WFPX1Lz8weMoRVv2tA93Lf1BwwJnn8oMq/Suqr2ajUlpiCA3fEB3qSCp+J8CY5zdAYA5okk6WtnInMHntG4S4bw0tYGslzfixqg6STnAjM45iE/vTPXyX2zn1dNMGp4TE6CRycRtnnHNQPuHucCwkDAhxn7/mFFxRpbU1N8Ughm0CWjbv4jHoqzOJMhszI+H+hHnK0+lb1dZ9zBy34g95DXEGPr3KL03AxBHkNwsjb3PikbI3Z3MRPLK3sRGh/iABnsJHMcyuOrnGZGIKH292HTDojbspaPEhqgnwgjl9Vn4q0Vp1RODEfX0RG2qSJQKtWh0CIORH8ldtbiApw9Xblo/OWFRqVIPku1b0TnbcBQvIJI6bdxuIShrlLiIOHfNR1qvMbIXXMCQeU+Y2JBUX8d3VT2kQq1w4Qd+R/qgd+6JBUlW65qvXrCoImHfpPXsU/EtAeIGNlnLy7Ru/rQSDghZ3iGfNSahXulRq1U26kKk6sp1ciSqVAVw1E3Up1cg6Uwp65C7GaShVOoc87EwD27LR1rwUQ2Wh+ozBdhuwwQsxCcXFZ9fTnXyqdY9O4dxhnui4Gngc3DSD35hQs9qHVKjWsDJJhrQImYPxkieY7zsF57RYC13iIcIhsHxg7wRzG+cfJFKNLTUbpeTBBODLYM7fJY9cyHK9F4y3wNhppgEf6hBJI+Fxcwk1BtiRt3QngNeu8vNUvcH/C/EEAw4wNM4O8ckLrcaa4A+/d4YGlzZE887/RaHh/FWsaHAyXQTIOkiN2jEbf2S4m/gWg/tHQJENkxBO07AD6BZ6mc53Wt4je+/cAA0AkantEneNIM5Vridi1lP4NWwkAaht/Nbcf4zGXXtnbMohXuyIDsbQcGQorKhrqaSwsM4MdMExnmQrvtJSbpgaZEZkQDI36c1e+04rUbmMg5V1laBnB/OSA27TsTkbq2LqVRD1rcAjLiIkjoe3YrRWV211PAAIiQeY5meuFiaNbKN2l3G3xAY7jmD9Fn3z6VKM1YcCW7g/IhUqVUzG+Ce4hUa3F9Lw6MPY0noeRg9iCPRFKNYECBEz5j8Kzn9OqjapIgkQZid2nmD2M/Y9UOuC5u/Lf5x85n5K3dEgOMyJB2mPTscxzGPIHUvNLnTznnIGftMH0B83NKpxfxg7H+iqVbqEy9p6qbXtgRIInZuohrvKSRPZDGVpMExP3Vyli7fs/iGGP9Vokf7wP5hY+tc5LXbhHxXLSDsQeXIhVfaThnvafv6Y8Tf9Vo+jh2P3S6m+z59M5cIbWp9FM265FMq9ljWs9KZTVK8KPSoaNCkkku9i60DntzjdcSXEgmtCNQ1bc0VZd7AFuDExmCf+kEUl0A10MLiAdzA9R2WffM6s1UuL3EKrA7wHBGY887rlLibiAHOcQ2Izy5hCyV1rlU9FW79n+NsYANPhiTByDOJA81sLbiFOpT1ZgjIEyOq8co11ovZzjzqbtBcWtdjUCAWExmTuMIvGpejvfTe73cBzv0kRnrB9f5qDjns+yo04IdH6THfPIqLhvE3Uw6Gl7SRocBIdI8Q1DmDO3yRu5qhzQR+oA47hY31VPP7j2ddTYXB0gD9XhP9EOp4EnfGJ5dVueIPDWBrwXTvyxIBz2JHpKzN7w51NziNJa3xxGfd4kAnlkhazpnYrWNeXK1eXkbKs+0NN5Ia4N3ncZyIPSIXab9TwyPEfhcIcB4SYc04IMwq8pmlnvE9HiDarmtfjuCY7B3m4DKuMvyHFpIFQZEAiYG3PpsVRfbsY7TBEFztQGWMfpaAQcuEuzzEFVrhha3VMuD3U5J/S0YDc/phzSNxpXN5Tq+l5gtfcSJYXN3IkieQyDnfmPQIPcvcD/mCRkGMYwAR8onbHmmupucGaS4ueBAAxpI0mT1mfMeampVm1C5pw8ftktdBHh8sTmP6uXxGaVF5JAbJPhp1absOAADSfJwbviDg8lWvmlsgyYe7MCHbQ6d5hwPyKKXBLQxxHja6XFv626iHHGR4SDjmOwgVxKmdZBMAT4o3Ds6o5iSHdtUckuetqrziE08dOnQkYx9VJYXeh20g4cOTmncHz+hhPLiCARqA8RyMiJc3b5HeQpadnsRDmxuOckjA5nt1CudFeWR9sOBe4qB7M0qg1MPnyPcHB8lnm1F6xU4YK1N1u+CKg10XftqEbT0Jx56eq8qv7N1Ko5jhBaSMqO5nuK4u+qaTKZKaCu6lnrRrG0W64jUMdQIjsZ9VFUommQTG8gSDt5KeC92prtMmDmI29fupPdsdqAnXqO5GfLvgrs1kZfW2oCo0QH5IAgNP9zKoOELeVLBrWAvA06IzvMdJ3nBWUFpOtxBDAf0xyImN4x9YS56GBhTSiXGKQY4MaWlokjRkZP75JdsOnkMoanLs0OLqScAngdapW1FEkqDZezPHnjVBOrBnVgAHxGJy6Pst7w66BGSYORqwe+D88dV43wy601AYkHELe1uLs93pfqDtOpkkCIB2I5wse/kRsrprHNjDswYznfPRZj2q4SRTFRge6CCRJ+HEgneJH3U3speNLHEPc7VBOuA4YxtyWhp3GtrmtG3NwMEdO3mo+KLGKoVNTZE/wCa4mNmwJcADsMyPRQVKrGgsiAWnk4EwZLS4HfDo+hwj9xwHQWup4gEtaZGkkGAQPOFDQ4fqLnNEaZDmkyNR2IMRg/ME7bGfqX9DmAj+LaWgkl2p58Qw7RpgatwXtGZ3w2ZynUbptR72yCHtDQHhoZrBBDsZgjE8tRzACbX9ntNJmxq1Hbzk6W1CacbSfDB6tcOQJda8OaaDRUBaPG0EjLakkjScw3eZHLopk4suH/kpX9yynUa8BxGp0N1kOYQ5vg7RkbQeuyp/wCKgVnVRTGXteBJbDmnMFvM5mB6Kax4YdT2vgRLi7OoMaPE4ciIORvkK6eEQyo2kJLvDqDpIAYCWFrhiZBkftgEzCPLmehlK04p70NplohzXsB+ADHh0Gf+ILdpd3Xa1kzW1lPVDtL6ZMHU10tgA7kEEaTkEkZ3UdrZe8pFkAOZESCdQqMAwTsQ4TjkewlULg++ax7TD4aGt3pk+F2kZwTk84dIIKfM9+jv9dtnlpNNww3w5HhLWiGTGZ1YB8+uCNuxrDiSwPjO5DwHtc7uSAQe57KJoBrkuJeWl7Wu/c4ZGoYMEwcj9RGNxLUsyG1KQMGm4CmXGNbajsagYESwDVydp25TfVEXH2gIAg4kyDyGQR0wSfn0xk//ACRwHWwXLR4gdFbEeKMPI/3DPnK1vDL0VQQRDmGSHDONwBzxJPSXdlYFqDro1Pge0scSMdWO8xj5FbT3MrP4ux4ElKI+0HCHW1w+k4RpcQhsrCzPTeXW14eXMa54gkYEnaJJx5KtRe4vByXagZ6nqoWXDgSQTnfvzzK7TqwCAYnfykEfVduMnoVWhUqtksBlogknYgGIPOVUqWzX0ntc33c8xEHmcc/hGCmez/FxoA1/C0CDidsknoSR6qhxA1HvgOywZnGoEyIPkdpXPPnFAHELA08/pOzs5PyHnH1VV8TjA7mfqjvtVdhzmBpMBuRjTq6jv19EBW/O57TXAFPb0WnLnaRI8/lzUKSsDdTgg+Frg5pE6sS08pG5nZV2cGc4dC2Q70AOB6qrbte1wAGXgCOZB6QtLYW9XSPDvDcwYA3E75Ky6uGyDCWuxuD6yCiVesNQeCXQWk6jJb1Ec0V9oAGvDGANJnWQIJO/PKH0+G6mEaiXkiMGI2z8seSW7NDT8CvNTgCYjxN0xDhEEdokLY2t5A3n1xtELy3hQrU6b2iBBHxf7uQJ2RelxSpSptEYa8B8HIJ235E/VZ2G3NxxDBJMRPomWZY2m51MB4fLpccbQc/NYq/4v70Gk2ZfBBHTuOaJcKufdt/h3PjSJHdsnGeuUZ6IZr3FM0qb3AipTeWwYGpvicHCR8RgNkZIf2xR4pdMeZnUGkuGoZw6Xgxy0g8tiORxKboVG1KZ/wAwOaNBDh4S2AQMEdM9lleKXBp1NTXHS8AGcEiIg8u09ZWf27fiq8lwXIEQ1wLMMLi3xU3OjSXDnoJ9ZjdVX8TDntID9TNBkERLY0l45Rkb4Q73/gjxeKJjJ6hxHMf1VvhctfUNQgO92TJEkkFrttjOM855quOZNtFtEuEVXVbkljSNXieycNgSXCRAjJAXorOEUmPFQsDnS1xdAmWxkDy/MBYD2dqht4HjS1rmkETIdqEFok4OZPkvQ/f6GuBONx2/DCdz8JDuJcAZVkOAcHPAMD4SS4CoD1Gd/LpIL2gthb02xHvGNfo6PaXuY4EdYg9vMLTV6oPhJAL9juNs+oIB9YyqvGLFtRswDpOoSSQ3WADPbVqzjumGSp0Syo12olzAyq1wyH0nF2SASQZ04OYM7jJ240uLXtPKeW0NME9QM+RKDcT4fAc8EwCQI7QQCOm47apQ+w4tG88/6Hy/SfQ9VUiarf8Ak/gvvKLLlo8TD7ur6fCT5j6gry9e80A24pOouiKrSwDo7dh6bjT6leI3/DnU6r2EGWuI+Sj6k/KuL+BZOaJMLiS60rziyGiPFqIJDpGkaY0icbHcZk7LUNtixrmhrXN0/FnVgYgjM8uix9s2XAYGcknEd52W3qt1UtLo1NbqAYZEHY4xBWXXo4xV7cBxECBpGM4MZ35qsn1Ww4joee6YtQSUpJICWldOa4OHxDY8xiFreBca94DL2tfMAOzPQiB+QsaiXBKLXEkmC3I7+m0d1Hclgjc3HBWVKgqGZaPR3X7IXxKmaVTVTDQCQXiM6R+qeSNcM4iyu2WSCPiHQ9MYIKocbsdbZBIOlwkCAN9+ZmSuefK2UPFR78vBME5E+Eu/dnEK1x+5EUn0xEwXTBHYHnCdw21YzRVc2YkHA0k7EEHA++FX4zxinWD4bpII0RsRzlaf8Ib4Vw8Oa2q46TEnaQTyPpCg4tZF0OYABqILozt2wRv8wq3CuLuFOHNGks0jJGGg56KnY8Sc4OBJIJny+u2yWXQNBkUw63IDqZL/AByHg4BaesrK3t6+o4l5JyTHSeiN8P8AaRrQ8VG5LdIIzJEgOcCfJBbzecZzjPPPkr5nslq3uiDTALcOxMDdhZJJ2wfLAkFTUrsvgHOpzWnAHhdgg5yJEjoRO6EVhnzz2yrlq6dIMCTgnYxyPQ/1WXXGe4crY+y9mdDXDGjVkGT8caQI23Wwr3zc+IeDf57fbHZedWFw+i9tPlrDgRsT4pnz2R24vAKrS0gh2oOad3HLfmD9FBtHcPDog5DtQ8hMDoYn8yV25ugJLgYfg8zvIPlqB9SOiDtra2tcMFri0tjZs7R8h6eaJ0W6tTCcw4ZGxjr0Ij1aVRKfD6UioHwWHWynE/tJG+PL/qM1VsAxxH7XSRzAiDvjJ+wWr4DbhpqDcAt5fCSC7TPPYKpf0Gio2ocETSqiMaXS0H6Bw6Y9blTQSwudDy2YAMg8xHT0KLcQ9hRdVHV2gAVYcRjDoGsf/aUEvnBtXUMjb5bj6FEGcUqMGlrjpE6Y6EyPormflnZfw85XQ6J5+ux5H86lNSWqylHeB8RYNQqDcaWmBOBgAoM8NzE9gfz8lMlKzTXbqwdLjggExkHAOf8ApUVftrjS0uHxQQcnbmR5qjCIHXMhNTveHr+FNRCJavgzKdWm3/TpkHS848Z0RtAIJAB33krKKxQuyAGiN52yCREz5Jdc6cra8KDmuOgQ1hktGJDhkyd9hhRcY47TdpYCXGclpEbnmOePss27i9WmHMLjkAYIPwx0x0RbhdzRFM1NUPaBqGDIMzJ85+ayvOe1Ibus4UngGG1Ds4GSZH8oQm54WWMLi5pIIBAMkT/b7o5xy7ZXoaqR06HAFo59DHTbyWXLiZ+qrkkr74kRAAiIEwMQUV4TwkvovezLocAMA7ZH1+iBo17NcWFNxa+SzLoG5PRPr49BI+kDZMhviDvERmMdEKq04zBA2MjMxlaw0DUcTT0tI0uAyNwfSIQ7jjKZYXgtDw7RpacHcE/KCp56FZ0qRkuIgGQBtOwyTzhMcuNMK7CaPgfEy+q2Q0kAu1OxB2O3xdc5n1nZcNt6b3TA1tOoifgJ8JaPl9QvPeA3Qp1ZcA4OBB9VvfZggOcdQd7zTo21FwAHuzGNWxjfKw7mKizZ22lrmtDXOc90cj4gC4HoNQKK2tbUNYGfE0gnBdBOOu31KFMtWU6jXioWkO0nUTBLiQMdNIGe5RA8RYDobB1glumDOCAPSAPRIJn2wOpg8JeBmJy2YMc4Ag9ZQe8tveM1yASGhzSCcubpIPOTokHfB6ot77Z0DLYO3xAxjPMwPRRVCBIJ/UACZMy3WMdTMdx6pkx9e1cWDUPEHO1dXbGZ6x+ZUjaIOxIHLy5K5f1iHdA6ZkQNUHSY8xONkGqXVQOIbkanEQBGST07qpUWMckCupLpUfSpzPQZPl2RCz4aw1GtcXEOEt2BwYIKSSjoRSvaYa9zW7BxA8pUVJ8FJJOfAcc6criSSYJdcIMLqSRH+7Lml0jwwPmoQkkg3Q8iYMTv3XNW66kgOBy7TqEGQkklQJ2fF30YIhwcJgztsR5JlG5bpgtJkkgTgT/eEkkpDV7qjpdH275/mooSSTJIwLV+xJLnVKcwNJeOelzWu8Q7x+BJJZ/W/wBKfPyIe0jC+P8A3HUQ/JgVXMYS5g6TUdg/0gf7L3JF2xpMiTOOeZ37k57pJLL6N3kdfLZcUvhSa2RIIkxEk6oP/wCUMvOKDSXgHPIx5j7NHkEkkwEX9/qbTOR4oPmw6Rnc469UObVdyiJP3SSQH//Z"/>
          <p:cNvSpPr>
            <a:spLocks noChangeAspect="1" noChangeArrowheads="1"/>
          </p:cNvSpPr>
          <p:nvPr/>
        </p:nvSpPr>
        <p:spPr bwMode="auto">
          <a:xfrm>
            <a:off x="155575" y="-2819400"/>
            <a:ext cx="5610225" cy="587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828" name="AutoShape 4" descr="data:image/jpeg;base64,/9j/4AAQSkZJRgABAQAAAQABAAD/2wCEAAkGBhQSERUUEhQUFBUUFRQUFBYUFhUXFBQUFRQWFRQVFhUYHCYeGBojGRUUHy8gJCcpLCwsFR4xNTAqNSYrLCkBCQoKDgwOGA8PGikcHBwsKSkpLCwpKSkpLCwsLCwpLCksLCksLCkpKSkpLCwpLCkpKSkpLCksKSkpKSwpKSkpKf/AABEIAOYA2wMBIgACEQEDEQH/xAAcAAABBQEBAQAAAAAAAAAAAAAFAAIDBAYBBwj/xAA8EAABAwMCBAMHAgQGAQUAAAABAAIRAwQhEjEFQVFhInGBBhMykaGx8EJSFMHR4RUjM2Jy8QdDY4KSsv/EABgBAAMBAQAAAAAAAAAAAAAAAAABAgME/8QAIhEBAQEBAAIBBQADAAAAAAAAAAERAhIhMQMTQVFhIjJx/9oADAMBAAIRAxEAPwDw+ElwFdQDUl2EggOLoC6kgElCS6gOLqULoCYcC7C6WpwajAbpTSFM1qVSmnhaghXLVshVdKI8OZKIV+ENWnhUyEXr0cId7vKdgldoUpTa7coja2+JVKszKWHqANTSFO5uFCUqDIShOhIhIzEl2EiEAkoSCUIBQupBJAcXUkkAkl1KEBxILsJIBzU/QmNVimFUKmManhkKf3CnZQlVidV/cqU20hXKFtOFco2aeJ1n/wCGRLhVvlXX8OyrvDLLxIkK9KNxaY+aGU7OXLZXFhgqlZ8Ml2yeFqj/AAUU/NB322VueJWEMAWfqWUIwSs9XpqqWIxc26rG1hTYuUPc1RwrNVij92psXqKElIWpulLDMSTiFxIGpSupIDi6kkgEntTF0FASBspe7XWFWqQlUmqvu1PRVgW3RSMtlWFamt6avUrRR2lLqj1laqozqtQsOYRGlYc1ftbOEWpcP7KiAKnDsKazsYcFoG2GNl2lYwUBQuLHBTeG8MztzWhqWWFZ4dw+EoKzXF7PKAXVmtzxG0klA7mzlMoxlawlDrq2WzubKAhNewSw2SfaqB9FaG4s4Q+tbqcVKDupKNzURqUlAaCWLlUi1c0q4aCboCWHqmKZ6FOFu79p+S9/q8MtqYxQpD/4gnrkSSCuOZSBBbTpRH7GQT/yI37RzVeE/afO/p4D/Cu/a75FI27v2n5L37S2R/l0ox/6bOfM4/lHnsrTrBkH/KouziabNuUkI+3P2PO/p86lh6FcX0DecMt8h9vb8xOQMGN5H2Qu59lrR0zakd2PlvzKf2/6Pufx4o1WaL16Rc+wtm74S+mf92n+ZCFV/wDx83Pu6zTEfFI32yRH1R4UecZ62cilC2Dk9/shXp/p1Dq3P2U9rbuafE0hGWI2LFvw9F7O2hOsGyjVvZpkVrbI1Z23JQW1tCMWtJGmi/gVwWeUap0JCRtkgHi1wrlG2hqnp0FZdSwgWM5eW6F1bNaavQkqjWtkaMZW4s0NuLJa+rZKlX4emTE3Nh2Qe6sluLu1QK+pgIDLVLRVKzQ1E72og1wpUq16yqkqWq5Vy5TWkj6IrsA6AnpPXpt+FD6zI+GZMRq2nywrlYGcDBPT5bfzVN9F85iMxI2+v5lUSsys7VmYyC4A6RA/VIjpkFELOq148BktMmADHrBEd1Wt6ZB8RE8tyCOwJ/l1VulXcXACIduXBo0xviZ+nyTiaf707ADnyAxsYDQh9W1jxBrT2H15yEbpUQBgz107AzOI2/MqCrSDcwAPOBn0n7qtTgO2k47agOmqR9d/MJf4bq3kGN5BH2H4UTNLAj0/sSkHu6SefVVqLoV/htRvPfbkQefLKtNtHH4mh3mAfkd/qiVKr2V6jpI2T1OAlPg7DyLT2yFdocMcNshGadNh5hTNtByU1UD6FHqEQo0lYZS6hTtteijFynW4Vk0VHSpwrtIJarFenRT6tPCsimm1KaWngW+ioTaoq6kqtdyaQutRAQm9KLXJQi6YmQBflZviC1F5QQK9twmTI3soPXplaa9pBBriEqcBalFRGmr1Z3ZViSprSV7/AF39/VVdcbH6/kK1duAnn90NqEeR+v0SNLSI1AlokQNWP6Z9UQr1XaCaYa54yNQkY8o5YQmkSdnTvmPyUUspGMu6kgD5QnCoLUv7lhLagYC4yC1sjPQDPdWgyo9pLoOqfC6WxykIrc2zAfePHw85d8w0GJ7gKnV4hTcwk6mt/dmPMcx8lp8oqGlUbloOl+NWn/qFM1s/EASNjn+f55IKONaZgamnDXPGkyPMZUL/AGjzBJwDMDnyCrxqNaWnSzjCv0mGPyVmuG8aY/8A1DBGwn8laK2qREeIHmPpslZgWSzEgAxy6q1aXHQem30UZrQJjbrKaK7X5GDHLf8AupMTpuU9Ov1Q2jXcJ3PPsVdp1QYnnkJarBClVBVqmEMAVujVU1UX2rjgmMqpOepWhqqhWaiDqgVeoAqjOhFZqG3Le6PVqIKF3doqTrO3dMdUEvKTeqP31oVnOIUXBPC0EvabPwoLchn4Vf4hqQG6eeiVOG1Xs6BVjUb2UFaoeirGp2U6uR7RccYcNOoBwdgwcjkTOyGVeINc8tIDAOQdl0nlAxsPmlde0TWv0uYAHHEZdA2wMjp2XC3RSdUDaczhreXaOqrDPoXL3O8BGlv7HeIdJdsXcgPvKLUbqrSYfeA1QAXFsjXG7ZBg7/ZZuyuAXhzg5rwdTRgQ07ADAkTy6cloeHtpVA9ziKRdpk4D3AAlukOMuJOM5IG5lc/X1OuavJWZf7T1jWMvqsGrNNuSAMHvgI+b+KZfTLWl0FusyXSMA9c/Iofxy7qtc51JoGYJDWh5aPhMt8oOeXzEOoVK1Ue8YRtln6RHU425FdkuyVjitdXLy8lxJMyZ2nmr9O0dp95VBAxkAc+oCK2Hsw0n49TIzMfEQZyDjfbbKkuuAGmHupOJbnwgjyiSMq/JFgK2oJ8OyL2Nd4EBxAPIFO4VZ0n4eC13PENMbRGN5RFtm0OgSDE9vRHkWLljf1AIJJHdG7W4YSBET6Z7oAJbv6FXaDSps02ipUxJ0HzEqzbsEwY5efdCLcQJV1tc+vVZWKlEZgdRPqpKVWf6hD/e6tj0ntKfTaUlCgqkJzbhD3XhbvJ802lXBOPkjD0QqO6Ko+uuGqoqjw7zTxKOrdwqlXiCjunIPd14RCq5ccRHOEIvKtN3ZUbq7Qe8ve6pOH8QsmO2cs3fcKPJS3V+UOq8TPVKnJQ66syOSoOpFFavEzzyqxvB0UVpBKtWJqavhJiMzEjGUepfxXui4ESTGqQXHOMhZplYtILcEZnfKIVPaKo4EOOroTuPzK3sJo2XdyaRDw14aMOI0wYMgH9R5zso7fipZS8JHvKhAEhrixrTu1rp8R2BgQAMdI/8YdUpta7wnTnUS06sQZ6f1UNCnDmEQ4jT4mlpLSDPLBiZXP1NvtcHbW2a1pdJcTBIyJMQRJgiTGB9UytxInxPpED4J1ECNtvTmqNSpUo1Phcf+M5Hn1lGbAMuGOZV1AkEZ1DG852P/WFPX1Lz8weMoRVv2tA93Lf1BwwJnn8oMq/Suqr2ajUlpiCA3fEB3qSCp+J8CY5zdAYA5okk6WtnInMHntG4S4bw0tYGslzfixqg6STnAjM45iE/vTPXyX2zn1dNMGp4TE6CRycRtnnHNQPuHucCwkDAhxn7/mFFxRpbU1N8Ughm0CWjbv4jHoqzOJMhszI+H+hHnK0+lb1dZ9zBy34g95DXEGPr3KL03AxBHkNwsjb3PikbI3Z3MRPLK3sRGh/iABnsJHMcyuOrnGZGIKH292HTDojbspaPEhqgnwgjl9Vn4q0Vp1RODEfX0RG2qSJQKtWh0CIORH8ldtbiApw9Xblo/OWFRqVIPku1b0TnbcBQvIJI6bdxuIShrlLiIOHfNR1qvMbIXXMCQeU+Y2JBUX8d3VT2kQq1w4Qd+R/qgd+6JBUlW65qvXrCoImHfpPXsU/EtAeIGNlnLy7Ru/rQSDghZ3iGfNSahXulRq1U26kKk6sp1ciSqVAVw1E3Up1cg6Uwp65C7GaShVOoc87EwD27LR1rwUQ2Wh+ozBdhuwwQsxCcXFZ9fTnXyqdY9O4dxhnui4Gngc3DSD35hQs9qHVKjWsDJJhrQImYPxkieY7zsF57RYC13iIcIhsHxg7wRzG+cfJFKNLTUbpeTBBODLYM7fJY9cyHK9F4y3wNhppgEf6hBJI+Fxcwk1BtiRt3QngNeu8vNUvcH/C/EEAw4wNM4O8ckLrcaa4A+/d4YGlzZE887/RaHh/FWsaHAyXQTIOkiN2jEbf2S4m/gWg/tHQJENkxBO07AD6BZ6mc53Wt4je+/cAA0AkantEneNIM5Vridi1lP4NWwkAaht/Nbcf4zGXXtnbMohXuyIDsbQcGQorKhrqaSwsM4MdMExnmQrvtJSbpgaZEZkQDI36c1e+04rUbmMg5V1laBnB/OSA27TsTkbq2LqVRD1rcAjLiIkjoe3YrRWV211PAAIiQeY5meuFiaNbKN2l3G3xAY7jmD9Fn3z6VKM1YcCW7g/IhUqVUzG+Ce4hUa3F9Lw6MPY0noeRg9iCPRFKNYECBEz5j8Kzn9OqjapIgkQZid2nmD2M/Y9UOuC5u/Lf5x85n5K3dEgOMyJB2mPTscxzGPIHUvNLnTznnIGftMH0B83NKpxfxg7H+iqVbqEy9p6qbXtgRIInZuohrvKSRPZDGVpMExP3Vyli7fs/iGGP9Vokf7wP5hY+tc5LXbhHxXLSDsQeXIhVfaThnvafv6Y8Tf9Vo+jh2P3S6m+z59M5cIbWp9FM265FMq9ljWs9KZTVK8KPSoaNCkkku9i60DntzjdcSXEgmtCNQ1bc0VZd7AFuDExmCf+kEUl0A10MLiAdzA9R2WffM6s1UuL3EKrA7wHBGY887rlLibiAHOcQ2Izy5hCyV1rlU9FW79n+NsYANPhiTByDOJA81sLbiFOpT1ZgjIEyOq8co11ovZzjzqbtBcWtdjUCAWExmTuMIvGpejvfTe73cBzv0kRnrB9f5qDjns+yo04IdH6THfPIqLhvE3Uw6Gl7SRocBIdI8Q1DmDO3yRu5qhzQR+oA47hY31VPP7j2ddTYXB0gD9XhP9EOp4EnfGJ5dVueIPDWBrwXTvyxIBz2JHpKzN7w51NziNJa3xxGfd4kAnlkhazpnYrWNeXK1eXkbKs+0NN5Ia4N3ncZyIPSIXab9TwyPEfhcIcB4SYc04IMwq8pmlnvE9HiDarmtfjuCY7B3m4DKuMvyHFpIFQZEAiYG3PpsVRfbsY7TBEFztQGWMfpaAQcuEuzzEFVrhha3VMuD3U5J/S0YDc/phzSNxpXN5Tq+l5gtfcSJYXN3IkieQyDnfmPQIPcvcD/mCRkGMYwAR8onbHmmupucGaS4ueBAAxpI0mT1mfMeampVm1C5pw8ftktdBHh8sTmP6uXxGaVF5JAbJPhp1absOAADSfJwbviDg8lWvmlsgyYe7MCHbQ6d5hwPyKKXBLQxxHja6XFv626iHHGR4SDjmOwgVxKmdZBMAT4o3Ds6o5iSHdtUckuetqrziE08dOnQkYx9VJYXeh20g4cOTmncHz+hhPLiCARqA8RyMiJc3b5HeQpadnsRDmxuOckjA5nt1CudFeWR9sOBe4qB7M0qg1MPnyPcHB8lnm1F6xU4YK1N1u+CKg10XftqEbT0Jx56eq8qv7N1Ko5jhBaSMqO5nuK4u+qaTKZKaCu6lnrRrG0W64jUMdQIjsZ9VFUommQTG8gSDt5KeC92prtMmDmI29fupPdsdqAnXqO5GfLvgrs1kZfW2oCo0QH5IAgNP9zKoOELeVLBrWAvA06IzvMdJ3nBWUFpOtxBDAf0xyImN4x9YS56GBhTSiXGKQY4MaWlokjRkZP75JdsOnkMoanLs0OLqScAngdapW1FEkqDZezPHnjVBOrBnVgAHxGJy6Pst7w66BGSYORqwe+D88dV43wy601AYkHELe1uLs93pfqDtOpkkCIB2I5wse/kRsrprHNjDswYznfPRZj2q4SRTFRge6CCRJ+HEgneJH3U3speNLHEPc7VBOuA4YxtyWhp3GtrmtG3NwMEdO3mo+KLGKoVNTZE/wCa4mNmwJcADsMyPRQVKrGgsiAWnk4EwZLS4HfDo+hwj9xwHQWup4gEtaZGkkGAQPOFDQ4fqLnNEaZDmkyNR2IMRg/ME7bGfqX9DmAj+LaWgkl2p58Qw7RpgatwXtGZ3w2ZynUbptR72yCHtDQHhoZrBBDsZgjE8tRzACbX9ntNJmxq1Hbzk6W1CacbSfDB6tcOQJda8OaaDRUBaPG0EjLakkjScw3eZHLopk4suH/kpX9yynUa8BxGp0N1kOYQ5vg7RkbQeuyp/wCKgVnVRTGXteBJbDmnMFvM5mB6Kax4YdT2vgRLi7OoMaPE4ciIORvkK6eEQyo2kJLvDqDpIAYCWFrhiZBkftgEzCPLmehlK04p70NplohzXsB+ADHh0Gf+ILdpd3Xa1kzW1lPVDtL6ZMHU10tgA7kEEaTkEkZ3UdrZe8pFkAOZESCdQqMAwTsQ4TjkewlULg++ax7TD4aGt3pk+F2kZwTk84dIIKfM9+jv9dtnlpNNww3w5HhLWiGTGZ1YB8+uCNuxrDiSwPjO5DwHtc7uSAQe57KJoBrkuJeWl7Wu/c4ZGoYMEwcj9RGNxLUsyG1KQMGm4CmXGNbajsagYESwDVydp25TfVEXH2gIAg4kyDyGQR0wSfn0xk//ACRwHWwXLR4gdFbEeKMPI/3DPnK1vDL0VQQRDmGSHDONwBzxJPSXdlYFqDro1Pge0scSMdWO8xj5FbT3MrP4ux4ElKI+0HCHW1w+k4RpcQhsrCzPTeXW14eXMa54gkYEnaJJx5KtRe4vByXagZ6nqoWXDgSQTnfvzzK7TqwCAYnfykEfVduMnoVWhUqtksBlogknYgGIPOVUqWzX0ntc33c8xEHmcc/hGCmez/FxoA1/C0CDidsknoSR6qhxA1HvgOywZnGoEyIPkdpXPPnFAHELA08/pOzs5PyHnH1VV8TjA7mfqjvtVdhzmBpMBuRjTq6jv19EBW/O57TXAFPb0WnLnaRI8/lzUKSsDdTgg+Frg5pE6sS08pG5nZV2cGc4dC2Q70AOB6qrbte1wAGXgCOZB6QtLYW9XSPDvDcwYA3E75Ky6uGyDCWuxuD6yCiVesNQeCXQWk6jJb1Ec0V9oAGvDGANJnWQIJO/PKH0+G6mEaiXkiMGI2z8seSW7NDT8CvNTgCYjxN0xDhEEdokLY2t5A3n1xtELy3hQrU6b2iBBHxf7uQJ2RelxSpSptEYa8B8HIJ235E/VZ2G3NxxDBJMRPomWZY2m51MB4fLpccbQc/NYq/4v70Gk2ZfBBHTuOaJcKufdt/h3PjSJHdsnGeuUZ6IZr3FM0qb3AipTeWwYGpvicHCR8RgNkZIf2xR4pdMeZnUGkuGoZw6Xgxy0g8tiORxKboVG1KZ/wAwOaNBDh4S2AQMEdM9lleKXBp1NTXHS8AGcEiIg8u09ZWf27fiq8lwXIEQ1wLMMLi3xU3OjSXDnoJ9ZjdVX8TDntID9TNBkERLY0l45Rkb4Q73/gjxeKJjJ6hxHMf1VvhctfUNQgO92TJEkkFrttjOM855quOZNtFtEuEVXVbkljSNXieycNgSXCRAjJAXorOEUmPFQsDnS1xdAmWxkDy/MBYD2dqht4HjS1rmkETIdqEFok4OZPkvQ/f6GuBONx2/DCdz8JDuJcAZVkOAcHPAMD4SS4CoD1Gd/LpIL2gthb02xHvGNfo6PaXuY4EdYg9vMLTV6oPhJAL9juNs+oIB9YyqvGLFtRswDpOoSSQ3WADPbVqzjumGSp0Syo12olzAyq1wyH0nF2SASQZ04OYM7jJ240uLXtPKeW0NME9QM+RKDcT4fAc8EwCQI7QQCOm47apQ+w4tG88/6Hy/SfQ9VUiarf8Ak/gvvKLLlo8TD7ur6fCT5j6gry9e80A24pOouiKrSwDo7dh6bjT6leI3/DnU6r2EGWuI+Sj6k/KuL+BZOaJMLiS60rziyGiPFqIJDpGkaY0icbHcZk7LUNtixrmhrXN0/FnVgYgjM8uix9s2XAYGcknEd52W3qt1UtLo1NbqAYZEHY4xBWXXo4xV7cBxECBpGM4MZ35qsn1Ww4joee6YtQSUpJICWldOa4OHxDY8xiFreBca94DL2tfMAOzPQiB+QsaiXBKLXEkmC3I7+m0d1Hclgjc3HBWVKgqGZaPR3X7IXxKmaVTVTDQCQXiM6R+qeSNcM4iyu2WSCPiHQ9MYIKocbsdbZBIOlwkCAN9+ZmSuefK2UPFR78vBME5E+Eu/dnEK1x+5EUn0xEwXTBHYHnCdw21YzRVc2YkHA0k7EEHA++FX4zxinWD4bpII0RsRzlaf8Ib4Vw8Oa2q46TEnaQTyPpCg4tZF0OYABqILozt2wRv8wq3CuLuFOHNGks0jJGGg56KnY8Sc4OBJIJny+u2yWXQNBkUw63IDqZL/AByHg4BaesrK3t6+o4l5JyTHSeiN8P8AaRrQ8VG5LdIIzJEgOcCfJBbzecZzjPPPkr5nslq3uiDTALcOxMDdhZJJ2wfLAkFTUrsvgHOpzWnAHhdgg5yJEjoRO6EVhnzz2yrlq6dIMCTgnYxyPQ/1WXXGe4crY+y9mdDXDGjVkGT8caQI23Wwr3zc+IeDf57fbHZedWFw+i9tPlrDgRsT4pnz2R24vAKrS0gh2oOad3HLfmD9FBtHcPDog5DtQ8hMDoYn8yV25ugJLgYfg8zvIPlqB9SOiDtra2tcMFri0tjZs7R8h6eaJ0W6tTCcw4ZGxjr0Ij1aVRKfD6UioHwWHWynE/tJG+PL/qM1VsAxxH7XSRzAiDvjJ+wWr4DbhpqDcAt5fCSC7TPPYKpf0Gio2ocETSqiMaXS0H6Bw6Y9blTQSwudDy2YAMg8xHT0KLcQ9hRdVHV2gAVYcRjDoGsf/aUEvnBtXUMjb5bj6FEGcUqMGlrjpE6Y6EyPormflnZfw85XQ6J5+ux5H86lNSWqylHeB8RYNQqDcaWmBOBgAoM8NzE9gfz8lMlKzTXbqwdLjggExkHAOf8ApUVftrjS0uHxQQcnbmR5qjCIHXMhNTveHr+FNRCJavgzKdWm3/TpkHS848Z0RtAIJAB33krKKxQuyAGiN52yCREz5Jdc6cra8KDmuOgQ1hktGJDhkyd9hhRcY47TdpYCXGclpEbnmOePss27i9WmHMLjkAYIPwx0x0RbhdzRFM1NUPaBqGDIMzJ85+ayvOe1Ibus4UngGG1Ds4GSZH8oQm54WWMLi5pIIBAMkT/b7o5xy7ZXoaqR06HAFo59DHTbyWXLiZ+qrkkr74kRAAiIEwMQUV4TwkvovezLocAMA7ZH1+iBo17NcWFNxa+SzLoG5PRPr49BI+kDZMhviDvERmMdEKq04zBA2MjMxlaw0DUcTT0tI0uAyNwfSIQ7jjKZYXgtDw7RpacHcE/KCp56FZ0qRkuIgGQBtOwyTzhMcuNMK7CaPgfEy+q2Q0kAu1OxB2O3xdc5n1nZcNt6b3TA1tOoifgJ8JaPl9QvPeA3Qp1ZcA4OBB9VvfZggOcdQd7zTo21FwAHuzGNWxjfKw7mKizZ22lrmtDXOc90cj4gC4HoNQKK2tbUNYGfE0gnBdBOOu31KFMtWU6jXioWkO0nUTBLiQMdNIGe5RA8RYDobB1glumDOCAPSAPRIJn2wOpg8JeBmJy2YMc4Ag9ZQe8tveM1yASGhzSCcubpIPOTokHfB6ot77Z0DLYO3xAxjPMwPRRVCBIJ/UACZMy3WMdTMdx6pkx9e1cWDUPEHO1dXbGZ6x+ZUjaIOxIHLy5K5f1iHdA6ZkQNUHSY8xONkGqXVQOIbkanEQBGST07qpUWMckCupLpUfSpzPQZPl2RCz4aw1GtcXEOEt2BwYIKSSjoRSvaYa9zW7BxA8pUVJ8FJJOfAcc6criSSYJdcIMLqSRH+7Lml0jwwPmoQkkg3Q8iYMTv3XNW66kgOBy7TqEGQkklQJ2fF30YIhwcJgztsR5JlG5bpgtJkkgTgT/eEkkpDV7qjpdH275/mooSSTJIwLV+xJLnVKcwNJeOelzWu8Q7x+BJJZ/W/wBKfPyIe0jC+P8A3HUQ/JgVXMYS5g6TUdg/0gf7L3JF2xpMiTOOeZ37k57pJLL6N3kdfLZcUvhSa2RIIkxEk6oP/wCUMvOKDSXgHPIx5j7NHkEkkwEX9/qbTOR4oPmw6Rnc469UObVdyiJP3SSQH//Z"/>
          <p:cNvSpPr>
            <a:spLocks noChangeAspect="1" noChangeArrowheads="1"/>
          </p:cNvSpPr>
          <p:nvPr/>
        </p:nvSpPr>
        <p:spPr bwMode="auto">
          <a:xfrm>
            <a:off x="155575" y="-2819400"/>
            <a:ext cx="5610225" cy="587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7871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Ptr. Daniel White\Desktop\judgement-day.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Title 4"/>
          <p:cNvSpPr>
            <a:spLocks noGrp="1"/>
          </p:cNvSpPr>
          <p:nvPr>
            <p:ph type="title"/>
          </p:nvPr>
        </p:nvSpPr>
        <p:spPr>
          <a:xfrm>
            <a:off x="0" y="274638"/>
            <a:ext cx="9144000" cy="1782762"/>
          </a:xfrm>
        </p:spPr>
        <p:txBody>
          <a:bodyPr>
            <a:normAutofit/>
          </a:bodyPr>
          <a:lstStyle/>
          <a:p>
            <a:r>
              <a:rPr lang="en-US" sz="3600" b="1" i="1" dirty="0" smtClean="0">
                <a:solidFill>
                  <a:schemeClr val="bg1"/>
                </a:solidFill>
                <a:effectLst/>
                <a:latin typeface="+mn-lt"/>
                <a:cs typeface="Times New Roman" pitchFamily="18" charset="0"/>
              </a:rPr>
              <a:t>“I saw an angel having great power…</a:t>
            </a:r>
            <a:br>
              <a:rPr lang="en-US" sz="3600" b="1" i="1" dirty="0" smtClean="0">
                <a:solidFill>
                  <a:schemeClr val="bg1"/>
                </a:solidFill>
                <a:effectLst/>
                <a:latin typeface="+mn-lt"/>
                <a:cs typeface="Times New Roman" pitchFamily="18" charset="0"/>
              </a:rPr>
            </a:br>
            <a:r>
              <a:rPr lang="en-US" sz="3600" b="1" i="1" dirty="0" smtClean="0">
                <a:solidFill>
                  <a:schemeClr val="bg1"/>
                </a:solidFill>
                <a:effectLst/>
                <a:latin typeface="+mn-lt"/>
                <a:cs typeface="Times New Roman" pitchFamily="18" charset="0"/>
              </a:rPr>
              <a:t> and he cried mightily with a strong </a:t>
            </a:r>
            <a:br>
              <a:rPr lang="en-US" sz="3600" b="1" i="1" dirty="0" smtClean="0">
                <a:solidFill>
                  <a:schemeClr val="bg1"/>
                </a:solidFill>
                <a:effectLst/>
                <a:latin typeface="+mn-lt"/>
                <a:cs typeface="Times New Roman" pitchFamily="18" charset="0"/>
              </a:rPr>
            </a:br>
            <a:r>
              <a:rPr lang="en-US" sz="3600" b="1" i="1" dirty="0" smtClean="0">
                <a:solidFill>
                  <a:schemeClr val="bg1"/>
                </a:solidFill>
                <a:effectLst/>
                <a:latin typeface="+mn-lt"/>
                <a:cs typeface="Times New Roman" pitchFamily="18" charset="0"/>
              </a:rPr>
              <a:t>voice, saying…”</a:t>
            </a:r>
            <a:endParaRPr lang="en-US" sz="3600" b="1" i="1" dirty="0">
              <a:solidFill>
                <a:schemeClr val="bg1"/>
              </a:solidFill>
              <a:effectLst/>
              <a:latin typeface="+mn-lt"/>
              <a:cs typeface="Times New Roman" pitchFamily="18" charset="0"/>
            </a:endParaRPr>
          </a:p>
        </p:txBody>
      </p:sp>
      <p:pic>
        <p:nvPicPr>
          <p:cNvPr id="79874" name="Picture 2" descr="http://reachingyourheart.com/wp-content/uploads/3-Angels_sml.jpg"/>
          <p:cNvPicPr>
            <a:picLocks noChangeAspect="1" noChangeArrowheads="1"/>
          </p:cNvPicPr>
          <p:nvPr/>
        </p:nvPicPr>
        <p:blipFill>
          <a:blip r:embed="rId4" cstate="print"/>
          <a:srcRect/>
          <a:stretch>
            <a:fillRect/>
          </a:stretch>
        </p:blipFill>
        <p:spPr bwMode="auto">
          <a:xfrm>
            <a:off x="1905000" y="2133600"/>
            <a:ext cx="4978400" cy="3733800"/>
          </a:xfrm>
          <a:prstGeom prst="ellipse">
            <a:avLst/>
          </a:prstGeom>
          <a:ln>
            <a:noFill/>
          </a:ln>
          <a:effectLst>
            <a:softEdge rad="112500"/>
          </a:effectLst>
        </p:spPr>
      </p:pic>
    </p:spTree>
    <p:extLst>
      <p:ext uri="{BB962C8B-B14F-4D97-AF65-F5344CB8AC3E}">
        <p14:creationId xmlns:p14="http://schemas.microsoft.com/office/powerpoint/2010/main" val="417798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C:\Users\Ptr. Daniel White\Desktop\fire.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sp>
        <p:nvSpPr>
          <p:cNvPr id="4" name="Title 3"/>
          <p:cNvSpPr>
            <a:spLocks noGrp="1"/>
          </p:cNvSpPr>
          <p:nvPr>
            <p:ph type="title"/>
          </p:nvPr>
        </p:nvSpPr>
        <p:spPr>
          <a:xfrm>
            <a:off x="0" y="274638"/>
            <a:ext cx="9144000" cy="1143000"/>
          </a:xfrm>
        </p:spPr>
        <p:txBody>
          <a:bodyPr>
            <a:noAutofit/>
          </a:bodyPr>
          <a:lstStyle/>
          <a:p>
            <a:r>
              <a:rPr lang="en-US" sz="5400" b="1" i="1" dirty="0" smtClean="0">
                <a:solidFill>
                  <a:schemeClr val="bg1"/>
                </a:solidFill>
                <a:effectLst>
                  <a:glow rad="101600">
                    <a:schemeClr val="tx1">
                      <a:alpha val="60000"/>
                    </a:schemeClr>
                  </a:glow>
                </a:effectLst>
                <a:latin typeface="Pare" pitchFamily="2" charset="0"/>
              </a:rPr>
              <a:t>“Babylon the great is fallen…”</a:t>
            </a:r>
            <a:endParaRPr lang="en-US" sz="5400" b="1" i="1" dirty="0">
              <a:solidFill>
                <a:schemeClr val="bg1"/>
              </a:solidFill>
              <a:effectLst>
                <a:glow rad="101600">
                  <a:schemeClr val="tx1">
                    <a:alpha val="60000"/>
                  </a:schemeClr>
                </a:glow>
              </a:effectLst>
              <a:latin typeface="Pare" pitchFamily="2" charset="0"/>
            </a:endParaRPr>
          </a:p>
        </p:txBody>
      </p:sp>
      <p:pic>
        <p:nvPicPr>
          <p:cNvPr id="1026" name="Picture 2" descr="C:\Users\Ptr. Daniel White\Desktop\The fall of babylon 7.jpg"/>
          <p:cNvPicPr>
            <a:picLocks noChangeAspect="1" noChangeArrowheads="1"/>
          </p:cNvPicPr>
          <p:nvPr/>
        </p:nvPicPr>
        <p:blipFill>
          <a:blip r:embed="rId4" cstate="print"/>
          <a:srcRect/>
          <a:stretch>
            <a:fillRect/>
          </a:stretch>
        </p:blipFill>
        <p:spPr bwMode="auto">
          <a:xfrm>
            <a:off x="1371600" y="1371600"/>
            <a:ext cx="5791200" cy="5181600"/>
          </a:xfrm>
          <a:prstGeom prst="rect">
            <a:avLst/>
          </a:prstGeom>
          <a:ln>
            <a:noFill/>
          </a:ln>
          <a:effectLst>
            <a:softEdge rad="112500"/>
          </a:effectLst>
        </p:spPr>
      </p:pic>
    </p:spTree>
    <p:extLst>
      <p:ext uri="{BB962C8B-B14F-4D97-AF65-F5344CB8AC3E}">
        <p14:creationId xmlns:p14="http://schemas.microsoft.com/office/powerpoint/2010/main" val="57176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3927" y="-17092"/>
            <a:ext cx="2505418" cy="183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3"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4473" y="5638800"/>
            <a:ext cx="1844327" cy="122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473" y="4419600"/>
            <a:ext cx="2286000" cy="137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0126" y="-17092"/>
            <a:ext cx="3693874" cy="2988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23028"/>
          <a:stretch/>
        </p:blipFill>
        <p:spPr bwMode="auto">
          <a:xfrm>
            <a:off x="5638800" y="4102911"/>
            <a:ext cx="3505200" cy="275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3794473" cy="284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70" y="4419600"/>
            <a:ext cx="392604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514600"/>
            <a:ext cx="32766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62319" y="2667000"/>
            <a:ext cx="2481681" cy="1590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24121" y="1819210"/>
            <a:ext cx="3938198" cy="2600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61986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Ptr. Daniel White\Desktop\judgement-day.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1749" name="Picture 5" descr="C:\Users\Ptr. Daniel White\Desktop\Rev%2009%20Locust%20Swarm.jpg"/>
          <p:cNvPicPr>
            <a:picLocks noChangeAspect="1" noChangeArrowheads="1"/>
          </p:cNvPicPr>
          <p:nvPr/>
        </p:nvPicPr>
        <p:blipFill>
          <a:blip r:embed="rId4" cstate="print"/>
          <a:srcRect/>
          <a:stretch>
            <a:fillRect/>
          </a:stretch>
        </p:blipFill>
        <p:spPr bwMode="auto">
          <a:xfrm>
            <a:off x="5867400" y="2819400"/>
            <a:ext cx="3276600" cy="3048000"/>
          </a:xfrm>
          <a:prstGeom prst="ellipse">
            <a:avLst/>
          </a:prstGeom>
          <a:ln>
            <a:noFill/>
          </a:ln>
          <a:effectLst>
            <a:softEdge rad="112500"/>
          </a:effectLst>
        </p:spPr>
      </p:pic>
      <p:pic>
        <p:nvPicPr>
          <p:cNvPr id="31751" name="Picture 7" descr="C:\Users\Ptr. Daniel White\Desktop\WelcomeTribulation.jpg"/>
          <p:cNvPicPr>
            <a:picLocks noChangeAspect="1" noChangeArrowheads="1"/>
          </p:cNvPicPr>
          <p:nvPr/>
        </p:nvPicPr>
        <p:blipFill>
          <a:blip r:embed="rId5" cstate="print"/>
          <a:srcRect/>
          <a:stretch>
            <a:fillRect/>
          </a:stretch>
        </p:blipFill>
        <p:spPr bwMode="auto">
          <a:xfrm>
            <a:off x="762000" y="0"/>
            <a:ext cx="2895600" cy="2438400"/>
          </a:xfrm>
          <a:prstGeom prst="ellipse">
            <a:avLst/>
          </a:prstGeom>
          <a:ln>
            <a:noFill/>
          </a:ln>
          <a:effectLst>
            <a:softEdge rad="112500"/>
          </a:effectLst>
        </p:spPr>
      </p:pic>
      <p:pic>
        <p:nvPicPr>
          <p:cNvPr id="31752" name="Picture 8" descr="C:\Users\Ptr. Daniel White\Desktop\dragon_5.jpg"/>
          <p:cNvPicPr>
            <a:picLocks noChangeAspect="1" noChangeArrowheads="1"/>
          </p:cNvPicPr>
          <p:nvPr/>
        </p:nvPicPr>
        <p:blipFill>
          <a:blip r:embed="rId6" cstate="print"/>
          <a:srcRect/>
          <a:stretch>
            <a:fillRect/>
          </a:stretch>
        </p:blipFill>
        <p:spPr bwMode="auto">
          <a:xfrm>
            <a:off x="457200" y="2667000"/>
            <a:ext cx="1946275" cy="2971800"/>
          </a:xfrm>
          <a:prstGeom prst="ellipse">
            <a:avLst/>
          </a:prstGeom>
          <a:ln>
            <a:noFill/>
          </a:ln>
          <a:effectLst>
            <a:softEdge rad="112500"/>
          </a:effectLst>
        </p:spPr>
      </p:pic>
      <p:pic>
        <p:nvPicPr>
          <p:cNvPr id="31753" name="Picture 9" descr="C:\Users\Ptr. Daniel White\Desktop\dragon's%20lair.jpg"/>
          <p:cNvPicPr>
            <a:picLocks noChangeAspect="1" noChangeArrowheads="1"/>
          </p:cNvPicPr>
          <p:nvPr/>
        </p:nvPicPr>
        <p:blipFill>
          <a:blip r:embed="rId7" cstate="print"/>
          <a:srcRect/>
          <a:stretch>
            <a:fillRect/>
          </a:stretch>
        </p:blipFill>
        <p:spPr bwMode="auto">
          <a:xfrm rot="679772">
            <a:off x="2787208" y="4310630"/>
            <a:ext cx="2887662" cy="2286000"/>
          </a:xfrm>
          <a:prstGeom prst="ellipse">
            <a:avLst/>
          </a:prstGeom>
          <a:ln>
            <a:noFill/>
          </a:ln>
          <a:effectLst>
            <a:softEdge rad="112500"/>
          </a:effectLst>
        </p:spPr>
      </p:pic>
      <p:pic>
        <p:nvPicPr>
          <p:cNvPr id="23554" name="Picture 2" descr="C:\Users\Ptr. Daniel White\Desktop\Prophecy pictures\Revelation 1\dragon_2.jpg"/>
          <p:cNvPicPr>
            <a:picLocks noChangeAspect="1" noChangeArrowheads="1"/>
          </p:cNvPicPr>
          <p:nvPr/>
        </p:nvPicPr>
        <p:blipFill>
          <a:blip r:embed="rId8" cstate="print"/>
          <a:srcRect/>
          <a:stretch>
            <a:fillRect/>
          </a:stretch>
        </p:blipFill>
        <p:spPr bwMode="auto">
          <a:xfrm>
            <a:off x="5562600" y="228600"/>
            <a:ext cx="2770188" cy="2062163"/>
          </a:xfrm>
          <a:prstGeom prst="ellipse">
            <a:avLst/>
          </a:prstGeom>
          <a:ln>
            <a:noFill/>
          </a:ln>
          <a:effectLst>
            <a:softEdge rad="112500"/>
          </a:effectLst>
        </p:spPr>
      </p:pic>
      <p:sp>
        <p:nvSpPr>
          <p:cNvPr id="9" name="Title 8"/>
          <p:cNvSpPr>
            <a:spLocks noGrp="1"/>
          </p:cNvSpPr>
          <p:nvPr>
            <p:ph type="title"/>
          </p:nvPr>
        </p:nvSpPr>
        <p:spPr>
          <a:xfrm>
            <a:off x="457200" y="457200"/>
            <a:ext cx="8229600" cy="1524000"/>
          </a:xfrm>
        </p:spPr>
        <p:txBody>
          <a:bodyPr>
            <a:noAutofit/>
          </a:bodyPr>
          <a:lstStyle/>
          <a:p>
            <a:r>
              <a:rPr lang="en-US" sz="4800" i="1" dirty="0" smtClean="0">
                <a:ln>
                  <a:solidFill>
                    <a:schemeClr val="accent6">
                      <a:lumMod val="20000"/>
                      <a:lumOff val="80000"/>
                    </a:schemeClr>
                  </a:solidFill>
                </a:ln>
                <a:effectLst>
                  <a:glow rad="101600">
                    <a:schemeClr val="bg1">
                      <a:alpha val="60000"/>
                    </a:schemeClr>
                  </a:glow>
                </a:effectLst>
                <a:latin typeface="+mn-lt"/>
              </a:rPr>
              <a:t>“…the habitation of devils, and every foul spirit…”</a:t>
            </a:r>
            <a:endParaRPr lang="en-US" sz="4800" i="1" dirty="0">
              <a:ln>
                <a:solidFill>
                  <a:schemeClr val="accent6">
                    <a:lumMod val="20000"/>
                    <a:lumOff val="80000"/>
                  </a:schemeClr>
                </a:solidFill>
              </a:ln>
              <a:effectLst>
                <a:glow rad="101600">
                  <a:schemeClr val="bg1">
                    <a:alpha val="60000"/>
                  </a:schemeClr>
                </a:glow>
              </a:effectLst>
              <a:latin typeface="+mn-lt"/>
            </a:endParaRPr>
          </a:p>
        </p:txBody>
      </p:sp>
      <p:pic>
        <p:nvPicPr>
          <p:cNvPr id="2050" name="Picture 2" descr="C:\Users\Ptr. Daniel White\Desktop\Devils and evil spirits coiming out of Babylon &amp; Vatican 1.gif"/>
          <p:cNvPicPr>
            <a:picLocks noChangeAspect="1" noChangeArrowheads="1"/>
          </p:cNvPicPr>
          <p:nvPr/>
        </p:nvPicPr>
        <p:blipFill>
          <a:blip r:embed="rId9" cstate="print"/>
          <a:srcRect/>
          <a:stretch>
            <a:fillRect/>
          </a:stretch>
        </p:blipFill>
        <p:spPr bwMode="auto">
          <a:xfrm>
            <a:off x="3155950" y="1955800"/>
            <a:ext cx="2559050" cy="2311400"/>
          </a:xfrm>
          <a:prstGeom prst="ellipse">
            <a:avLst/>
          </a:prstGeom>
          <a:ln>
            <a:noFill/>
          </a:ln>
          <a:effectLst>
            <a:softEdge rad="112500"/>
          </a:effectLst>
        </p:spPr>
      </p:pic>
    </p:spTree>
    <p:extLst>
      <p:ext uri="{BB962C8B-B14F-4D97-AF65-F5344CB8AC3E}">
        <p14:creationId xmlns:p14="http://schemas.microsoft.com/office/powerpoint/2010/main" val="289844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“For all nations have drunk of the wine of the wrath of her fornication.”</a:t>
            </a:r>
            <a:endParaRPr lang="en-US" i="1" dirty="0"/>
          </a:p>
        </p:txBody>
      </p:sp>
      <p:pic>
        <p:nvPicPr>
          <p:cNvPr id="1026" name="Picture 2" descr="C:\Users\Dan White\Pictures\Bible pictures\riches materal pos. plesures, worldly\WineGoneBad (2).JPG"/>
          <p:cNvPicPr>
            <a:picLocks noChangeAspect="1" noChangeArrowheads="1"/>
          </p:cNvPicPr>
          <p:nvPr/>
        </p:nvPicPr>
        <p:blipFill>
          <a:blip r:embed="rId2" cstate="print"/>
          <a:srcRect/>
          <a:stretch>
            <a:fillRect/>
          </a:stretch>
        </p:blipFill>
        <p:spPr bwMode="auto">
          <a:xfrm>
            <a:off x="990600" y="1752600"/>
            <a:ext cx="7315200" cy="4762500"/>
          </a:xfrm>
          <a:prstGeom prst="rect">
            <a:avLst/>
          </a:prstGeom>
          <a:noFill/>
        </p:spPr>
      </p:pic>
      <p:pic>
        <p:nvPicPr>
          <p:cNvPr id="215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558" r="12110"/>
          <a:stretch/>
        </p:blipFill>
        <p:spPr bwMode="auto">
          <a:xfrm>
            <a:off x="2971800" y="3581400"/>
            <a:ext cx="3781513" cy="2861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489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tr. Daniel White\Desktop\Pope gloden Cup_Sea_small_2_copy.jpg"/>
          <p:cNvPicPr>
            <a:picLocks noChangeAspect="1" noChangeArrowheads="1"/>
          </p:cNvPicPr>
          <p:nvPr/>
        </p:nvPicPr>
        <p:blipFill>
          <a:blip r:embed="rId3" cstate="print"/>
          <a:srcRect/>
          <a:stretch>
            <a:fillRect/>
          </a:stretch>
        </p:blipFill>
        <p:spPr bwMode="auto">
          <a:xfrm>
            <a:off x="0" y="0"/>
            <a:ext cx="3962400" cy="4191000"/>
          </a:xfrm>
          <a:prstGeom prst="rect">
            <a:avLst/>
          </a:prstGeom>
          <a:ln w="88900" cap="sq" cmpd="thickThin">
            <a:solidFill>
              <a:srgbClr val="000000"/>
            </a:solidFill>
            <a:prstDash val="solid"/>
            <a:miter lim="800000"/>
          </a:ln>
          <a:effectLst>
            <a:innerShdw blurRad="76200">
              <a:srgbClr val="000000"/>
            </a:innerShdw>
          </a:effectLst>
        </p:spPr>
      </p:pic>
      <p:pic>
        <p:nvPicPr>
          <p:cNvPr id="16390" name="Picture 6" descr="C:\Users\Ptr. Daniel White\Desktop\Prophecy pictures\Revelation 1\Catholic\The Pope &amp; Kings 4.gif"/>
          <p:cNvPicPr>
            <a:picLocks noChangeAspect="1" noChangeArrowheads="1"/>
          </p:cNvPicPr>
          <p:nvPr/>
        </p:nvPicPr>
        <p:blipFill>
          <a:blip r:embed="rId4" cstate="print"/>
          <a:srcRect/>
          <a:stretch>
            <a:fillRect/>
          </a:stretch>
        </p:blipFill>
        <p:spPr bwMode="auto">
          <a:xfrm>
            <a:off x="6674412" y="0"/>
            <a:ext cx="2469588" cy="2133600"/>
          </a:xfrm>
          <a:prstGeom prst="rect">
            <a:avLst/>
          </a:prstGeom>
          <a:noFill/>
        </p:spPr>
      </p:pic>
      <p:pic>
        <p:nvPicPr>
          <p:cNvPr id="16391" name="Picture 7" descr="C:\Users\Ptr. Daniel White\Desktop\Prophecy pictures\Revelation 1\Catholic\The Pope &amp; Leaders 1.jpg"/>
          <p:cNvPicPr>
            <a:picLocks noChangeAspect="1" noChangeArrowheads="1"/>
          </p:cNvPicPr>
          <p:nvPr/>
        </p:nvPicPr>
        <p:blipFill>
          <a:blip r:embed="rId5" cstate="print"/>
          <a:srcRect/>
          <a:stretch>
            <a:fillRect/>
          </a:stretch>
        </p:blipFill>
        <p:spPr bwMode="auto">
          <a:xfrm>
            <a:off x="6172200" y="4114800"/>
            <a:ext cx="2971799" cy="2743200"/>
          </a:xfrm>
          <a:prstGeom prst="rect">
            <a:avLst/>
          </a:prstGeom>
          <a:noFill/>
        </p:spPr>
      </p:pic>
      <p:pic>
        <p:nvPicPr>
          <p:cNvPr id="16392" name="Picture 8" descr="C:\Users\Ptr. Daniel White\Desktop\9045383.JPG"/>
          <p:cNvPicPr>
            <a:picLocks noChangeAspect="1" noChangeArrowheads="1"/>
          </p:cNvPicPr>
          <p:nvPr/>
        </p:nvPicPr>
        <p:blipFill>
          <a:blip r:embed="rId6" cstate="print"/>
          <a:srcRect/>
          <a:stretch>
            <a:fillRect/>
          </a:stretch>
        </p:blipFill>
        <p:spPr bwMode="auto">
          <a:xfrm>
            <a:off x="4038600" y="0"/>
            <a:ext cx="2755452" cy="3541713"/>
          </a:xfrm>
          <a:prstGeom prst="rect">
            <a:avLst/>
          </a:prstGeom>
          <a:noFill/>
        </p:spPr>
      </p:pic>
      <p:pic>
        <p:nvPicPr>
          <p:cNvPr id="16394" name="Picture 10" descr="C:\Users\Ptr. Daniel White\Desktop\vatican_saudi_king_.jpg"/>
          <p:cNvPicPr>
            <a:picLocks noChangeAspect="1" noChangeArrowheads="1"/>
          </p:cNvPicPr>
          <p:nvPr/>
        </p:nvPicPr>
        <p:blipFill>
          <a:blip r:embed="rId7" cstate="print"/>
          <a:srcRect/>
          <a:stretch>
            <a:fillRect/>
          </a:stretch>
        </p:blipFill>
        <p:spPr bwMode="auto">
          <a:xfrm>
            <a:off x="6172200" y="1828800"/>
            <a:ext cx="2971800" cy="2490273"/>
          </a:xfrm>
          <a:prstGeom prst="rect">
            <a:avLst/>
          </a:prstGeom>
          <a:noFill/>
        </p:spPr>
      </p:pic>
      <p:pic>
        <p:nvPicPr>
          <p:cNvPr id="16395" name="Picture 11" descr="C:\Users\Ptr. Daniel White\Desktop\bertiekisspope.jpg"/>
          <p:cNvPicPr>
            <a:picLocks noChangeAspect="1" noChangeArrowheads="1"/>
          </p:cNvPicPr>
          <p:nvPr/>
        </p:nvPicPr>
        <p:blipFill rotWithShape="1">
          <a:blip r:embed="rId8" cstate="print"/>
          <a:srcRect l="10298"/>
          <a:stretch/>
        </p:blipFill>
        <p:spPr bwMode="auto">
          <a:xfrm>
            <a:off x="-304800" y="4191000"/>
            <a:ext cx="2648942" cy="2757903"/>
          </a:xfrm>
          <a:prstGeom prst="rect">
            <a:avLst/>
          </a:prstGeom>
          <a:noFill/>
        </p:spPr>
      </p:pic>
      <p:pic>
        <p:nvPicPr>
          <p:cNvPr id="16396" name="Picture 12" descr="C:\Users\Ptr. Daniel White\Desktop\pope-and-reagan-733624.jpg"/>
          <p:cNvPicPr>
            <a:picLocks noChangeAspect="1" noChangeArrowheads="1"/>
          </p:cNvPicPr>
          <p:nvPr/>
        </p:nvPicPr>
        <p:blipFill>
          <a:blip r:embed="rId9" cstate="print"/>
          <a:srcRect/>
          <a:stretch>
            <a:fillRect/>
          </a:stretch>
        </p:blipFill>
        <p:spPr bwMode="auto">
          <a:xfrm>
            <a:off x="1676400" y="4191000"/>
            <a:ext cx="1955543" cy="2848806"/>
          </a:xfrm>
          <a:prstGeom prst="rect">
            <a:avLst/>
          </a:prstGeom>
          <a:noFill/>
        </p:spPr>
      </p:pic>
      <p:sp>
        <p:nvSpPr>
          <p:cNvPr id="11" name="Title 10"/>
          <p:cNvSpPr>
            <a:spLocks noGrp="1"/>
          </p:cNvSpPr>
          <p:nvPr>
            <p:ph type="title"/>
          </p:nvPr>
        </p:nvSpPr>
        <p:spPr>
          <a:xfrm>
            <a:off x="0" y="0"/>
            <a:ext cx="8991600" cy="1765159"/>
          </a:xfrm>
        </p:spPr>
        <p:txBody>
          <a:bodyPr>
            <a:noAutofit/>
          </a:bodyPr>
          <a:lstStyle/>
          <a:p>
            <a:r>
              <a:rPr lang="en-US" sz="4800" b="1" i="1" dirty="0" smtClean="0">
                <a:ln>
                  <a:solidFill>
                    <a:schemeClr val="accent5">
                      <a:lumMod val="50000"/>
                    </a:schemeClr>
                  </a:solidFill>
                </a:ln>
                <a:effectLst>
                  <a:glow rad="101600">
                    <a:schemeClr val="bg1">
                      <a:alpha val="60000"/>
                    </a:schemeClr>
                  </a:glow>
                </a:effectLst>
                <a:latin typeface="+mn-lt"/>
              </a:rPr>
              <a:t>“The kings of the earth have committed fornication with her…”</a:t>
            </a:r>
            <a:endParaRPr lang="en-US" sz="4800" b="1" i="1" dirty="0">
              <a:ln>
                <a:solidFill>
                  <a:schemeClr val="accent5">
                    <a:lumMod val="50000"/>
                  </a:schemeClr>
                </a:solidFill>
              </a:ln>
              <a:effectLst>
                <a:glow rad="101600">
                  <a:schemeClr val="bg1">
                    <a:alpha val="60000"/>
                  </a:schemeClr>
                </a:glow>
              </a:effectLst>
              <a:latin typeface="+mn-lt"/>
            </a:endParaRPr>
          </a:p>
        </p:txBody>
      </p:sp>
      <p:pic>
        <p:nvPicPr>
          <p:cNvPr id="2253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4607" t="9942" r="29590" b="12814"/>
          <a:stretch/>
        </p:blipFill>
        <p:spPr bwMode="auto">
          <a:xfrm>
            <a:off x="3505200" y="1765159"/>
            <a:ext cx="3048000" cy="3959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393" name="Picture 9" descr="C:\Users\Ptr. Daniel White\Desktop\The Pope &amp; Leaders 3.jpg"/>
          <p:cNvPicPr>
            <a:picLocks noChangeAspect="1" noChangeArrowheads="1"/>
          </p:cNvPicPr>
          <p:nvPr/>
        </p:nvPicPr>
        <p:blipFill>
          <a:blip r:embed="rId11" cstate="print"/>
          <a:srcRect/>
          <a:stretch>
            <a:fillRect/>
          </a:stretch>
        </p:blipFill>
        <p:spPr bwMode="auto">
          <a:xfrm>
            <a:off x="3631943" y="5762855"/>
            <a:ext cx="3048000" cy="2057400"/>
          </a:xfrm>
          <a:prstGeom prst="rect">
            <a:avLst/>
          </a:prstGeom>
          <a:noFill/>
        </p:spPr>
      </p:pic>
    </p:spTree>
    <p:extLst>
      <p:ext uri="{BB962C8B-B14F-4D97-AF65-F5344CB8AC3E}">
        <p14:creationId xmlns:p14="http://schemas.microsoft.com/office/powerpoint/2010/main" val="198644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3927" y="-17092"/>
            <a:ext cx="2505418" cy="183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3"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4473" y="5638800"/>
            <a:ext cx="1844327" cy="122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473" y="4419600"/>
            <a:ext cx="2286000" cy="137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0126" y="-17092"/>
            <a:ext cx="3693874" cy="2988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23028"/>
          <a:stretch/>
        </p:blipFill>
        <p:spPr bwMode="auto">
          <a:xfrm>
            <a:off x="5638800" y="4102911"/>
            <a:ext cx="3505200" cy="275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3794473" cy="284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70" y="4419600"/>
            <a:ext cx="392604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514600"/>
            <a:ext cx="32766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62319" y="2667000"/>
            <a:ext cx="2481681" cy="1590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24121" y="1819210"/>
            <a:ext cx="3938198" cy="26003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614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9" name="Picture 13" descr="C:\Users\Ptr. Daniel White\Desktop\Prophecy pictures\Revelation 1\revelation 2\mccormick-organic-spices.jpg"/>
          <p:cNvPicPr>
            <a:picLocks noChangeAspect="1" noChangeArrowheads="1"/>
          </p:cNvPicPr>
          <p:nvPr/>
        </p:nvPicPr>
        <p:blipFill>
          <a:blip r:embed="rId3" cstate="print"/>
          <a:srcRect/>
          <a:stretch>
            <a:fillRect/>
          </a:stretch>
        </p:blipFill>
        <p:spPr bwMode="auto">
          <a:xfrm>
            <a:off x="2743200" y="5295901"/>
            <a:ext cx="1371600" cy="1676400"/>
          </a:xfrm>
          <a:prstGeom prst="rect">
            <a:avLst/>
          </a:prstGeom>
          <a:ln>
            <a:noFill/>
          </a:ln>
          <a:effectLst>
            <a:softEdge rad="112500"/>
          </a:effectLst>
        </p:spPr>
      </p:pic>
      <p:pic>
        <p:nvPicPr>
          <p:cNvPr id="14338" name="Picture 2" descr="C:\Users\Ptr. Daniel White\Desktop\Prophecy pictures\Revelation 1\revelation 2\ancient.jpg"/>
          <p:cNvPicPr>
            <a:picLocks noChangeAspect="1" noChangeArrowheads="1"/>
          </p:cNvPicPr>
          <p:nvPr/>
        </p:nvPicPr>
        <p:blipFill>
          <a:blip r:embed="rId4" cstate="print"/>
          <a:srcRect/>
          <a:stretch>
            <a:fillRect/>
          </a:stretch>
        </p:blipFill>
        <p:spPr bwMode="auto">
          <a:xfrm>
            <a:off x="5181599" y="1"/>
            <a:ext cx="3886201" cy="4493204"/>
          </a:xfrm>
          <a:prstGeom prst="rect">
            <a:avLst/>
          </a:prstGeom>
          <a:ln>
            <a:noFill/>
          </a:ln>
          <a:effectLst>
            <a:softEdge rad="112500"/>
          </a:effectLst>
        </p:spPr>
      </p:pic>
      <p:pic>
        <p:nvPicPr>
          <p:cNvPr id="14339" name="Picture 3" descr="C:\Users\Ptr. Daniel White\Desktop\Prophecy pictures\Revelation 1\revelation 2\Blue_Money.jpg"/>
          <p:cNvPicPr>
            <a:picLocks noChangeAspect="1" noChangeArrowheads="1"/>
          </p:cNvPicPr>
          <p:nvPr/>
        </p:nvPicPr>
        <p:blipFill>
          <a:blip r:embed="rId5" cstate="print"/>
          <a:srcRect/>
          <a:stretch>
            <a:fillRect/>
          </a:stretch>
        </p:blipFill>
        <p:spPr bwMode="auto">
          <a:xfrm>
            <a:off x="3962400" y="3703534"/>
            <a:ext cx="5310815" cy="3124200"/>
          </a:xfrm>
          <a:prstGeom prst="rect">
            <a:avLst/>
          </a:prstGeom>
          <a:ln>
            <a:noFill/>
          </a:ln>
          <a:effectLst>
            <a:softEdge rad="112500"/>
          </a:effectLst>
        </p:spPr>
      </p:pic>
      <p:pic>
        <p:nvPicPr>
          <p:cNvPr id="14341" name="Picture 5" descr="C:\Users\Ptr. Daniel White\Desktop\Prophecy pictures\Revelation 1\revelation 2\gems_525x330.jpg"/>
          <p:cNvPicPr>
            <a:picLocks noChangeAspect="1" noChangeArrowheads="1"/>
          </p:cNvPicPr>
          <p:nvPr/>
        </p:nvPicPr>
        <p:blipFill>
          <a:blip r:embed="rId6" cstate="print"/>
          <a:srcRect/>
          <a:stretch>
            <a:fillRect/>
          </a:stretch>
        </p:blipFill>
        <p:spPr bwMode="auto">
          <a:xfrm>
            <a:off x="0" y="0"/>
            <a:ext cx="5257800" cy="3304904"/>
          </a:xfrm>
          <a:prstGeom prst="rect">
            <a:avLst/>
          </a:prstGeom>
          <a:ln>
            <a:noFill/>
          </a:ln>
          <a:effectLst>
            <a:softEdge rad="112500"/>
          </a:effectLst>
        </p:spPr>
      </p:pic>
      <p:pic>
        <p:nvPicPr>
          <p:cNvPr id="14342" name="Picture 6" descr="C:\Users\Ptr. Daniel White\Desktop\Prophecy pictures\Revelation 1\revelation 2\gold1.jpg"/>
          <p:cNvPicPr>
            <a:picLocks noChangeAspect="1" noChangeArrowheads="1"/>
          </p:cNvPicPr>
          <p:nvPr/>
        </p:nvPicPr>
        <p:blipFill>
          <a:blip r:embed="rId7" cstate="print"/>
          <a:srcRect/>
          <a:stretch>
            <a:fillRect/>
          </a:stretch>
        </p:blipFill>
        <p:spPr bwMode="auto">
          <a:xfrm>
            <a:off x="0" y="3200400"/>
            <a:ext cx="2857500" cy="3657600"/>
          </a:xfrm>
          <a:prstGeom prst="rect">
            <a:avLst/>
          </a:prstGeom>
          <a:ln>
            <a:noFill/>
          </a:ln>
          <a:effectLst>
            <a:softEdge rad="112500"/>
          </a:effectLst>
        </p:spPr>
      </p:pic>
      <p:pic>
        <p:nvPicPr>
          <p:cNvPr id="14343" name="Picture 7" descr="C:\Users\Ptr. Daniel White\Desktop\Prophecy pictures\Revelation 1\revelation 2\luxury_boats_mega.jpg"/>
          <p:cNvPicPr>
            <a:picLocks noChangeAspect="1" noChangeArrowheads="1"/>
          </p:cNvPicPr>
          <p:nvPr/>
        </p:nvPicPr>
        <p:blipFill>
          <a:blip r:embed="rId8" cstate="print"/>
          <a:srcRect/>
          <a:stretch>
            <a:fillRect/>
          </a:stretch>
        </p:blipFill>
        <p:spPr bwMode="auto">
          <a:xfrm>
            <a:off x="0" y="-84669"/>
            <a:ext cx="3116227" cy="2142070"/>
          </a:xfrm>
          <a:prstGeom prst="rect">
            <a:avLst/>
          </a:prstGeom>
          <a:ln>
            <a:noFill/>
          </a:ln>
          <a:effectLst>
            <a:softEdge rad="112500"/>
          </a:effectLst>
        </p:spPr>
      </p:pic>
      <p:pic>
        <p:nvPicPr>
          <p:cNvPr id="14344" name="Picture 8" descr="C:\Users\Ptr. Daniel White\Desktop\Prophecy pictures\Revelation 1\revelation 2\PKUTXT351Precious-Stones.jpg"/>
          <p:cNvPicPr>
            <a:picLocks noChangeAspect="1" noChangeArrowheads="1"/>
          </p:cNvPicPr>
          <p:nvPr/>
        </p:nvPicPr>
        <p:blipFill>
          <a:blip r:embed="rId9" cstate="print"/>
          <a:srcRect/>
          <a:stretch>
            <a:fillRect/>
          </a:stretch>
        </p:blipFill>
        <p:spPr bwMode="auto">
          <a:xfrm>
            <a:off x="6235242" y="4724400"/>
            <a:ext cx="1778914" cy="2057400"/>
          </a:xfrm>
          <a:prstGeom prst="rect">
            <a:avLst/>
          </a:prstGeom>
          <a:ln>
            <a:noFill/>
          </a:ln>
          <a:effectLst>
            <a:softEdge rad="112500"/>
          </a:effectLst>
        </p:spPr>
      </p:pic>
      <p:pic>
        <p:nvPicPr>
          <p:cNvPr id="14347" name="Picture 11" descr="C:\Users\Ptr. Daniel White\Desktop\Prophecy pictures\Revelation 1\revelation 2\vatican.jpg"/>
          <p:cNvPicPr>
            <a:picLocks noChangeAspect="1" noChangeArrowheads="1"/>
          </p:cNvPicPr>
          <p:nvPr/>
        </p:nvPicPr>
        <p:blipFill>
          <a:blip r:embed="rId10" cstate="print"/>
          <a:srcRect/>
          <a:stretch>
            <a:fillRect/>
          </a:stretch>
        </p:blipFill>
        <p:spPr bwMode="auto">
          <a:xfrm>
            <a:off x="2878152" y="1472406"/>
            <a:ext cx="2934891" cy="3913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348" name="Picture 12" descr="C:\Users\Ptr. Daniel White\Desktop\Prophecy pictures\Revelation 1\revelation 2\wine_5.jpg"/>
          <p:cNvPicPr>
            <a:picLocks noChangeAspect="1" noChangeArrowheads="1"/>
          </p:cNvPicPr>
          <p:nvPr/>
        </p:nvPicPr>
        <p:blipFill>
          <a:blip r:embed="rId11" cstate="print"/>
          <a:srcRect/>
          <a:stretch>
            <a:fillRect/>
          </a:stretch>
        </p:blipFill>
        <p:spPr bwMode="auto">
          <a:xfrm>
            <a:off x="6324600" y="228600"/>
            <a:ext cx="1545292" cy="1905000"/>
          </a:xfrm>
          <a:prstGeom prst="rect">
            <a:avLst/>
          </a:prstGeom>
          <a:ln>
            <a:noFill/>
          </a:ln>
          <a:effectLst>
            <a:softEdge rad="112500"/>
          </a:effectLst>
        </p:spPr>
      </p:pic>
      <p:pic>
        <p:nvPicPr>
          <p:cNvPr id="14350" name="Picture 14" descr="C:\Users\Ptr. Daniel White\Desktop\Prophecy pictures\Revelation 1\revelation 2\lamborghini_murcielago_1.jpg"/>
          <p:cNvPicPr>
            <a:picLocks noChangeAspect="1" noChangeArrowheads="1"/>
          </p:cNvPicPr>
          <p:nvPr/>
        </p:nvPicPr>
        <p:blipFill>
          <a:blip r:embed="rId12" cstate="print"/>
          <a:srcRect/>
          <a:stretch>
            <a:fillRect/>
          </a:stretch>
        </p:blipFill>
        <p:spPr bwMode="auto">
          <a:xfrm>
            <a:off x="381000" y="4876800"/>
            <a:ext cx="1752600" cy="1580754"/>
          </a:xfrm>
          <a:prstGeom prst="rect">
            <a:avLst/>
          </a:prstGeom>
          <a:ln>
            <a:noFill/>
          </a:ln>
          <a:effectLst>
            <a:softEdge rad="112500"/>
          </a:effectLst>
        </p:spPr>
      </p:pic>
      <p:pic>
        <p:nvPicPr>
          <p:cNvPr id="14351" name="Picture 15" descr="C:\Users\Ptr. Daniel White\Desktop\Prophecy pictures\Revelation 1\revelation 2\8011-2007926-wine_tasting1.jpg"/>
          <p:cNvPicPr>
            <a:picLocks noChangeAspect="1" noChangeArrowheads="1"/>
          </p:cNvPicPr>
          <p:nvPr/>
        </p:nvPicPr>
        <p:blipFill>
          <a:blip r:embed="rId13" cstate="print"/>
          <a:srcRect/>
          <a:stretch>
            <a:fillRect/>
          </a:stretch>
        </p:blipFill>
        <p:spPr bwMode="auto">
          <a:xfrm>
            <a:off x="609600" y="2231571"/>
            <a:ext cx="1524000" cy="1959429"/>
          </a:xfrm>
          <a:prstGeom prst="rect">
            <a:avLst/>
          </a:prstGeom>
          <a:ln>
            <a:noFill/>
          </a:ln>
          <a:effectLst>
            <a:softEdge rad="112500"/>
          </a:effectLst>
        </p:spPr>
      </p:pic>
      <p:pic>
        <p:nvPicPr>
          <p:cNvPr id="14352" name="Picture 16" descr="C:\Users\Ptr. Daniel White\Desktop\Prophecy pictures\Revelation 1\revelation 2\PenningtonFineFoods1.jpg"/>
          <p:cNvPicPr>
            <a:picLocks noChangeAspect="1" noChangeArrowheads="1"/>
          </p:cNvPicPr>
          <p:nvPr/>
        </p:nvPicPr>
        <p:blipFill>
          <a:blip r:embed="rId14" cstate="print"/>
          <a:srcRect/>
          <a:stretch>
            <a:fillRect/>
          </a:stretch>
        </p:blipFill>
        <p:spPr bwMode="auto">
          <a:xfrm>
            <a:off x="5943600" y="2667000"/>
            <a:ext cx="2743200" cy="2057400"/>
          </a:xfrm>
          <a:prstGeom prst="rect">
            <a:avLst/>
          </a:prstGeom>
          <a:ln>
            <a:noFill/>
          </a:ln>
          <a:effectLst>
            <a:softEdge rad="112500"/>
          </a:effectLst>
        </p:spPr>
      </p:pic>
      <p:sp>
        <p:nvSpPr>
          <p:cNvPr id="14" name="Title 13"/>
          <p:cNvSpPr>
            <a:spLocks noGrp="1"/>
          </p:cNvSpPr>
          <p:nvPr>
            <p:ph type="title"/>
          </p:nvPr>
        </p:nvSpPr>
        <p:spPr>
          <a:xfrm>
            <a:off x="457200" y="685800"/>
            <a:ext cx="8229600" cy="1981200"/>
          </a:xfrm>
        </p:spPr>
        <p:txBody>
          <a:bodyPr>
            <a:noAutofit/>
          </a:bodyPr>
          <a:lstStyle/>
          <a:p>
            <a:r>
              <a:rPr lang="en-US" sz="5400" b="1" i="1" dirty="0" smtClean="0">
                <a:ln>
                  <a:solidFill>
                    <a:schemeClr val="accent6">
                      <a:lumMod val="50000"/>
                    </a:schemeClr>
                  </a:solidFill>
                </a:ln>
                <a:effectLst>
                  <a:glow rad="101600">
                    <a:schemeClr val="bg1">
                      <a:alpha val="60000"/>
                    </a:schemeClr>
                  </a:glow>
                </a:effectLst>
                <a:latin typeface="+mn-lt"/>
              </a:rPr>
              <a:t>“The merchants of the earth are waxed rich through the abundance of her delicacies…”</a:t>
            </a:r>
            <a:endParaRPr lang="en-US" sz="5400" b="1" i="1" dirty="0">
              <a:ln>
                <a:solidFill>
                  <a:schemeClr val="accent6">
                    <a:lumMod val="50000"/>
                  </a:schemeClr>
                </a:solidFill>
              </a:ln>
              <a:effectLst>
                <a:glow rad="101600">
                  <a:schemeClr val="bg1">
                    <a:alpha val="60000"/>
                  </a:schemeClr>
                </a:glow>
              </a:effectLst>
              <a:latin typeface="+mn-lt"/>
            </a:endParaRPr>
          </a:p>
        </p:txBody>
      </p:sp>
    </p:spTree>
    <p:extLst>
      <p:ext uri="{BB962C8B-B14F-4D97-AF65-F5344CB8AC3E}">
        <p14:creationId xmlns:p14="http://schemas.microsoft.com/office/powerpoint/2010/main" val="318920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to="" calcmode="lin" valueType="num">
                                      <p:cBhvr>
                                        <p:cTn id="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2120" y="415037"/>
            <a:ext cx="4476750" cy="344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30202" y="4953000"/>
            <a:ext cx="8804305" cy="1323439"/>
          </a:xfrm>
          <a:prstGeom prst="rect">
            <a:avLst/>
          </a:prstGeom>
        </p:spPr>
        <p:txBody>
          <a:bodyPr wrap="square">
            <a:spAutoFit/>
          </a:bodyPr>
          <a:lstStyle/>
          <a:p>
            <a:pPr algn="ctr"/>
            <a:r>
              <a:rPr lang="en-US" sz="4000" dirty="0"/>
              <a:t>The Vatican bank sees its future, and </a:t>
            </a:r>
            <a:r>
              <a:rPr lang="en-US" sz="4000" dirty="0" smtClean="0"/>
              <a:t>     it's all </a:t>
            </a:r>
            <a:r>
              <a:rPr lang="en-US" sz="4000" dirty="0"/>
              <a:t>about managing money</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
            <a:ext cx="2986087" cy="3973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832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Ptr. Daniel White\Desktop\Prophecy pictures\Revelation 1\Catholic\Rome 3.jpg"/>
          <p:cNvPicPr>
            <a:picLocks noChangeAspect="1" noChangeArrowheads="1"/>
          </p:cNvPicPr>
          <p:nvPr/>
        </p:nvPicPr>
        <p:blipFill>
          <a:blip r:embed="rId3" cstate="print">
            <a:lum bright="-20000"/>
          </a:blip>
          <a:srcRect/>
          <a:stretch>
            <a:fillRect/>
          </a:stretch>
        </p:blipFill>
        <p:spPr bwMode="auto">
          <a:xfrm>
            <a:off x="83828" y="2895600"/>
            <a:ext cx="5402571" cy="3733800"/>
          </a:xfrm>
          <a:prstGeom prst="ellipse">
            <a:avLst/>
          </a:prstGeom>
          <a:ln>
            <a:noFill/>
          </a:ln>
          <a:effectLst>
            <a:softEdge rad="112500"/>
          </a:effectLst>
        </p:spPr>
      </p:pic>
      <p:pic>
        <p:nvPicPr>
          <p:cNvPr id="17411" name="Picture 3" descr="C:\Users\Ptr. Daniel White\Desktop\Prophecy pictures\Revelation 1\tn_seccom.jpg"/>
          <p:cNvPicPr>
            <a:picLocks noChangeAspect="1" noChangeArrowheads="1"/>
          </p:cNvPicPr>
          <p:nvPr/>
        </p:nvPicPr>
        <p:blipFill>
          <a:blip r:embed="rId4" cstate="print">
            <a:lum/>
          </a:blip>
          <a:srcRect/>
          <a:stretch>
            <a:fillRect/>
          </a:stretch>
        </p:blipFill>
        <p:spPr bwMode="auto">
          <a:xfrm>
            <a:off x="5334000" y="228600"/>
            <a:ext cx="3559266" cy="3429000"/>
          </a:xfrm>
          <a:prstGeom prst="ellipse">
            <a:avLst/>
          </a:prstGeom>
          <a:ln>
            <a:noFill/>
          </a:ln>
          <a:effectLst>
            <a:softEdge rad="112500"/>
          </a:effectLst>
        </p:spPr>
      </p:pic>
      <p:sp>
        <p:nvSpPr>
          <p:cNvPr id="4" name="Title 3"/>
          <p:cNvSpPr>
            <a:spLocks noGrp="1"/>
          </p:cNvSpPr>
          <p:nvPr>
            <p:ph type="title"/>
          </p:nvPr>
        </p:nvSpPr>
        <p:spPr>
          <a:xfrm>
            <a:off x="152400" y="274638"/>
            <a:ext cx="5181600" cy="2620962"/>
          </a:xfrm>
        </p:spPr>
        <p:txBody>
          <a:bodyPr>
            <a:normAutofit fontScale="90000"/>
          </a:bodyPr>
          <a:lstStyle/>
          <a:p>
            <a:r>
              <a:rPr lang="en-US" b="1" i="1" dirty="0" smtClean="0">
                <a:ln>
                  <a:solidFill>
                    <a:schemeClr val="bg1"/>
                  </a:solidFill>
                </a:ln>
                <a:effectLst/>
                <a:latin typeface="+mn-lt"/>
              </a:rPr>
              <a:t>“Come out of her, my people, that ye be not partakers of her sins…”</a:t>
            </a:r>
            <a:endParaRPr lang="en-US" b="1" i="1" dirty="0">
              <a:ln>
                <a:solidFill>
                  <a:schemeClr val="bg1"/>
                </a:solidFill>
              </a:ln>
              <a:effectLst/>
              <a:latin typeface="+mn-lt"/>
            </a:endParaRPr>
          </a:p>
        </p:txBody>
      </p:sp>
    </p:spTree>
    <p:extLst>
      <p:ext uri="{BB962C8B-B14F-4D97-AF65-F5344CB8AC3E}">
        <p14:creationId xmlns:p14="http://schemas.microsoft.com/office/powerpoint/2010/main" val="331311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Ptr. Daniel White\Desktop\freefallbackgrounds\crestock-616000-2560x1600.jpg"/>
          <p:cNvPicPr>
            <a:picLocks noChangeAspect="1" noChangeArrowheads="1"/>
          </p:cNvPicPr>
          <p:nvPr/>
        </p:nvPicPr>
        <p:blipFill>
          <a:blip r:embed="rId3" cstate="print"/>
          <a:srcRect/>
          <a:stretch>
            <a:fillRect/>
          </a:stretch>
        </p:blipFill>
        <p:spPr bwMode="auto">
          <a:xfrm>
            <a:off x="-2286000" y="0"/>
            <a:ext cx="11658600" cy="7772400"/>
          </a:xfrm>
          <a:prstGeom prst="rect">
            <a:avLst/>
          </a:prstGeom>
          <a:noFill/>
        </p:spPr>
      </p:pic>
      <p:sp>
        <p:nvSpPr>
          <p:cNvPr id="5" name="Title 4"/>
          <p:cNvSpPr>
            <a:spLocks noGrp="1"/>
          </p:cNvSpPr>
          <p:nvPr>
            <p:ph type="title"/>
          </p:nvPr>
        </p:nvSpPr>
        <p:spPr>
          <a:xfrm>
            <a:off x="457200" y="274638"/>
            <a:ext cx="8229600" cy="2011362"/>
          </a:xfrm>
        </p:spPr>
        <p:txBody>
          <a:bodyPr>
            <a:normAutofit fontScale="90000"/>
          </a:bodyPr>
          <a:lstStyle/>
          <a:p>
            <a:r>
              <a:rPr lang="en-US" sz="4000" i="1" dirty="0" smtClean="0"/>
              <a:t>“And I heard another voice from heaven saying, come out of her my people…” (Revelation 18:4)</a:t>
            </a:r>
            <a:r>
              <a:rPr lang="en-US" dirty="0" smtClean="0"/>
              <a:t/>
            </a:r>
            <a:br>
              <a:rPr lang="en-US" dirty="0" smtClean="0"/>
            </a:br>
            <a:endParaRPr lang="en-US" dirty="0"/>
          </a:p>
        </p:txBody>
      </p:sp>
      <p:sp>
        <p:nvSpPr>
          <p:cNvPr id="4" name="Content Placeholder 3"/>
          <p:cNvSpPr>
            <a:spLocks noGrp="1"/>
          </p:cNvSpPr>
          <p:nvPr>
            <p:ph idx="1"/>
          </p:nvPr>
        </p:nvSpPr>
        <p:spPr>
          <a:xfrm>
            <a:off x="304800" y="1981200"/>
            <a:ext cx="8458200" cy="4876800"/>
          </a:xfrm>
        </p:spPr>
        <p:txBody>
          <a:bodyPr>
            <a:normAutofit fontScale="92500"/>
          </a:bodyPr>
          <a:lstStyle/>
          <a:p>
            <a:r>
              <a:rPr lang="en-US" sz="3900" i="1" dirty="0" smtClean="0">
                <a:effectLst>
                  <a:glow rad="101600">
                    <a:schemeClr val="bg1">
                      <a:alpha val="60000"/>
                    </a:schemeClr>
                  </a:glow>
                </a:effectLst>
              </a:rPr>
              <a:t>“Mark them which cause divisions and offenses contrary to the doctrine which ye have learned; and avoid them.”</a:t>
            </a:r>
          </a:p>
          <a:p>
            <a:r>
              <a:rPr lang="en-US" sz="3900" i="1" dirty="0" smtClean="0">
                <a:effectLst>
                  <a:glow rad="101600">
                    <a:schemeClr val="bg1">
                      <a:alpha val="60000"/>
                    </a:schemeClr>
                  </a:glow>
                </a:effectLst>
              </a:rPr>
              <a:t>“Be not ye therefore partakers with them.”</a:t>
            </a:r>
          </a:p>
          <a:p>
            <a:r>
              <a:rPr lang="en-US" sz="3900" i="1" dirty="0" smtClean="0">
                <a:effectLst>
                  <a:glow rad="101600">
                    <a:schemeClr val="bg1">
                      <a:alpha val="60000"/>
                    </a:schemeClr>
                  </a:glow>
                </a:effectLst>
              </a:rPr>
              <a:t>“Come out from among them and be ye separate </a:t>
            </a:r>
            <a:r>
              <a:rPr lang="en-US" sz="3900" i="1" dirty="0" err="1" smtClean="0">
                <a:effectLst>
                  <a:glow rad="101600">
                    <a:schemeClr val="bg1">
                      <a:alpha val="60000"/>
                    </a:schemeClr>
                  </a:glow>
                </a:effectLst>
              </a:rPr>
              <a:t>saith</a:t>
            </a:r>
            <a:r>
              <a:rPr lang="en-US" sz="3900" i="1" dirty="0" smtClean="0">
                <a:effectLst>
                  <a:glow rad="101600">
                    <a:schemeClr val="bg1">
                      <a:alpha val="60000"/>
                    </a:schemeClr>
                  </a:glow>
                </a:effectLst>
              </a:rPr>
              <a:t> the Lord.”</a:t>
            </a:r>
          </a:p>
          <a:p>
            <a:r>
              <a:rPr lang="en-US" sz="3900" i="1" dirty="0" smtClean="0">
                <a:effectLst>
                  <a:glow rad="101600">
                    <a:schemeClr val="bg1">
                      <a:alpha val="60000"/>
                    </a:schemeClr>
                  </a:glow>
                </a:effectLst>
              </a:rPr>
              <a:t>“Have no fellowship with the unfruitful works of darkness.”</a:t>
            </a:r>
          </a:p>
          <a:p>
            <a:endParaRPr lang="en-US" dirty="0" smtClean="0"/>
          </a:p>
          <a:p>
            <a:pPr>
              <a:buNone/>
            </a:pPr>
            <a:endParaRPr lang="en-US" dirty="0" smtClean="0"/>
          </a:p>
        </p:txBody>
      </p:sp>
    </p:spTree>
    <p:extLst>
      <p:ext uri="{BB962C8B-B14F-4D97-AF65-F5344CB8AC3E}">
        <p14:creationId xmlns:p14="http://schemas.microsoft.com/office/powerpoint/2010/main" val="47631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Ptr. Daniel White\Desktop\Prophecy pictures\Revelation 1\new-jerusalem2.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pic>
        <p:nvPicPr>
          <p:cNvPr id="18435" name="Picture 3" descr="C:\Users\Ptr. Daniel White\Desktop\Prophecy pictures\Revelation 1\Catholic\vatican.jpg 2.bmp"/>
          <p:cNvPicPr>
            <a:picLocks noChangeAspect="1" noChangeArrowheads="1"/>
          </p:cNvPicPr>
          <p:nvPr/>
        </p:nvPicPr>
        <p:blipFill>
          <a:blip r:embed="rId4" cstate="print"/>
          <a:srcRect/>
          <a:stretch>
            <a:fillRect/>
          </a:stretch>
        </p:blipFill>
        <p:spPr bwMode="auto">
          <a:xfrm>
            <a:off x="1219200" y="3505200"/>
            <a:ext cx="6629400" cy="3352800"/>
          </a:xfrm>
          <a:prstGeom prst="rect">
            <a:avLst/>
          </a:prstGeom>
          <a:ln>
            <a:noFill/>
          </a:ln>
          <a:effectLst>
            <a:softEdge rad="112500"/>
          </a:effectLst>
        </p:spPr>
      </p:pic>
      <p:sp>
        <p:nvSpPr>
          <p:cNvPr id="4" name="Title 3"/>
          <p:cNvSpPr>
            <a:spLocks noGrp="1"/>
          </p:cNvSpPr>
          <p:nvPr>
            <p:ph type="title"/>
          </p:nvPr>
        </p:nvSpPr>
        <p:spPr>
          <a:xfrm>
            <a:off x="0" y="0"/>
            <a:ext cx="9144000" cy="1676400"/>
          </a:xfrm>
        </p:spPr>
        <p:txBody>
          <a:bodyPr>
            <a:noAutofit/>
          </a:bodyPr>
          <a:lstStyle/>
          <a:p>
            <a:r>
              <a:rPr lang="en-US" i="1" dirty="0" smtClean="0">
                <a:effectLst>
                  <a:glow rad="228600">
                    <a:schemeClr val="bg1">
                      <a:alpha val="40000"/>
                    </a:schemeClr>
                  </a:glow>
                </a:effectLst>
                <a:latin typeface="+mn-lt"/>
              </a:rPr>
              <a:t>“Her sins have reached unto heaven…”</a:t>
            </a:r>
            <a:br>
              <a:rPr lang="en-US" i="1" dirty="0" smtClean="0">
                <a:effectLst>
                  <a:glow rad="228600">
                    <a:schemeClr val="bg1">
                      <a:alpha val="40000"/>
                    </a:schemeClr>
                  </a:glow>
                </a:effectLst>
                <a:latin typeface="+mn-lt"/>
              </a:rPr>
            </a:br>
            <a:endParaRPr lang="en-US" i="1" dirty="0">
              <a:effectLst>
                <a:glow rad="228600">
                  <a:schemeClr val="bg1">
                    <a:alpha val="40000"/>
                  </a:schemeClr>
                </a:glow>
              </a:effectLst>
              <a:latin typeface="+mn-lt"/>
            </a:endParaRPr>
          </a:p>
        </p:txBody>
      </p:sp>
    </p:spTree>
    <p:extLst>
      <p:ext uri="{BB962C8B-B14F-4D97-AF65-F5344CB8AC3E}">
        <p14:creationId xmlns:p14="http://schemas.microsoft.com/office/powerpoint/2010/main" val="344634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Ptr. Daniel White\Desktop\Prophecy pictures\Revelation 1\Heavens view of earth.jpg"/>
          <p:cNvPicPr>
            <a:picLocks noChangeAspect="1" noChangeArrowheads="1"/>
          </p:cNvPicPr>
          <p:nvPr/>
        </p:nvPicPr>
        <p:blipFill>
          <a:blip r:embed="rId3" cstate="print">
            <a:lum bright="-20000"/>
          </a:blip>
          <a:srcRect/>
          <a:stretch>
            <a:fillRect/>
          </a:stretch>
        </p:blipFill>
        <p:spPr bwMode="auto">
          <a:xfrm>
            <a:off x="0" y="0"/>
            <a:ext cx="9144000" cy="6857999"/>
          </a:xfrm>
          <a:prstGeom prst="rect">
            <a:avLst/>
          </a:prstGeom>
          <a:noFill/>
        </p:spPr>
      </p:pic>
      <p:pic>
        <p:nvPicPr>
          <p:cNvPr id="19461" name="Picture 5" descr="C:\Users\Ptr. Daniel White\Desktop\Prophecy pictures\Revelation 1\Catholic\Vatican_palace_stone_casti+copy.jpg"/>
          <p:cNvPicPr>
            <a:picLocks noChangeAspect="1" noChangeArrowheads="1"/>
          </p:cNvPicPr>
          <p:nvPr/>
        </p:nvPicPr>
        <p:blipFill>
          <a:blip r:embed="rId4" cstate="print"/>
          <a:srcRect l="4329" t="7544" r="3299" b="8405"/>
          <a:stretch>
            <a:fillRect/>
          </a:stretch>
        </p:blipFill>
        <p:spPr bwMode="auto">
          <a:xfrm>
            <a:off x="0" y="4267200"/>
            <a:ext cx="3962400" cy="2590800"/>
          </a:xfrm>
          <a:prstGeom prst="rect">
            <a:avLst/>
          </a:prstGeom>
          <a:ln>
            <a:noFill/>
          </a:ln>
          <a:effectLst>
            <a:softEdge rad="112500"/>
          </a:effectLst>
        </p:spPr>
      </p:pic>
      <p:pic>
        <p:nvPicPr>
          <p:cNvPr id="19462" name="Picture 6" descr="C:\Users\Ptr. Daniel White\Desktop\Prophecy pictures\Revelation 1\Judgement was given.jpg"/>
          <p:cNvPicPr>
            <a:picLocks noChangeAspect="1" noChangeArrowheads="1"/>
          </p:cNvPicPr>
          <p:nvPr/>
        </p:nvPicPr>
        <p:blipFill>
          <a:blip r:embed="rId5" cstate="print"/>
          <a:srcRect/>
          <a:stretch>
            <a:fillRect/>
          </a:stretch>
        </p:blipFill>
        <p:spPr bwMode="auto">
          <a:xfrm>
            <a:off x="304800" y="0"/>
            <a:ext cx="2895600" cy="3500437"/>
          </a:xfrm>
          <a:prstGeom prst="rect">
            <a:avLst/>
          </a:prstGeom>
          <a:ln>
            <a:noFill/>
          </a:ln>
          <a:effectLst>
            <a:softEdge rad="112500"/>
          </a:effectLst>
        </p:spPr>
      </p:pic>
      <p:sp>
        <p:nvSpPr>
          <p:cNvPr id="7" name="Title 6"/>
          <p:cNvSpPr>
            <a:spLocks noGrp="1"/>
          </p:cNvSpPr>
          <p:nvPr>
            <p:ph type="title"/>
          </p:nvPr>
        </p:nvSpPr>
        <p:spPr>
          <a:xfrm>
            <a:off x="3429000" y="0"/>
            <a:ext cx="5257800" cy="2209800"/>
          </a:xfrm>
        </p:spPr>
        <p:txBody>
          <a:bodyPr/>
          <a:lstStyle/>
          <a:p>
            <a:r>
              <a:rPr lang="en-US" sz="5400" b="1" i="1" dirty="0" smtClean="0">
                <a:solidFill>
                  <a:schemeClr val="bg1"/>
                </a:solidFill>
                <a:effectLst>
                  <a:glow rad="101600">
                    <a:schemeClr val="tx1">
                      <a:alpha val="60000"/>
                    </a:schemeClr>
                  </a:glow>
                </a:effectLst>
              </a:rPr>
              <a:t>Revelation</a:t>
            </a:r>
            <a:r>
              <a:rPr lang="en-US" b="1" i="1" dirty="0" smtClean="0">
                <a:solidFill>
                  <a:schemeClr val="bg1"/>
                </a:solidFill>
                <a:effectLst>
                  <a:glow rad="101600">
                    <a:schemeClr val="tx1">
                      <a:alpha val="60000"/>
                    </a:schemeClr>
                  </a:glow>
                </a:effectLst>
              </a:rPr>
              <a:t> 18:6-9</a:t>
            </a: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88495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p:cTn id="7" dur="2000" fill="hold"/>
                                        <p:tgtEl>
                                          <p:spTgt spid="19462"/>
                                        </p:tgtEl>
                                        <p:attrNameLst>
                                          <p:attrName>ppt_w</p:attrName>
                                        </p:attrNameLst>
                                      </p:cBhvr>
                                      <p:tavLst>
                                        <p:tav tm="0">
                                          <p:val>
                                            <p:fltVal val="0"/>
                                          </p:val>
                                        </p:tav>
                                        <p:tav tm="100000">
                                          <p:val>
                                            <p:strVal val="#ppt_w"/>
                                          </p:val>
                                        </p:tav>
                                      </p:tavLst>
                                    </p:anim>
                                    <p:anim calcmode="lin" valueType="num">
                                      <p:cBhvr>
                                        <p:cTn id="8" dur="2000" fill="hold"/>
                                        <p:tgtEl>
                                          <p:spTgt spid="19462"/>
                                        </p:tgtEl>
                                        <p:attrNameLst>
                                          <p:attrName>ppt_h</p:attrName>
                                        </p:attrNameLst>
                                      </p:cBhvr>
                                      <p:tavLst>
                                        <p:tav tm="0">
                                          <p:val>
                                            <p:fltVal val="0"/>
                                          </p:val>
                                        </p:tav>
                                        <p:tav tm="100000">
                                          <p:val>
                                            <p:strVal val="#ppt_h"/>
                                          </p:val>
                                        </p:tav>
                                      </p:tavLst>
                                    </p:anim>
                                    <p:animEffect transition="in" filter="fade">
                                      <p:cBhvr>
                                        <p:cTn id="9" dur="20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dn.timesofisrael.com/uploads/2015/09/US-Obama-Pope-Francis_Horo-1-e14430346875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20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335"/>
            <a:ext cx="9144000" cy="3016665"/>
          </a:xfrm>
        </p:spPr>
        <p:txBody>
          <a:bodyPr>
            <a:normAutofit/>
          </a:bodyPr>
          <a:lstStyle/>
          <a:p>
            <a:r>
              <a:rPr lang="en-US" sz="4000" i="1" dirty="0"/>
              <a:t>“Reward her even as she rewarded you, and double unto her double according to her works: in the cup which she hath </a:t>
            </a:r>
            <a:r>
              <a:rPr lang="en-US" sz="4000" i="1" dirty="0" smtClean="0"/>
              <a:t>           filled </a:t>
            </a:r>
            <a:r>
              <a:rPr lang="en-US" sz="4000" i="1" dirty="0"/>
              <a:t>fill to her </a:t>
            </a:r>
            <a:r>
              <a:rPr lang="en-US" sz="4000" i="1" dirty="0" smtClean="0"/>
              <a:t>double.”</a:t>
            </a:r>
            <a:endParaRPr lang="en-US" sz="4000" i="1"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0"/>
            <a:ext cx="3273425" cy="351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3092450"/>
            <a:ext cx="5104798"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117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95"/>
          <a:stretch/>
        </p:blipFill>
        <p:spPr bwMode="auto">
          <a:xfrm>
            <a:off x="0" y="0"/>
            <a:ext cx="9144000" cy="6867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2400" y="76200"/>
            <a:ext cx="8991600" cy="2438400"/>
          </a:xfrm>
        </p:spPr>
        <p:txBody>
          <a:bodyPr>
            <a:normAutofit/>
          </a:bodyPr>
          <a:lstStyle/>
          <a:p>
            <a:r>
              <a:rPr lang="en-US" sz="3600" i="1" dirty="0" smtClean="0">
                <a:effectLst>
                  <a:glow rad="101600">
                    <a:schemeClr val="bg1">
                      <a:alpha val="60000"/>
                    </a:schemeClr>
                  </a:glow>
                </a:effectLst>
              </a:rPr>
              <a:t>“How much she hath glorified herself, and lived deliciously, so much torment and sorrow give her: for she saith in her heart, I sit a queen, and am no widow, and shall see no sorrow.”</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232059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Ptr. Daniel White\Desktop\scan0144.jpg"/>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457200" y="609600"/>
            <a:ext cx="8229600" cy="6248400"/>
          </a:xfrm>
        </p:spPr>
        <p:txBody>
          <a:bodyPr>
            <a:noAutofit/>
          </a:bodyPr>
          <a:lstStyle/>
          <a:p>
            <a:r>
              <a:rPr lang="en-US" sz="4800" b="1" i="1" dirty="0" smtClean="0">
                <a:ln>
                  <a:solidFill>
                    <a:schemeClr val="accent6">
                      <a:lumMod val="50000"/>
                    </a:schemeClr>
                  </a:solidFill>
                </a:ln>
                <a:effectLst>
                  <a:glow rad="101600">
                    <a:schemeClr val="bg1">
                      <a:alpha val="60000"/>
                    </a:schemeClr>
                  </a:glow>
                </a:effectLst>
                <a:cs typeface="Times New Roman" pitchFamily="18" charset="0"/>
              </a:rPr>
              <a:t>“Therefore shall her plagues come in one day, death, and mourning, and famine; and she shall be utterly burned with fire: for strong is the Lord God who </a:t>
            </a:r>
            <a:r>
              <a:rPr lang="en-US" sz="4800" b="1" i="1" dirty="0" err="1" smtClean="0">
                <a:ln>
                  <a:solidFill>
                    <a:schemeClr val="accent6">
                      <a:lumMod val="50000"/>
                    </a:schemeClr>
                  </a:solidFill>
                </a:ln>
                <a:effectLst>
                  <a:glow rad="101600">
                    <a:schemeClr val="bg1">
                      <a:alpha val="60000"/>
                    </a:schemeClr>
                  </a:glow>
                </a:effectLst>
                <a:cs typeface="Times New Roman" pitchFamily="18" charset="0"/>
              </a:rPr>
              <a:t>judgeth</a:t>
            </a:r>
            <a:r>
              <a:rPr lang="en-US" sz="4800" b="1" i="1" dirty="0" smtClean="0">
                <a:ln>
                  <a:solidFill>
                    <a:schemeClr val="accent6">
                      <a:lumMod val="50000"/>
                    </a:schemeClr>
                  </a:solidFill>
                </a:ln>
                <a:effectLst>
                  <a:glow rad="101600">
                    <a:schemeClr val="bg1">
                      <a:alpha val="60000"/>
                    </a:schemeClr>
                  </a:glow>
                </a:effectLst>
                <a:cs typeface="Times New Roman" pitchFamily="18" charset="0"/>
              </a:rPr>
              <a:t> her.” </a:t>
            </a:r>
            <a:br>
              <a:rPr lang="en-US" sz="4800" b="1" i="1" dirty="0" smtClean="0">
                <a:ln>
                  <a:solidFill>
                    <a:schemeClr val="accent6">
                      <a:lumMod val="50000"/>
                    </a:schemeClr>
                  </a:solidFill>
                </a:ln>
                <a:effectLst>
                  <a:glow rad="101600">
                    <a:schemeClr val="bg1">
                      <a:alpha val="60000"/>
                    </a:schemeClr>
                  </a:glow>
                </a:effectLst>
                <a:cs typeface="Times New Roman" pitchFamily="18" charset="0"/>
              </a:rPr>
            </a:br>
            <a:endParaRPr lang="en-US" sz="4800" b="1" i="1" dirty="0">
              <a:ln>
                <a:solidFill>
                  <a:schemeClr val="accent6">
                    <a:lumMod val="50000"/>
                  </a:schemeClr>
                </a:solidFill>
              </a:ln>
              <a:effectLst>
                <a:glow rad="101600">
                  <a:schemeClr val="bg1">
                    <a:alpha val="60000"/>
                  </a:schemeClr>
                </a:glow>
              </a:effectLst>
              <a:cs typeface="Times New Roman" pitchFamily="18" charset="0"/>
            </a:endParaRPr>
          </a:p>
        </p:txBody>
      </p:sp>
    </p:spTree>
    <p:extLst>
      <p:ext uri="{BB962C8B-B14F-4D97-AF65-F5344CB8AC3E}">
        <p14:creationId xmlns:p14="http://schemas.microsoft.com/office/powerpoint/2010/main" val="260808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Ptr. Daniel White\Desktop\Merchants lamenting over Babylon.jpg"/>
          <p:cNvPicPr>
            <a:picLocks noChangeAspect="1" noChangeArrowheads="1"/>
          </p:cNvPicPr>
          <p:nvPr/>
        </p:nvPicPr>
        <p:blipFill>
          <a:blip r:embed="rId3" cstate="print">
            <a:lum bright="-30000"/>
          </a:blip>
          <a:srcRect/>
          <a:stretch>
            <a:fillRect/>
          </a:stretch>
        </p:blipFill>
        <p:spPr bwMode="auto">
          <a:xfrm>
            <a:off x="0" y="-533400"/>
            <a:ext cx="9144000" cy="5105401"/>
          </a:xfrm>
          <a:prstGeom prst="rect">
            <a:avLst/>
          </a:prstGeom>
          <a:ln>
            <a:noFill/>
          </a:ln>
          <a:effectLst>
            <a:softEdge rad="112500"/>
          </a:effectLst>
        </p:spPr>
      </p:pic>
      <p:sp>
        <p:nvSpPr>
          <p:cNvPr id="5" name="Rectangle 4"/>
          <p:cNvSpPr/>
          <p:nvPr/>
        </p:nvSpPr>
        <p:spPr>
          <a:xfrm>
            <a:off x="304800" y="4572000"/>
            <a:ext cx="8610600" cy="2062103"/>
          </a:xfrm>
          <a:prstGeom prst="rect">
            <a:avLst/>
          </a:prstGeom>
        </p:spPr>
        <p:txBody>
          <a:bodyPr wrap="square">
            <a:spAutoFit/>
          </a:bodyPr>
          <a:lstStyle/>
          <a:p>
            <a:pPr algn="ctr"/>
            <a:r>
              <a:rPr lang="en-US" sz="3200" i="1" dirty="0" smtClean="0"/>
              <a:t>“And the kings of the earth, who have committed fornication and lived deliciously with her, shall bewail her, and lament for her, when they shall see the smoke of her burning.”</a:t>
            </a:r>
            <a:endParaRPr lang="en-US" sz="3200" i="1" dirty="0"/>
          </a:p>
        </p:txBody>
      </p:sp>
    </p:spTree>
    <p:extLst>
      <p:ext uri="{BB962C8B-B14F-4D97-AF65-F5344CB8AC3E}">
        <p14:creationId xmlns:p14="http://schemas.microsoft.com/office/powerpoint/2010/main" val="50535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C:\Users\Ptr. Daniel White\Desktop\Desolation.jpg"/>
          <p:cNvPicPr>
            <a:picLocks noChangeAspect="1" noChangeArrowheads="1"/>
          </p:cNvPicPr>
          <p:nvPr/>
        </p:nvPicPr>
        <p:blipFill>
          <a:blip r:embed="rId3" cstate="print">
            <a:lum bright="-20000"/>
          </a:blip>
          <a:srcRect/>
          <a:stretch>
            <a:fillRect/>
          </a:stretch>
        </p:blipFill>
        <p:spPr bwMode="auto">
          <a:xfrm>
            <a:off x="0" y="0"/>
            <a:ext cx="9144000" cy="6857999"/>
          </a:xfrm>
          <a:prstGeom prst="rect">
            <a:avLst/>
          </a:prstGeom>
          <a:noFill/>
        </p:spPr>
      </p:pic>
      <p:pic>
        <p:nvPicPr>
          <p:cNvPr id="21507" name="Picture 3" descr="C:\Users\Ptr. Daniel White\Desktop\8_8511100184_L600.jpg"/>
          <p:cNvPicPr>
            <a:picLocks noChangeAspect="1" noChangeArrowheads="1"/>
          </p:cNvPicPr>
          <p:nvPr/>
        </p:nvPicPr>
        <p:blipFill>
          <a:blip r:embed="rId4" cstate="print"/>
          <a:srcRect l="14445" t="7456" r="21555" b="6419"/>
          <a:stretch>
            <a:fillRect/>
          </a:stretch>
        </p:blipFill>
        <p:spPr bwMode="auto">
          <a:xfrm>
            <a:off x="447040" y="228600"/>
            <a:ext cx="2600960" cy="2438400"/>
          </a:xfrm>
          <a:prstGeom prst="ellipse">
            <a:avLst/>
          </a:prstGeom>
          <a:ln>
            <a:noFill/>
          </a:ln>
          <a:effectLst>
            <a:softEdge rad="112500"/>
          </a:effectLst>
        </p:spPr>
      </p:pic>
      <p:pic>
        <p:nvPicPr>
          <p:cNvPr id="21509" name="Picture 5" descr="C:\Users\Ptr. Daniel White\Desktop\2570785192_8b41730976.jpg"/>
          <p:cNvPicPr>
            <a:picLocks noChangeAspect="1" noChangeArrowheads="1"/>
          </p:cNvPicPr>
          <p:nvPr/>
        </p:nvPicPr>
        <p:blipFill>
          <a:blip r:embed="rId5" cstate="print"/>
          <a:srcRect/>
          <a:stretch>
            <a:fillRect/>
          </a:stretch>
        </p:blipFill>
        <p:spPr bwMode="auto">
          <a:xfrm>
            <a:off x="6019800" y="381000"/>
            <a:ext cx="2598737" cy="2039937"/>
          </a:xfrm>
          <a:prstGeom prst="ellipse">
            <a:avLst/>
          </a:prstGeom>
          <a:ln>
            <a:noFill/>
          </a:ln>
          <a:effectLst>
            <a:softEdge rad="112500"/>
          </a:effectLst>
        </p:spPr>
      </p:pic>
      <p:pic>
        <p:nvPicPr>
          <p:cNvPr id="21510" name="Picture 6" descr="C:\Users\Ptr. Daniel White\Desktop\2403944337_c0254e43af_o.jpg"/>
          <p:cNvPicPr>
            <a:picLocks noChangeAspect="1" noChangeArrowheads="1"/>
          </p:cNvPicPr>
          <p:nvPr/>
        </p:nvPicPr>
        <p:blipFill>
          <a:blip r:embed="rId6" cstate="print"/>
          <a:srcRect/>
          <a:stretch>
            <a:fillRect/>
          </a:stretch>
        </p:blipFill>
        <p:spPr bwMode="auto">
          <a:xfrm>
            <a:off x="5943600" y="3429000"/>
            <a:ext cx="2590800" cy="2514600"/>
          </a:xfrm>
          <a:prstGeom prst="ellipse">
            <a:avLst/>
          </a:prstGeom>
          <a:ln>
            <a:noFill/>
          </a:ln>
          <a:effectLst>
            <a:softEdge rad="112500"/>
          </a:effectLst>
        </p:spPr>
      </p:pic>
      <p:pic>
        <p:nvPicPr>
          <p:cNvPr id="21511" name="Picture 7" descr="C:\Users\Ptr. Daniel White\Desktop\market-crash.jpg"/>
          <p:cNvPicPr>
            <a:picLocks noChangeAspect="1" noChangeArrowheads="1"/>
          </p:cNvPicPr>
          <p:nvPr/>
        </p:nvPicPr>
        <p:blipFill>
          <a:blip r:embed="rId7" cstate="print"/>
          <a:srcRect/>
          <a:stretch>
            <a:fillRect/>
          </a:stretch>
        </p:blipFill>
        <p:spPr bwMode="auto">
          <a:xfrm>
            <a:off x="603250" y="3533775"/>
            <a:ext cx="2857500" cy="2447925"/>
          </a:xfrm>
          <a:prstGeom prst="ellipse">
            <a:avLst/>
          </a:prstGeom>
          <a:ln>
            <a:noFill/>
          </a:ln>
          <a:effectLst>
            <a:softEdge rad="112500"/>
          </a:effectLst>
        </p:spPr>
      </p:pic>
      <p:sp>
        <p:nvSpPr>
          <p:cNvPr id="8" name="Title 7"/>
          <p:cNvSpPr>
            <a:spLocks noGrp="1"/>
          </p:cNvSpPr>
          <p:nvPr>
            <p:ph type="title"/>
          </p:nvPr>
        </p:nvSpPr>
        <p:spPr>
          <a:xfrm>
            <a:off x="0" y="2590800"/>
            <a:ext cx="9144000" cy="1219200"/>
          </a:xfrm>
        </p:spPr>
        <p:txBody>
          <a:bodyPr>
            <a:noAutofit/>
          </a:bodyPr>
          <a:lstStyle/>
          <a:p>
            <a:r>
              <a:rPr lang="en-US" i="1" dirty="0" smtClean="0">
                <a:effectLst>
                  <a:glow rad="101600">
                    <a:schemeClr val="bg1">
                      <a:alpha val="60000"/>
                    </a:schemeClr>
                  </a:glow>
                </a:effectLst>
              </a:rPr>
              <a:t>“Standing afar off for the fear of her torment, saying, Alas, alas, that great city Babylon, that mighty city! for in one hour is thy judgment come. And the merchants of the earth shall weep and mourn over her; for no man </a:t>
            </a:r>
            <a:r>
              <a:rPr lang="en-US" i="1" dirty="0" err="1" smtClean="0">
                <a:effectLst>
                  <a:glow rad="101600">
                    <a:schemeClr val="bg1">
                      <a:alpha val="60000"/>
                    </a:schemeClr>
                  </a:glow>
                </a:effectLst>
              </a:rPr>
              <a:t>buyeth</a:t>
            </a:r>
            <a:r>
              <a:rPr lang="en-US" i="1" dirty="0" smtClean="0">
                <a:effectLst>
                  <a:glow rad="101600">
                    <a:schemeClr val="bg1">
                      <a:alpha val="60000"/>
                    </a:schemeClr>
                  </a:glow>
                </a:effectLst>
              </a:rPr>
              <a:t> their merchandise any more: And the merchants of the earth shall weep </a:t>
            </a:r>
            <a:br>
              <a:rPr lang="en-US" i="1" dirty="0" smtClean="0">
                <a:effectLst>
                  <a:glow rad="101600">
                    <a:schemeClr val="bg1">
                      <a:alpha val="60000"/>
                    </a:schemeClr>
                  </a:glow>
                </a:effectLst>
              </a:rPr>
            </a:br>
            <a:r>
              <a:rPr lang="en-US" i="1" dirty="0" smtClean="0">
                <a:effectLst>
                  <a:glow rad="101600">
                    <a:schemeClr val="bg1">
                      <a:alpha val="60000"/>
                    </a:schemeClr>
                  </a:glow>
                </a:effectLst>
              </a:rPr>
              <a:t>and mourn over her…”</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44635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6354762"/>
          </a:xfrm>
        </p:spPr>
        <p:txBody>
          <a:bodyPr>
            <a:noAutofit/>
          </a:bodyPr>
          <a:lstStyle/>
          <a:p>
            <a:r>
              <a:rPr lang="en-US" i="1" dirty="0" smtClean="0"/>
              <a:t>“And saying, Alas, alas, that great city, that was clothed in fine linen, and purple, and scarlet, and decked with gold, and precious stones, and pearls! For in one hour so great riches is come to </a:t>
            </a:r>
            <a:r>
              <a:rPr lang="en-US" i="1" dirty="0" err="1" smtClean="0"/>
              <a:t>nought</a:t>
            </a:r>
            <a:r>
              <a:rPr lang="en-US" i="1" dirty="0" smtClean="0"/>
              <a:t>. And every shipmaster, and all the company in ships, and sailors, and as many as trade by sea, stood afar off, </a:t>
            </a:r>
            <a:endParaRPr lang="en-US" i="1" dirty="0"/>
          </a:p>
        </p:txBody>
      </p:sp>
    </p:spTree>
    <p:extLst>
      <p:ext uri="{BB962C8B-B14F-4D97-AF65-F5344CB8AC3E}">
        <p14:creationId xmlns:p14="http://schemas.microsoft.com/office/powerpoint/2010/main" val="359143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6583362"/>
          </a:xfrm>
        </p:spPr>
        <p:txBody>
          <a:bodyPr>
            <a:normAutofit/>
          </a:bodyPr>
          <a:lstStyle/>
          <a:p>
            <a:r>
              <a:rPr lang="en-US" i="1" dirty="0" smtClean="0"/>
              <a:t>“And cried when they saw the smoke of her burning, saying, What city is like unto this great city! And they cast dust on their heads, and cried, weeping and wailing, saying, Alas, alas, that great city, wherein were made rich all that had ships in the sea by reason of her costliness! for in one hour is she made desolate.”</a:t>
            </a:r>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4364396" cy="28194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184733"/>
            <a:ext cx="4150886" cy="294837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665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500"/>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75"/>
                                        </p:tgtEl>
                                        <p:attrNameLst>
                                          <p:attrName>style.visibility</p:attrName>
                                        </p:attrNameLst>
                                      </p:cBhvr>
                                      <p:to>
                                        <p:strVal val="visible"/>
                                      </p:to>
                                    </p:set>
                                    <p:animEffect transition="in" filter="fade">
                                      <p:cBhvr>
                                        <p:cTn id="12" dur="5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Ptr. Daniel White\Desktop\Heaven sounds it's fianl victory.jpg"/>
          <p:cNvPicPr>
            <a:picLocks noChangeAspect="1" noChangeArrowheads="1"/>
          </p:cNvPicPr>
          <p:nvPr/>
        </p:nvPicPr>
        <p:blipFill>
          <a:blip r:embed="rId3" cstate="print">
            <a:lum bright="-20000"/>
          </a:blip>
          <a:srcRect/>
          <a:stretch>
            <a:fillRect/>
          </a:stretch>
        </p:blipFill>
        <p:spPr bwMode="auto">
          <a:xfrm>
            <a:off x="1" y="20652"/>
            <a:ext cx="9143999" cy="6858000"/>
          </a:xfrm>
          <a:prstGeom prst="rect">
            <a:avLst/>
          </a:prstGeom>
          <a:noFill/>
        </p:spPr>
      </p:pic>
      <p:sp>
        <p:nvSpPr>
          <p:cNvPr id="3" name="Rectangle 2"/>
          <p:cNvSpPr/>
          <p:nvPr/>
        </p:nvSpPr>
        <p:spPr>
          <a:xfrm>
            <a:off x="685800" y="2438400"/>
            <a:ext cx="3276600" cy="83820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dirty="0" smtClean="0">
                <a:ln w="12700">
                  <a:solidFill>
                    <a:schemeClr val="bg1"/>
                  </a:solidFill>
                </a:ln>
                <a:effectLst>
                  <a:glow rad="101600">
                    <a:schemeClr val="bg1">
                      <a:alpha val="60000"/>
                    </a:schemeClr>
                  </a:glow>
                </a:effectLst>
              </a:rPr>
              <a:t>Heaven rejoices over the judgment of the whore</a:t>
            </a:r>
            <a:endParaRPr lang="en-US" sz="2000" b="1" dirty="0">
              <a:ln w="12700">
                <a:solidFill>
                  <a:schemeClr val="bg1"/>
                </a:solidFill>
              </a:ln>
              <a:effectLst>
                <a:glow rad="101600">
                  <a:schemeClr val="bg1">
                    <a:alpha val="60000"/>
                  </a:schemeClr>
                </a:glow>
              </a:effectLst>
            </a:endParaRPr>
          </a:p>
        </p:txBody>
      </p:sp>
      <p:sp>
        <p:nvSpPr>
          <p:cNvPr id="4" name="Title 3"/>
          <p:cNvSpPr>
            <a:spLocks noGrp="1"/>
          </p:cNvSpPr>
          <p:nvPr>
            <p:ph type="title"/>
          </p:nvPr>
        </p:nvSpPr>
        <p:spPr>
          <a:xfrm>
            <a:off x="457200" y="274638"/>
            <a:ext cx="8229600" cy="1630362"/>
          </a:xfrm>
        </p:spPr>
        <p:txBody>
          <a:bodyPr>
            <a:normAutofit fontScale="90000"/>
          </a:bodyPr>
          <a:lstStyle/>
          <a:p>
            <a:r>
              <a:rPr lang="en-US" i="1" dirty="0" smtClean="0">
                <a:effectLst>
                  <a:glow rad="101600">
                    <a:schemeClr val="bg1">
                      <a:alpha val="60000"/>
                    </a:schemeClr>
                  </a:glow>
                </a:effectLst>
              </a:rPr>
              <a:t>“Rejoice over her, thou heaven, and ye holy apostles and prophets; for God hath avenged you on her.”</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50061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4.bp.blogspot.com/_TkKZZyzUvio/SO0dc65x0cI/AAAAAAAABmg/hTJT0JfMAyA/s400/Revelation+18,+21+millston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533400" y="1600200"/>
            <a:ext cx="7848600" cy="4154984"/>
          </a:xfrm>
          <a:prstGeom prst="rect">
            <a:avLst/>
          </a:prstGeom>
        </p:spPr>
        <p:txBody>
          <a:bodyPr wrap="square">
            <a:spAutoFit/>
          </a:bodyPr>
          <a:lstStyle/>
          <a:p>
            <a:pPr algn="ctr"/>
            <a:r>
              <a:rPr lang="en-US" sz="4400" i="1" dirty="0">
                <a:solidFill>
                  <a:prstClr val="white"/>
                </a:solidFill>
                <a:effectLst>
                  <a:glow rad="101600">
                    <a:schemeClr val="bg1">
                      <a:alpha val="60000"/>
                    </a:schemeClr>
                  </a:glow>
                </a:effectLst>
                <a:ea typeface="+mj-ea"/>
                <a:cs typeface="+mj-cs"/>
              </a:rPr>
              <a:t>“And a mighty angel took up a stone like a great millstone, and cast it into the sea, saying, Thus with violence shall that great city Babylon be thrown down, and shall be found no more at all.”</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225586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Ptr. Daniel White\Desktop\news.Par.0199.Image.jpg"/>
          <p:cNvPicPr>
            <a:picLocks noChangeAspect="1" noChangeArrowheads="1"/>
          </p:cNvPicPr>
          <p:nvPr/>
        </p:nvPicPr>
        <p:blipFill>
          <a:blip r:embed="rId3" cstate="print"/>
          <a:srcRect/>
          <a:stretch>
            <a:fillRect/>
          </a:stretch>
        </p:blipFill>
        <p:spPr bwMode="auto">
          <a:xfrm>
            <a:off x="0" y="2806700"/>
            <a:ext cx="6083300" cy="4051300"/>
          </a:xfrm>
          <a:prstGeom prst="rect">
            <a:avLst/>
          </a:prstGeom>
          <a:ln>
            <a:noFill/>
          </a:ln>
          <a:effectLst>
            <a:softEdge rad="112500"/>
          </a:effectLst>
        </p:spPr>
      </p:pic>
      <p:pic>
        <p:nvPicPr>
          <p:cNvPr id="31748" name="Picture 4" descr="C:\Users\Ptr. Daniel White\Desktop\Vatican St. Peter Cathedral 2.jpg"/>
          <p:cNvPicPr>
            <a:picLocks noChangeAspect="1" noChangeArrowheads="1"/>
          </p:cNvPicPr>
          <p:nvPr/>
        </p:nvPicPr>
        <p:blipFill>
          <a:blip r:embed="rId4" cstate="print"/>
          <a:srcRect/>
          <a:stretch>
            <a:fillRect/>
          </a:stretch>
        </p:blipFill>
        <p:spPr bwMode="auto">
          <a:xfrm>
            <a:off x="5105400" y="2895600"/>
            <a:ext cx="4038600" cy="3962400"/>
          </a:xfrm>
          <a:prstGeom prst="rect">
            <a:avLst/>
          </a:prstGeom>
          <a:ln>
            <a:noFill/>
          </a:ln>
          <a:effectLst>
            <a:softEdge rad="112500"/>
          </a:effectLst>
        </p:spPr>
      </p:pic>
      <p:pic>
        <p:nvPicPr>
          <p:cNvPr id="31750" name="Picture 6" descr="C:\Users\Ptr. Daniel White\Desktop\Catholic Cathedral 5.jpg"/>
          <p:cNvPicPr>
            <a:picLocks noChangeAspect="1" noChangeArrowheads="1"/>
          </p:cNvPicPr>
          <p:nvPr/>
        </p:nvPicPr>
        <p:blipFill>
          <a:blip r:embed="rId5" cstate="print"/>
          <a:srcRect/>
          <a:stretch>
            <a:fillRect/>
          </a:stretch>
        </p:blipFill>
        <p:spPr bwMode="auto">
          <a:xfrm>
            <a:off x="0" y="0"/>
            <a:ext cx="4081462" cy="3061096"/>
          </a:xfrm>
          <a:prstGeom prst="rect">
            <a:avLst/>
          </a:prstGeom>
          <a:ln>
            <a:noFill/>
          </a:ln>
          <a:effectLst>
            <a:softEdge rad="112500"/>
          </a:effectLst>
        </p:spPr>
      </p:pic>
      <p:pic>
        <p:nvPicPr>
          <p:cNvPr id="31751" name="Picture 7" descr="C:\Users\Ptr. Daniel White\Desktop\pope_mass_42008_252.jpg"/>
          <p:cNvPicPr>
            <a:picLocks noChangeAspect="1" noChangeArrowheads="1"/>
          </p:cNvPicPr>
          <p:nvPr/>
        </p:nvPicPr>
        <p:blipFill>
          <a:blip r:embed="rId6" cstate="print"/>
          <a:srcRect l="19875" r="2125" b="23053"/>
          <a:stretch>
            <a:fillRect/>
          </a:stretch>
        </p:blipFill>
        <p:spPr bwMode="auto">
          <a:xfrm>
            <a:off x="5714999" y="0"/>
            <a:ext cx="3429001" cy="2971800"/>
          </a:xfrm>
          <a:prstGeom prst="rect">
            <a:avLst/>
          </a:prstGeom>
          <a:ln>
            <a:noFill/>
          </a:ln>
          <a:effectLst>
            <a:softEdge rad="112500"/>
          </a:effectLst>
        </p:spPr>
      </p:pic>
      <p:pic>
        <p:nvPicPr>
          <p:cNvPr id="31747" name="Picture 3" descr="C:\Users\Ptr. Daniel White\Desktop\vaticanII.jpg"/>
          <p:cNvPicPr>
            <a:picLocks noChangeAspect="1" noChangeArrowheads="1"/>
          </p:cNvPicPr>
          <p:nvPr/>
        </p:nvPicPr>
        <p:blipFill>
          <a:blip r:embed="rId7" cstate="print"/>
          <a:srcRect/>
          <a:stretch>
            <a:fillRect/>
          </a:stretch>
        </p:blipFill>
        <p:spPr bwMode="auto">
          <a:xfrm>
            <a:off x="2743200" y="0"/>
            <a:ext cx="3810000" cy="4762501"/>
          </a:xfrm>
          <a:prstGeom prst="rect">
            <a:avLst/>
          </a:prstGeom>
          <a:ln>
            <a:noFill/>
          </a:ln>
          <a:effectLst>
            <a:softEdge rad="112500"/>
          </a:effectLst>
        </p:spPr>
      </p:pic>
      <p:sp>
        <p:nvSpPr>
          <p:cNvPr id="9" name="Title 8"/>
          <p:cNvSpPr>
            <a:spLocks noGrp="1"/>
          </p:cNvSpPr>
          <p:nvPr>
            <p:ph type="title"/>
          </p:nvPr>
        </p:nvSpPr>
        <p:spPr>
          <a:xfrm>
            <a:off x="457200" y="274638"/>
            <a:ext cx="8229600" cy="3611562"/>
          </a:xfrm>
        </p:spPr>
        <p:txBody>
          <a:bodyPr>
            <a:noAutofit/>
          </a:bodyPr>
          <a:lstStyle/>
          <a:p>
            <a:r>
              <a:rPr lang="en-US" sz="4800" i="1" dirty="0" smtClean="0">
                <a:effectLst>
                  <a:glow rad="101600">
                    <a:schemeClr val="bg1">
                      <a:alpha val="60000"/>
                    </a:schemeClr>
                  </a:glow>
                </a:effectLst>
              </a:rPr>
              <a:t>“And the voice of harpers, and musicians, and of pipers, and trumpeters, shall be heard no more at all in thee.”</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299946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71500"/>
            <a:ext cx="101727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189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vatican aqrtwork\4paul5.jpg"/>
          <p:cNvPicPr>
            <a:picLocks noChangeAspect="1" noChangeArrowheads="1"/>
          </p:cNvPicPr>
          <p:nvPr/>
        </p:nvPicPr>
        <p:blipFill>
          <a:blip r:embed="rId3" cstate="print"/>
          <a:srcRect/>
          <a:stretch>
            <a:fillRect/>
          </a:stretch>
        </p:blipFill>
        <p:spPr bwMode="auto">
          <a:xfrm rot="1154770">
            <a:off x="371329" y="284422"/>
            <a:ext cx="2170112" cy="262096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Picture 3" descr="C:\Users\Ptr. Daniel White\Desktop\vatican aqrtwork\051123_16_FCO_Vatican_Museum.JPG"/>
          <p:cNvPicPr>
            <a:picLocks noChangeAspect="1" noChangeArrowheads="1"/>
          </p:cNvPicPr>
          <p:nvPr/>
        </p:nvPicPr>
        <p:blipFill>
          <a:blip r:embed="rId4" cstate="print"/>
          <a:srcRect/>
          <a:stretch>
            <a:fillRect/>
          </a:stretch>
        </p:blipFill>
        <p:spPr bwMode="auto">
          <a:xfrm rot="21214813">
            <a:off x="2671763" y="361950"/>
            <a:ext cx="1463675" cy="230505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Ptr. Daniel White\Desktop\vatican aqrtwork\8+-+Vatican+Pieta.JPG"/>
          <p:cNvPicPr>
            <a:picLocks noChangeAspect="1" noChangeArrowheads="1"/>
          </p:cNvPicPr>
          <p:nvPr/>
        </p:nvPicPr>
        <p:blipFill>
          <a:blip r:embed="rId5" cstate="print"/>
          <a:srcRect/>
          <a:stretch>
            <a:fillRect/>
          </a:stretch>
        </p:blipFill>
        <p:spPr bwMode="auto">
          <a:xfrm rot="21388404">
            <a:off x="5486400" y="838200"/>
            <a:ext cx="1524000" cy="2032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C:\Users\Ptr. Daniel White\Desktop\vatican aqrtwork\6593412_8f78c1b748.jpg"/>
          <p:cNvPicPr>
            <a:picLocks noChangeAspect="1" noChangeArrowheads="1"/>
          </p:cNvPicPr>
          <p:nvPr/>
        </p:nvPicPr>
        <p:blipFill>
          <a:blip r:embed="rId6" cstate="print"/>
          <a:srcRect/>
          <a:stretch>
            <a:fillRect/>
          </a:stretch>
        </p:blipFill>
        <p:spPr bwMode="auto">
          <a:xfrm rot="197481">
            <a:off x="6933412" y="58986"/>
            <a:ext cx="2133600" cy="27432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5" name="Picture 7" descr="C:\Users\Ptr. Daniel White\Desktop\vatican aqrtwork\8+-+Statuary.JPG"/>
          <p:cNvPicPr>
            <a:picLocks noChangeAspect="1" noChangeArrowheads="1"/>
          </p:cNvPicPr>
          <p:nvPr/>
        </p:nvPicPr>
        <p:blipFill>
          <a:blip r:embed="rId7" cstate="print"/>
          <a:srcRect/>
          <a:stretch>
            <a:fillRect/>
          </a:stretch>
        </p:blipFill>
        <p:spPr bwMode="auto">
          <a:xfrm rot="675496">
            <a:off x="4212095" y="336723"/>
            <a:ext cx="1295400" cy="1905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7" name="Picture 9" descr="C:\Users\Ptr. Daniel White\Desktop\vatican aqrtwork\DSCF1684.JPG"/>
          <p:cNvPicPr>
            <a:picLocks noChangeAspect="1" noChangeArrowheads="1"/>
          </p:cNvPicPr>
          <p:nvPr/>
        </p:nvPicPr>
        <p:blipFill>
          <a:blip r:embed="rId8" cstate="print"/>
          <a:srcRect/>
          <a:stretch>
            <a:fillRect/>
          </a:stretch>
        </p:blipFill>
        <p:spPr bwMode="auto">
          <a:xfrm rot="254689">
            <a:off x="3341426" y="2618019"/>
            <a:ext cx="2939653" cy="391953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8" name="Picture 10" descr="C:\Users\Ptr. Daniel White\Desktop\vatican aqrtwork\hall_of_maps.jpg"/>
          <p:cNvPicPr>
            <a:picLocks noChangeAspect="1" noChangeArrowheads="1"/>
          </p:cNvPicPr>
          <p:nvPr/>
        </p:nvPicPr>
        <p:blipFill>
          <a:blip r:embed="rId9" cstate="print"/>
          <a:srcRect/>
          <a:stretch>
            <a:fillRect/>
          </a:stretch>
        </p:blipFill>
        <p:spPr bwMode="auto">
          <a:xfrm rot="21414041">
            <a:off x="319068" y="2899290"/>
            <a:ext cx="3048000" cy="3429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9" name="Picture 11" descr="C:\Users\Ptr. Daniel White\Desktop\vatican aqrtwork\DSC_0486.JPG"/>
          <p:cNvPicPr>
            <a:picLocks noChangeAspect="1" noChangeArrowheads="1"/>
          </p:cNvPicPr>
          <p:nvPr/>
        </p:nvPicPr>
        <p:blipFill>
          <a:blip r:embed="rId10" cstate="print"/>
          <a:srcRect/>
          <a:stretch>
            <a:fillRect/>
          </a:stretch>
        </p:blipFill>
        <p:spPr bwMode="auto">
          <a:xfrm rot="509576">
            <a:off x="6294368" y="2782333"/>
            <a:ext cx="2729552" cy="182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61" name="Picture 13" descr="C:\Users\Ptr. Daniel White\Desktop\vatican aqrtwork\Perugino_Risorto.jpg"/>
          <p:cNvPicPr>
            <a:picLocks noChangeAspect="1" noChangeArrowheads="1"/>
          </p:cNvPicPr>
          <p:nvPr/>
        </p:nvPicPr>
        <p:blipFill>
          <a:blip r:embed="rId11" cstate="print"/>
          <a:srcRect/>
          <a:stretch>
            <a:fillRect/>
          </a:stretch>
        </p:blipFill>
        <p:spPr bwMode="auto">
          <a:xfrm rot="423703">
            <a:off x="6858000" y="4267200"/>
            <a:ext cx="1709580" cy="241210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itle 15"/>
          <p:cNvSpPr>
            <a:spLocks noGrp="1"/>
          </p:cNvSpPr>
          <p:nvPr>
            <p:ph type="title"/>
          </p:nvPr>
        </p:nvSpPr>
        <p:spPr>
          <a:xfrm>
            <a:off x="0" y="0"/>
            <a:ext cx="9144000" cy="3352800"/>
          </a:xfrm>
        </p:spPr>
        <p:txBody>
          <a:bodyPr>
            <a:noAutofit/>
          </a:bodyPr>
          <a:lstStyle/>
          <a:p>
            <a:r>
              <a:rPr lang="en-US" i="1" dirty="0" smtClean="0">
                <a:effectLst>
                  <a:glow rad="101600">
                    <a:schemeClr val="bg1">
                      <a:alpha val="60000"/>
                    </a:schemeClr>
                  </a:glow>
                </a:effectLst>
              </a:rPr>
              <a:t>“No craftsman, of whatsoever craft he be, shall be found any more in thee…”</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279135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vatican aqrtwork\Italy_Vatican_City_00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0788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vatican aqrtwork\0s-Sistine.jpg"/>
          <p:cNvPicPr>
            <a:picLocks noChangeAspect="1" noChangeArrowheads="1"/>
          </p:cNvPicPr>
          <p:nvPr/>
        </p:nvPicPr>
        <p:blipFill>
          <a:blip r:embed="rId3" cstate="print"/>
          <a:srcRect/>
          <a:stretch>
            <a:fillRect/>
          </a:stretch>
        </p:blipFill>
        <p:spPr bwMode="auto">
          <a:xfrm>
            <a:off x="0" y="0"/>
            <a:ext cx="9143999" cy="6904038"/>
          </a:xfrm>
          <a:prstGeom prst="rect">
            <a:avLst/>
          </a:prstGeom>
          <a:noFill/>
        </p:spPr>
      </p:pic>
    </p:spTree>
    <p:extLst>
      <p:ext uri="{BB962C8B-B14F-4D97-AF65-F5344CB8AC3E}">
        <p14:creationId xmlns:p14="http://schemas.microsoft.com/office/powerpoint/2010/main" val="71210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C:\Users\Ptr. Daniel White\Desktop\vatican aqrtwork\last judgement color+border.jpg"/>
          <p:cNvPicPr>
            <a:picLocks noChangeAspect="1" noChangeArrowheads="1"/>
          </p:cNvPicPr>
          <p:nvPr/>
        </p:nvPicPr>
        <p:blipFill>
          <a:blip r:embed="rId3" cstate="print"/>
          <a:srcRect/>
          <a:stretch>
            <a:fillRect/>
          </a:stretch>
        </p:blipFill>
        <p:spPr bwMode="auto">
          <a:xfrm>
            <a:off x="4343400" y="2819401"/>
            <a:ext cx="4800600" cy="4038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122" name="Picture 2" descr="C:\Users\Ptr. Daniel White\Desktop\vatican aqrtwork\1254664493_9da5e531ba.jpg"/>
          <p:cNvPicPr>
            <a:picLocks noChangeAspect="1" noChangeArrowheads="1"/>
          </p:cNvPicPr>
          <p:nvPr/>
        </p:nvPicPr>
        <p:blipFill>
          <a:blip r:embed="rId4" cstate="print"/>
          <a:srcRect/>
          <a:stretch>
            <a:fillRect/>
          </a:stretch>
        </p:blipFill>
        <p:spPr bwMode="auto">
          <a:xfrm>
            <a:off x="0" y="0"/>
            <a:ext cx="4419600" cy="35909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123" name="Picture 3" descr="C:\Users\Ptr. Daniel White\Desktop\vatican aqrtwork\1254694143_3a38f8239d.jpg"/>
          <p:cNvPicPr>
            <a:picLocks noChangeAspect="1" noChangeArrowheads="1"/>
          </p:cNvPicPr>
          <p:nvPr/>
        </p:nvPicPr>
        <p:blipFill>
          <a:blip r:embed="rId5" cstate="print"/>
          <a:srcRect/>
          <a:stretch>
            <a:fillRect/>
          </a:stretch>
        </p:blipFill>
        <p:spPr bwMode="auto">
          <a:xfrm>
            <a:off x="4218562" y="0"/>
            <a:ext cx="4925438" cy="3581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124" name="Picture 4" descr="C:\Users\Ptr. Daniel White\Desktop\vatican aqrtwork\1255533314_8bc471e371.jpg"/>
          <p:cNvPicPr>
            <a:picLocks noChangeAspect="1" noChangeArrowheads="1"/>
          </p:cNvPicPr>
          <p:nvPr/>
        </p:nvPicPr>
        <p:blipFill>
          <a:blip r:embed="rId6" cstate="print"/>
          <a:srcRect/>
          <a:stretch>
            <a:fillRect/>
          </a:stretch>
        </p:blipFill>
        <p:spPr bwMode="auto">
          <a:xfrm>
            <a:off x="0" y="3410074"/>
            <a:ext cx="4419600" cy="344792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85889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Ptr. Daniel White\Desktop\vatican aqrtwork\michelangelo_david_detail.jpg"/>
          <p:cNvPicPr>
            <a:picLocks noChangeAspect="1" noChangeArrowheads="1"/>
          </p:cNvPicPr>
          <p:nvPr/>
        </p:nvPicPr>
        <p:blipFill>
          <a:blip r:embed="rId3" cstate="print"/>
          <a:srcRect/>
          <a:stretch>
            <a:fillRect/>
          </a:stretch>
        </p:blipFill>
        <p:spPr bwMode="auto">
          <a:xfrm>
            <a:off x="3962400" y="0"/>
            <a:ext cx="3962400" cy="441899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148" name="Picture 4" descr="C:\Users\Ptr. Daniel White\Desktop\vatican aqrtwork\lao003.jpg"/>
          <p:cNvPicPr>
            <a:picLocks noChangeAspect="1" noChangeArrowheads="1"/>
          </p:cNvPicPr>
          <p:nvPr/>
        </p:nvPicPr>
        <p:blipFill>
          <a:blip r:embed="rId4" cstate="print"/>
          <a:srcRect r="1477" b="49000"/>
          <a:stretch>
            <a:fillRect/>
          </a:stretch>
        </p:blipFill>
        <p:spPr bwMode="auto">
          <a:xfrm>
            <a:off x="152400" y="228600"/>
            <a:ext cx="3886200" cy="2514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149" name="Picture 5" descr="C:\Users\Ptr. Daniel White\Desktop\vatican aqrtwork\eurotrip-204.jpg"/>
          <p:cNvPicPr>
            <a:picLocks noChangeAspect="1" noChangeArrowheads="1"/>
          </p:cNvPicPr>
          <p:nvPr/>
        </p:nvPicPr>
        <p:blipFill>
          <a:blip r:embed="rId5" cstate="print"/>
          <a:srcRect/>
          <a:stretch>
            <a:fillRect/>
          </a:stretch>
        </p:blipFill>
        <p:spPr bwMode="auto">
          <a:xfrm>
            <a:off x="0" y="2819400"/>
            <a:ext cx="4495800" cy="379897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150" name="Picture 6" descr="C:\Users\Ptr. Daniel White\Desktop\vatican aqrtwork\62100143.ZbdNTnn5.mImg_5541rc.jpg"/>
          <p:cNvPicPr>
            <a:picLocks noChangeAspect="1" noChangeArrowheads="1"/>
          </p:cNvPicPr>
          <p:nvPr/>
        </p:nvPicPr>
        <p:blipFill>
          <a:blip r:embed="rId6" cstate="print"/>
          <a:srcRect/>
          <a:stretch>
            <a:fillRect/>
          </a:stretch>
        </p:blipFill>
        <p:spPr bwMode="auto">
          <a:xfrm>
            <a:off x="5486401" y="3481755"/>
            <a:ext cx="3657599" cy="337624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09590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eng_vatican_stpeter_605017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8914" name="Picture 2" descr="C:\Users\Ptr. Daniel White\Desktop\638025.jpg"/>
          <p:cNvPicPr>
            <a:picLocks noChangeAspect="1" noChangeArrowheads="1"/>
          </p:cNvPicPr>
          <p:nvPr/>
        </p:nvPicPr>
        <p:blipFill>
          <a:blip r:embed="rId4" cstate="print"/>
          <a:srcRect/>
          <a:stretch>
            <a:fillRect/>
          </a:stretch>
        </p:blipFill>
        <p:spPr bwMode="auto">
          <a:xfrm>
            <a:off x="0" y="2514600"/>
            <a:ext cx="3429001" cy="2819400"/>
          </a:xfrm>
          <a:prstGeom prst="ellipse">
            <a:avLst/>
          </a:prstGeom>
          <a:ln>
            <a:noFill/>
          </a:ln>
          <a:effectLst>
            <a:softEdge rad="112500"/>
          </a:effectLst>
        </p:spPr>
      </p:pic>
      <p:sp>
        <p:nvSpPr>
          <p:cNvPr id="6" name="Title 5"/>
          <p:cNvSpPr>
            <a:spLocks noGrp="1"/>
          </p:cNvSpPr>
          <p:nvPr>
            <p:ph type="title"/>
          </p:nvPr>
        </p:nvSpPr>
        <p:spPr>
          <a:xfrm>
            <a:off x="457200" y="609600"/>
            <a:ext cx="8229600" cy="1143000"/>
          </a:xfrm>
        </p:spPr>
        <p:txBody>
          <a:bodyPr>
            <a:noAutofit/>
          </a:bodyPr>
          <a:lstStyle/>
          <a:p>
            <a:r>
              <a:rPr lang="en-US" sz="4800" i="1" dirty="0" smtClean="0">
                <a:effectLst>
                  <a:glow rad="101600">
                    <a:schemeClr val="bg1">
                      <a:alpha val="60000"/>
                    </a:schemeClr>
                  </a:glow>
                </a:effectLst>
              </a:rPr>
              <a:t>“The light of a candle shall shine no more at all in thee…”</a:t>
            </a:r>
            <a:endParaRPr lang="en-US" sz="4800" i="1" dirty="0">
              <a:effectLst>
                <a:glow rad="101600">
                  <a:schemeClr val="bg1">
                    <a:alpha val="60000"/>
                  </a:schemeClr>
                </a:glow>
              </a:effectLst>
            </a:endParaRPr>
          </a:p>
        </p:txBody>
      </p:sp>
      <p:pic>
        <p:nvPicPr>
          <p:cNvPr id="2" name="Picture 2" descr="C:\Users\Ptr. Daniel White\Desktop\vatican aqrtwork\11177357.JPG"/>
          <p:cNvPicPr>
            <a:picLocks noChangeAspect="1" noChangeArrowheads="1"/>
          </p:cNvPicPr>
          <p:nvPr/>
        </p:nvPicPr>
        <p:blipFill>
          <a:blip r:embed="rId5" cstate="print"/>
          <a:srcRect/>
          <a:stretch>
            <a:fillRect/>
          </a:stretch>
        </p:blipFill>
        <p:spPr bwMode="auto">
          <a:xfrm>
            <a:off x="6019800" y="3429000"/>
            <a:ext cx="2730499" cy="3181349"/>
          </a:xfrm>
          <a:prstGeom prst="rect">
            <a:avLst/>
          </a:prstGeom>
          <a:ln>
            <a:noFill/>
          </a:ln>
          <a:effectLst>
            <a:softEdge rad="112500"/>
          </a:effectLst>
        </p:spPr>
      </p:pic>
    </p:spTree>
    <p:extLst>
      <p:ext uri="{BB962C8B-B14F-4D97-AF65-F5344CB8AC3E}">
        <p14:creationId xmlns:p14="http://schemas.microsoft.com/office/powerpoint/2010/main" val="324250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Ptr. Daniel White\Desktop\The Pope being carried and worshiped 6.jpg"/>
          <p:cNvPicPr>
            <a:picLocks noChangeAspect="1" noChangeArrowheads="1"/>
          </p:cNvPicPr>
          <p:nvPr/>
        </p:nvPicPr>
        <p:blipFill>
          <a:blip r:embed="rId3" cstate="print"/>
          <a:srcRect/>
          <a:stretch>
            <a:fillRect/>
          </a:stretch>
        </p:blipFill>
        <p:spPr bwMode="auto">
          <a:xfrm>
            <a:off x="2057400" y="0"/>
            <a:ext cx="4800600" cy="6858000"/>
          </a:xfrm>
          <a:prstGeom prst="rect">
            <a:avLst/>
          </a:prstGeom>
          <a:ln w="88900" cap="sq" cmpd="thickThin">
            <a:solidFill>
              <a:srgbClr val="000000"/>
            </a:solidFill>
            <a:prstDash val="solid"/>
            <a:miter lim="800000"/>
          </a:ln>
          <a:effectLst>
            <a:innerShdw blurRad="76200">
              <a:srgbClr val="000000"/>
            </a:innerShdw>
          </a:effectLst>
        </p:spPr>
      </p:pic>
      <p:pic>
        <p:nvPicPr>
          <p:cNvPr id="37891" name="Picture 3" descr="C:\Users\Ptr. Daniel White\Desktop\Marriage.jpg"/>
          <p:cNvPicPr>
            <a:picLocks noChangeAspect="1" noChangeArrowheads="1"/>
          </p:cNvPicPr>
          <p:nvPr/>
        </p:nvPicPr>
        <p:blipFill>
          <a:blip r:embed="rId4" cstate="print"/>
          <a:srcRect/>
          <a:stretch>
            <a:fillRect/>
          </a:stretch>
        </p:blipFill>
        <p:spPr bwMode="auto">
          <a:xfrm>
            <a:off x="0" y="685800"/>
            <a:ext cx="2514600" cy="2438400"/>
          </a:xfrm>
          <a:prstGeom prst="rect">
            <a:avLst/>
          </a:prstGeom>
          <a:ln w="889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274638"/>
            <a:ext cx="8229600" cy="2468562"/>
          </a:xfrm>
        </p:spPr>
        <p:txBody>
          <a:bodyPr>
            <a:noAutofit/>
          </a:bodyPr>
          <a:lstStyle/>
          <a:p>
            <a:r>
              <a:rPr lang="en-US" sz="4800" i="1" dirty="0" smtClean="0">
                <a:effectLst>
                  <a:glow rad="101600">
                    <a:schemeClr val="bg1">
                      <a:alpha val="60000"/>
                    </a:schemeClr>
                  </a:glow>
                </a:effectLst>
              </a:rPr>
              <a:t>“The voice of the bridegroom and of the bride shall be heard no more at all in thee…”</a:t>
            </a:r>
            <a:endParaRPr lang="en-US" sz="4800" i="1" dirty="0">
              <a:effectLst>
                <a:glow rad="101600">
                  <a:schemeClr val="bg1">
                    <a:alpha val="60000"/>
                  </a:schemeClr>
                </a:glow>
              </a:effectLst>
            </a:endParaRPr>
          </a:p>
        </p:txBody>
      </p:sp>
      <p:pic>
        <p:nvPicPr>
          <p:cNvPr id="37892" name="Picture 4" descr="C:\Users\Ptr. Daniel White\Desktop\platinum_marridge_ring_sm.jpg"/>
          <p:cNvPicPr>
            <a:picLocks noChangeAspect="1" noChangeArrowheads="1"/>
          </p:cNvPicPr>
          <p:nvPr/>
        </p:nvPicPr>
        <p:blipFill>
          <a:blip r:embed="rId5" cstate="print"/>
          <a:srcRect/>
          <a:stretch>
            <a:fillRect/>
          </a:stretch>
        </p:blipFill>
        <p:spPr bwMode="auto">
          <a:xfrm>
            <a:off x="6342591" y="3276600"/>
            <a:ext cx="2801409" cy="28194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6844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Ptr. Daniel White\Desktop\Prophecy pictures\Revelation 1\0269 Os portões do inferno.jpg"/>
          <p:cNvPicPr>
            <a:picLocks noChangeAspect="1" noChangeArrowheads="1"/>
          </p:cNvPicPr>
          <p:nvPr/>
        </p:nvPicPr>
        <p:blipFill>
          <a:blip r:embed="rId3" cstate="print"/>
          <a:srcRect l="8333" t="3277" r="12500" b="39431"/>
          <a:stretch>
            <a:fillRect/>
          </a:stretch>
        </p:blipFill>
        <p:spPr bwMode="auto">
          <a:xfrm>
            <a:off x="0" y="0"/>
            <a:ext cx="9144000" cy="6858000"/>
          </a:xfrm>
          <a:prstGeom prst="rect">
            <a:avLst/>
          </a:prstGeom>
          <a:noFill/>
        </p:spPr>
      </p:pic>
      <p:pic>
        <p:nvPicPr>
          <p:cNvPr id="32771" name="Picture 3" descr="C:\Users\Ptr. Daniel White\Desktop\Prophecy pictures\Revelation 1\Catholic\Vatican St. Peter Cathedral 3.jpg"/>
          <p:cNvPicPr>
            <a:picLocks noChangeAspect="1" noChangeArrowheads="1"/>
          </p:cNvPicPr>
          <p:nvPr/>
        </p:nvPicPr>
        <p:blipFill>
          <a:blip r:embed="rId4" cstate="print"/>
          <a:srcRect/>
          <a:stretch>
            <a:fillRect/>
          </a:stretch>
        </p:blipFill>
        <p:spPr bwMode="auto">
          <a:xfrm>
            <a:off x="2438399" y="3402013"/>
            <a:ext cx="4800601" cy="3455987"/>
          </a:xfrm>
          <a:prstGeom prst="rect">
            <a:avLst/>
          </a:prstGeom>
          <a:ln>
            <a:noFill/>
          </a:ln>
          <a:effectLst>
            <a:softEdge rad="112500"/>
          </a:effectLst>
        </p:spPr>
      </p:pic>
      <p:sp>
        <p:nvSpPr>
          <p:cNvPr id="4" name="Title 3"/>
          <p:cNvSpPr>
            <a:spLocks noGrp="1"/>
          </p:cNvSpPr>
          <p:nvPr>
            <p:ph type="title"/>
          </p:nvPr>
        </p:nvSpPr>
        <p:spPr>
          <a:xfrm>
            <a:off x="457200" y="685800"/>
            <a:ext cx="8229600" cy="1295400"/>
          </a:xfrm>
        </p:spPr>
        <p:txBody>
          <a:bodyPr>
            <a:noAutofit/>
          </a:bodyPr>
          <a:lstStyle/>
          <a:p>
            <a:r>
              <a:rPr lang="en-US" sz="4800" i="1" dirty="0" smtClean="0">
                <a:ln>
                  <a:solidFill>
                    <a:schemeClr val="tx1"/>
                  </a:solidFill>
                </a:ln>
                <a:effectLst>
                  <a:glow rad="228600">
                    <a:schemeClr val="bg1">
                      <a:alpha val="40000"/>
                    </a:schemeClr>
                  </a:glow>
                </a:effectLst>
                <a:latin typeface="+mn-lt"/>
              </a:rPr>
              <a:t>“For by thy sorceries were all </a:t>
            </a:r>
            <a:br>
              <a:rPr lang="en-US" sz="4800" i="1" dirty="0" smtClean="0">
                <a:ln>
                  <a:solidFill>
                    <a:schemeClr val="tx1"/>
                  </a:solidFill>
                </a:ln>
                <a:effectLst>
                  <a:glow rad="228600">
                    <a:schemeClr val="bg1">
                      <a:alpha val="40000"/>
                    </a:schemeClr>
                  </a:glow>
                </a:effectLst>
                <a:latin typeface="+mn-lt"/>
              </a:rPr>
            </a:br>
            <a:r>
              <a:rPr lang="en-US" sz="4800" i="1" dirty="0" smtClean="0">
                <a:ln>
                  <a:solidFill>
                    <a:schemeClr val="tx1"/>
                  </a:solidFill>
                </a:ln>
                <a:effectLst>
                  <a:glow rad="228600">
                    <a:schemeClr val="bg1">
                      <a:alpha val="40000"/>
                    </a:schemeClr>
                  </a:glow>
                </a:effectLst>
                <a:latin typeface="+mn-lt"/>
              </a:rPr>
              <a:t>nations deceived.” </a:t>
            </a:r>
            <a:br>
              <a:rPr lang="en-US" sz="4800" i="1" dirty="0" smtClean="0">
                <a:ln>
                  <a:solidFill>
                    <a:schemeClr val="tx1"/>
                  </a:solidFill>
                </a:ln>
                <a:effectLst>
                  <a:glow rad="228600">
                    <a:schemeClr val="bg1">
                      <a:alpha val="40000"/>
                    </a:schemeClr>
                  </a:glow>
                </a:effectLst>
                <a:latin typeface="+mn-lt"/>
              </a:rPr>
            </a:br>
            <a:endParaRPr lang="en-US" sz="4800" i="1" dirty="0">
              <a:ln>
                <a:solidFill>
                  <a:schemeClr val="tx1"/>
                </a:solidFill>
              </a:ln>
              <a:effectLst>
                <a:glow rad="228600">
                  <a:schemeClr val="bg1">
                    <a:alpha val="40000"/>
                  </a:schemeClr>
                </a:glow>
              </a:effectLst>
              <a:latin typeface="+mn-lt"/>
            </a:endParaRPr>
          </a:p>
        </p:txBody>
      </p:sp>
    </p:spTree>
    <p:extLst>
      <p:ext uri="{BB962C8B-B14F-4D97-AF65-F5344CB8AC3E}">
        <p14:creationId xmlns:p14="http://schemas.microsoft.com/office/powerpoint/2010/main" val="369990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Ptr. Daniel White\Desktop\Prophecy pictures\Revelation 1\guillotine[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457200" y="274638"/>
            <a:ext cx="8229600" cy="4297362"/>
          </a:xfrm>
        </p:spPr>
        <p:txBody>
          <a:bodyPr>
            <a:normAutofit/>
          </a:bodyPr>
          <a:lstStyle/>
          <a:p>
            <a:r>
              <a:rPr lang="en-US" i="1" dirty="0" smtClean="0">
                <a:effectLst>
                  <a:glow rad="101600">
                    <a:schemeClr val="bg1">
                      <a:alpha val="60000"/>
                    </a:schemeClr>
                  </a:glow>
                </a:effectLst>
              </a:rPr>
              <a:t>“In her was found  the blood of the prophets, and of saints, and of all that were slain upon the earth.”</a:t>
            </a:r>
            <a:br>
              <a:rPr lang="en-US" i="1" dirty="0" smtClean="0">
                <a:effectLst>
                  <a:glow rad="101600">
                    <a:schemeClr val="bg1">
                      <a:alpha val="60000"/>
                    </a:schemeClr>
                  </a:glow>
                </a:effectLst>
              </a:rPr>
            </a:br>
            <a:endParaRPr lang="en-US" i="1" dirty="0">
              <a:effectLst>
                <a:glow rad="101600">
                  <a:schemeClr val="bg1">
                    <a:alpha val="60000"/>
                  </a:schemeClr>
                </a:glow>
              </a:effectLst>
            </a:endParaRPr>
          </a:p>
        </p:txBody>
      </p:sp>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733800"/>
            <a:ext cx="2907085" cy="3124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702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22"/>
                                        </p:tgtEl>
                                        <p:attrNameLst>
                                          <p:attrName>style.visibility</p:attrName>
                                        </p:attrNameLst>
                                      </p:cBhvr>
                                      <p:to>
                                        <p:strVal val="visible"/>
                                      </p:to>
                                    </p:set>
                                    <p:animEffect transition="in" filter="fade">
                                      <p:cBhvr>
                                        <p:cTn id="12"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938" name="Picture 2" descr="C:\Users\Ptr. Daniel White\Pictures\4-Bib Pics-Misc\Persecution\Martyrdom 1193-168.jpg"/>
          <p:cNvPicPr>
            <a:picLocks noChangeAspect="1" noChangeArrowheads="1"/>
          </p:cNvPicPr>
          <p:nvPr/>
        </p:nvPicPr>
        <p:blipFill>
          <a:blip r:embed="rId3" cstate="print"/>
          <a:srcRect/>
          <a:stretch>
            <a:fillRect/>
          </a:stretch>
        </p:blipFill>
        <p:spPr bwMode="auto">
          <a:xfrm>
            <a:off x="0" y="3733801"/>
            <a:ext cx="6629399" cy="3124200"/>
          </a:xfrm>
          <a:prstGeom prst="rect">
            <a:avLst/>
          </a:prstGeom>
          <a:ln>
            <a:noFill/>
          </a:ln>
          <a:effectLst>
            <a:softEdge rad="112500"/>
          </a:effectLst>
        </p:spPr>
      </p:pic>
      <p:pic>
        <p:nvPicPr>
          <p:cNvPr id="39940" name="Picture 4" descr="C:\Users\Ptr. Daniel White\Pictures\4-Bib Pics-Misc\Persecution\Faithful's death 1172-105_.jpg"/>
          <p:cNvPicPr>
            <a:picLocks noChangeAspect="1" noChangeArrowheads="1"/>
          </p:cNvPicPr>
          <p:nvPr/>
        </p:nvPicPr>
        <p:blipFill>
          <a:blip r:embed="rId4" cstate="print"/>
          <a:srcRect/>
          <a:stretch>
            <a:fillRect/>
          </a:stretch>
        </p:blipFill>
        <p:spPr bwMode="auto">
          <a:xfrm>
            <a:off x="0" y="0"/>
            <a:ext cx="3276600" cy="4038600"/>
          </a:xfrm>
          <a:prstGeom prst="rect">
            <a:avLst/>
          </a:prstGeom>
          <a:ln>
            <a:noFill/>
          </a:ln>
          <a:effectLst>
            <a:softEdge rad="112500"/>
          </a:effectLst>
        </p:spPr>
      </p:pic>
      <p:pic>
        <p:nvPicPr>
          <p:cNvPr id="3074" name="Picture 2" descr="C:\Users\Ptr. Daniel White\Desktop\lenepveustake.jpg"/>
          <p:cNvPicPr>
            <a:picLocks noChangeAspect="1" noChangeArrowheads="1"/>
          </p:cNvPicPr>
          <p:nvPr/>
        </p:nvPicPr>
        <p:blipFill>
          <a:blip r:embed="rId5" cstate="print"/>
          <a:srcRect/>
          <a:stretch>
            <a:fillRect/>
          </a:stretch>
        </p:blipFill>
        <p:spPr bwMode="auto">
          <a:xfrm>
            <a:off x="6019801" y="0"/>
            <a:ext cx="3124200" cy="6858000"/>
          </a:xfrm>
          <a:prstGeom prst="rect">
            <a:avLst/>
          </a:prstGeom>
          <a:ln>
            <a:noFill/>
          </a:ln>
          <a:effectLst>
            <a:softEdge rad="112500"/>
          </a:effectLst>
        </p:spPr>
      </p:pic>
      <p:pic>
        <p:nvPicPr>
          <p:cNvPr id="39941" name="Picture 5" descr="C:\Users\Ptr. Daniel White\Pictures\4-Bib Pics-Misc\Persecution\Christian Martyr.jpg"/>
          <p:cNvPicPr>
            <a:picLocks noChangeAspect="1" noChangeArrowheads="1"/>
          </p:cNvPicPr>
          <p:nvPr/>
        </p:nvPicPr>
        <p:blipFill>
          <a:blip r:embed="rId6" cstate="print"/>
          <a:srcRect/>
          <a:stretch>
            <a:fillRect/>
          </a:stretch>
        </p:blipFill>
        <p:spPr bwMode="auto">
          <a:xfrm>
            <a:off x="2895600" y="0"/>
            <a:ext cx="3276600" cy="2667000"/>
          </a:xfrm>
          <a:prstGeom prst="rect">
            <a:avLst/>
          </a:prstGeom>
          <a:ln>
            <a:noFill/>
          </a:ln>
          <a:effectLst>
            <a:softEdge rad="112500"/>
          </a:effectLst>
        </p:spPr>
      </p:pic>
      <p:pic>
        <p:nvPicPr>
          <p:cNvPr id="2" name="Picture 2" descr="C:\Users\Ptr. Daniel White\Desktop\Persecution of Christians 4.jpg"/>
          <p:cNvPicPr>
            <a:picLocks noChangeAspect="1" noChangeArrowheads="1"/>
          </p:cNvPicPr>
          <p:nvPr/>
        </p:nvPicPr>
        <p:blipFill>
          <a:blip r:embed="rId7" cstate="print"/>
          <a:srcRect/>
          <a:stretch>
            <a:fillRect/>
          </a:stretch>
        </p:blipFill>
        <p:spPr bwMode="auto">
          <a:xfrm>
            <a:off x="2819400" y="2057400"/>
            <a:ext cx="3581400" cy="2819400"/>
          </a:xfrm>
          <a:prstGeom prst="rect">
            <a:avLst/>
          </a:prstGeom>
          <a:ln>
            <a:noFill/>
          </a:ln>
          <a:effectLst>
            <a:softEdge rad="112500"/>
          </a:effectLst>
        </p:spPr>
      </p:pic>
    </p:spTree>
    <p:extLst>
      <p:ext uri="{BB962C8B-B14F-4D97-AF65-F5344CB8AC3E}">
        <p14:creationId xmlns:p14="http://schemas.microsoft.com/office/powerpoint/2010/main" val="200022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716</TotalTime>
  <Words>2043</Words>
  <Application>Microsoft Office PowerPoint</Application>
  <PresentationFormat>On-screen Show (4:3)</PresentationFormat>
  <Paragraphs>195</Paragraphs>
  <Slides>113</Slides>
  <Notes>78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113</vt:i4>
      </vt:variant>
    </vt:vector>
  </HeadingPairs>
  <TitlesOfParts>
    <vt:vector size="118" baseType="lpstr">
      <vt:lpstr>Arial</vt:lpstr>
      <vt:lpstr>Calibri</vt:lpstr>
      <vt:lpstr>Pare</vt:lpstr>
      <vt:lpstr>Times New Roman</vt:lpstr>
      <vt:lpstr>Office Theme</vt:lpstr>
      <vt:lpstr>The Revelation  of Jesus Christ</vt:lpstr>
      <vt:lpstr>PowerPoint Presentation</vt:lpstr>
      <vt:lpstr>“And there came one of the seven angels (seraphim’s Rev. 4:6-9) which had the seven vials, and talked with me, saying unto me, Come hither; I will shew unto thee the judgment of the great whore that sitteth upon many waters.”</vt:lpstr>
      <vt:lpstr>“And he said unto me, the waters which thou sawest, where the whore sitteth, are peoples, and multitudes, and nations and tongues.” (Revelation 17:15)</vt:lpstr>
      <vt:lpstr>“With whom the kings of the earth have committed fornication…”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I saw the woman drunken with the blood of the saints, and with the blood of the martyrs of Jesus: and when I saw her, I wondered with great admiration.”</vt:lpstr>
      <vt:lpstr>PowerPoint Presentation</vt:lpstr>
      <vt:lpstr>PowerPoint Presentation</vt:lpstr>
      <vt:lpstr>PowerPoint Presentation</vt:lpstr>
      <vt:lpstr>“And the woman was arrayed in purple and scarlet colour, and decked with gold and precious stones and pearls; having a golden cup in her hand full of abominations and filthiness of her fornication.”</vt:lpstr>
      <vt:lpstr>PowerPoint Presentation</vt:lpstr>
      <vt:lpstr>“And the woman was arrayed in purple and scarlet colour.”</vt:lpstr>
      <vt:lpstr>“And decked with gold and precious stones and pearls.”</vt:lpstr>
      <vt:lpstr>PowerPoint Presentation</vt:lpstr>
      <vt:lpstr>PowerPoint Presentation</vt:lpstr>
      <vt:lpstr>PowerPoint Presentation</vt:lpstr>
      <vt:lpstr>“…having a golden cup in her hand full of abominations and filthiness of her fornication.”</vt:lpstr>
      <vt:lpstr>PowerPoint Presentation</vt:lpstr>
      <vt:lpstr>“Mystery, Babylon  the Great”  .</vt:lpstr>
      <vt:lpstr>PowerPoint Presentation</vt:lpstr>
      <vt:lpstr>PowerPoint Presentation</vt:lpstr>
      <vt:lpstr>Nimrod and the Tower of Babel (Genesis 10-11)</vt:lpstr>
      <vt:lpstr>PowerPoint Presentation</vt:lpstr>
      <vt:lpstr>PowerPoint Presentation</vt:lpstr>
      <vt:lpstr>PowerPoint Presentation</vt:lpstr>
      <vt:lpstr>PowerPoint Presentation</vt:lpstr>
      <vt:lpstr>When Shem came into power, he made a terrible example of the black apostate. Shem had Nimrod's body cut to pieces, and had the pieces sent out over the world as a grim warning to those who would defy the GOD of Heaven. Nimrod's death was one of the most violent ever suffered by man. After Nimrod's death (c. 2167 BC), Semiramis promoted the belief that he was a god. Semiramis bore a son, Horus. She declared that she had been visited by the spirit of Nimrod, who left her pregnant with the boy. Horus, she maintained, was Nimrod reincarnated.</vt:lpstr>
      <vt:lpstr>“Worship of a Mother/Child goddess” </vt:lpstr>
      <vt:lpstr>Cross as a religious symbol  in worship</vt:lpstr>
      <vt:lpstr>Unmarried Priesthood</vt:lpstr>
      <vt:lpstr>The use of prayer beads</vt:lpstr>
      <vt:lpstr>Worship of the dead</vt:lpstr>
      <vt:lpstr>Infallible Priesthood</vt:lpstr>
      <vt:lpstr>The Worship of a  High Priest</vt:lpstr>
      <vt:lpstr>Images used in worship (Idols)</vt:lpstr>
      <vt:lpstr>Use of pagan symbols in worship</vt:lpstr>
      <vt:lpstr>PowerPoint Presentation</vt:lpstr>
      <vt:lpstr>PowerPoint Presentation</vt:lpstr>
      <vt:lpstr>PowerPoint Presentation</vt:lpstr>
      <vt:lpstr>Spiritism  Praying to the dead</vt:lpstr>
      <vt:lpstr>Torture of Heretics “Drunk with the blood of the saints.”</vt:lpstr>
      <vt:lpstr>PowerPoint Presentation</vt:lpstr>
      <vt:lpstr>PowerPoint Presentation</vt:lpstr>
      <vt:lpstr>PowerPoint Presentation</vt:lpstr>
      <vt:lpstr>Revelation 17:9</vt:lpstr>
      <vt:lpstr>“Seven mountains, on which the woman (whore / false church) sitteth…”  Mountain (Greek – oros) = To rise or lift above itself above the plain, a hill. </vt:lpstr>
      <vt:lpstr>PowerPoint Presentation</vt:lpstr>
      <vt:lpstr>Next Session “The Destruction of the Great Whore”</vt:lpstr>
      <vt:lpstr>The Revelation  of Jesus Christ</vt:lpstr>
      <vt:lpstr>PowerPoint Presentation</vt:lpstr>
      <vt:lpstr>PowerPoint Presentation</vt:lpstr>
      <vt:lpstr>(Revelation 17:15)  “And he saith unto me, The waters which thou sawest, where the whore sitteth, are peoples, and multitudes, and nations, and tongues.”</vt:lpstr>
      <vt:lpstr>Revelation 17:15</vt:lpstr>
      <vt:lpstr>Revelation 17:16-18</vt:lpstr>
      <vt:lpstr>“And the ten horns which thou sawest upon the beast, these shall hate the whore, and shall make her desolate and naked, and shall eat her flesh, and burn her with fire. For God hath put in their hearts to fulfill his will, and to agree, and give their kingdom unto the beast, until the words of God shall be fulfilled. And the woman which thou sawest is that great city, which reigneth over the kings of the earth.”</vt:lpstr>
      <vt:lpstr>PowerPoint Presentation</vt:lpstr>
      <vt:lpstr>PowerPoint Presentation</vt:lpstr>
      <vt:lpstr>“For God hath put in their  hearts to fulfill his will.”</vt:lpstr>
      <vt:lpstr>(Revelation 18:1)  “And after these things I saw another angel come down from heaven, having great power; and the earth was lightened with his glory.”</vt:lpstr>
      <vt:lpstr>“I saw an angel having great power…  and he cried mightily with a strong  voice, saying…”</vt:lpstr>
      <vt:lpstr>“Babylon the great is fallen…”</vt:lpstr>
      <vt:lpstr>“…the habitation of devils, and every foul spirit…”</vt:lpstr>
      <vt:lpstr>“For all nations have drunk of the wine of the wrath of her fornication.”</vt:lpstr>
      <vt:lpstr>“The kings of the earth have committed fornication with her…”</vt:lpstr>
      <vt:lpstr>PowerPoint Presentation</vt:lpstr>
      <vt:lpstr>“The merchants of the earth are waxed rich through the abundance of her delicacies…”</vt:lpstr>
      <vt:lpstr>PowerPoint Presentation</vt:lpstr>
      <vt:lpstr>“Come out of her, my people, that ye be not partakers of her sins…”</vt:lpstr>
      <vt:lpstr>“And I heard another voice from heaven saying, come out of her my people…” (Revelation 18:4) </vt:lpstr>
      <vt:lpstr>“Her sins have reached unto heaven…” </vt:lpstr>
      <vt:lpstr>Revelation 18:6-9</vt:lpstr>
      <vt:lpstr>“Reward her even as she rewarded you, and double unto her double according to her works: in the cup which she hath            filled fill to her double.”</vt:lpstr>
      <vt:lpstr>“How much she hath glorified herself, and lived deliciously, so much torment and sorrow give her: for she saith in her heart, I sit a queen, and am no widow, and shall see no sorrow.”</vt:lpstr>
      <vt:lpstr>“Therefore shall her plagues come in one day, death, and mourning, and famine; and she shall be utterly burned with fire: for strong is the Lord God who judgeth her.”  </vt:lpstr>
      <vt:lpstr>PowerPoint Presentation</vt:lpstr>
      <vt:lpstr>“Standing afar off for the fear of her torment, saying, Alas, alas, that great city Babylon, that mighty city! for in one hour is thy judgment come. And the merchants of the earth shall weep and mourn over her; for no man buyeth their merchandise any more: And the merchants of the earth shall weep  and mourn over her…”</vt:lpstr>
      <vt:lpstr>“And saying, Alas, alas, that great city, that was clothed in fine linen, and purple, and scarlet, and decked with gold, and precious stones, and pearls! For in one hour so great riches is come to nought. And every shipmaster, and all the company in ships, and sailors, and as many as trade by sea, stood afar off, </vt:lpstr>
      <vt:lpstr>“And cried when they saw the smoke of her burning, saying, What city is like unto this great city! And they cast dust on their heads, and cried, weeping and wailing, saying, Alas, alas, that great city, wherein were made rich all that had ships in the sea by reason of her costliness! for in one hour is she made desolate.”</vt:lpstr>
      <vt:lpstr>“Rejoice over her, thou heaven, and ye holy apostles and prophets; for God hath avenged you on her.”</vt:lpstr>
      <vt:lpstr>PowerPoint Presentation</vt:lpstr>
      <vt:lpstr>“And the voice of harpers, and musicians, and of pipers, and trumpeters, shall be heard no more at all in thee.”</vt:lpstr>
      <vt:lpstr>“No craftsman, of whatsoever craft he be, shall be found any more in thee…”</vt:lpstr>
      <vt:lpstr>PowerPoint Presentation</vt:lpstr>
      <vt:lpstr>PowerPoint Presentation</vt:lpstr>
      <vt:lpstr>PowerPoint Presentation</vt:lpstr>
      <vt:lpstr>PowerPoint Presentation</vt:lpstr>
      <vt:lpstr>“The light of a candle shall shine no more at all in thee…”</vt:lpstr>
      <vt:lpstr>“The voice of the bridegroom and of the bride shall be heard no more at all in thee…”</vt:lpstr>
      <vt:lpstr>“For by thy sorceries were all  nations deceived.”  </vt:lpstr>
      <vt:lpstr>“In her was found  the blood of the prophets, and of saints, and of all that were slain upon the earth.” </vt:lpstr>
      <vt:lpstr>PowerPoint Presentation</vt:lpstr>
      <vt:lpstr>(Revelation 19:1-3)  “And after these things I heard a great voice of much people in heaven, saying, Alleluia; Salvation, and glory, and honour, and power, unto the Lord our God.”</vt:lpstr>
      <vt:lpstr>“True and righteousness are thy judgments: for he hath judged the great whore, which did corrupt the earth…”</vt:lpstr>
      <vt:lpstr>“And her smoke rose up  forever and ever…”</vt:lpstr>
      <vt:lpstr>(Revelation 19:4) “And the four and twenty elders and the four beasts fell down and worshipped God that sat on the throne, saying, Amen; Alleluia.”</vt:lpstr>
      <vt:lpstr>“Praise our God, all  ye His servants…”</vt:lpstr>
      <vt:lpstr>“And I heard as it were the voice of a great multitude, and as the voice of many waters…saying,  Alleluia: for the                       Lord God omnipotent reigneth.                          Let us rejoice and be glad…” (Revelation 19:6-7) </vt:lpstr>
      <vt:lpstr>“And I heard as it were the voice of a great multitude…as the voice of mighty thunderings, saying, Alleluia: for the Lord God omnipotent reigneth. Let  us rejoice and be glad…” (Revelation 19:6-7) </vt:lpstr>
      <vt:lpstr>PowerPoint Presentation</vt:lpstr>
      <vt:lpstr>PowerPoint Presentation</vt:lpstr>
      <vt:lpstr>PowerPoint Presentation</vt:lpstr>
      <vt:lpstr>PowerPoint Presentation</vt:lpstr>
      <vt:lpstr>“Whosoever will my come…”</vt:lpstr>
      <vt:lpstr>“And I fell at his feet to worship him.”</vt:lpstr>
      <vt:lpstr>“And he said unto me, See thou do it not: I am thy fellowservant, and of thy brethren that have the testimony of Jesus: worship God: for the testimony of Jesus is the spirit of prophecy.”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73</cp:revision>
  <dcterms:created xsi:type="dcterms:W3CDTF">2015-02-16T15:12:42Z</dcterms:created>
  <dcterms:modified xsi:type="dcterms:W3CDTF">2016-02-23T21:14:14Z</dcterms:modified>
</cp:coreProperties>
</file>