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7" r:id="rId2"/>
    <p:sldId id="258" r:id="rId3"/>
    <p:sldId id="259" r:id="rId4"/>
    <p:sldId id="260" r:id="rId5"/>
    <p:sldId id="261" r:id="rId6"/>
    <p:sldId id="262" r:id="rId7"/>
    <p:sldId id="263" r:id="rId8"/>
    <p:sldId id="264" r:id="rId9"/>
    <p:sldId id="35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5" r:id="rId38"/>
    <p:sldId id="296" r:id="rId39"/>
    <p:sldId id="292" r:id="rId40"/>
    <p:sldId id="293" r:id="rId41"/>
    <p:sldId id="294"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8" r:id="rId63"/>
    <p:sldId id="317"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02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1A84A-E0F1-4D0F-BD2F-81B2270A4810}" type="datetimeFigureOut">
              <a:rPr lang="en-US" smtClean="0"/>
              <a:t>11/11/2015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2B9232-CF45-40FB-9DC9-B1C733141EC5}" type="slidenum">
              <a:rPr lang="en-US" smtClean="0"/>
              <a:t>‹#›</a:t>
            </a:fld>
            <a:endParaRPr lang="en-US"/>
          </a:p>
        </p:txBody>
      </p:sp>
    </p:spTree>
    <p:extLst>
      <p:ext uri="{BB962C8B-B14F-4D97-AF65-F5344CB8AC3E}">
        <p14:creationId xmlns:p14="http://schemas.microsoft.com/office/powerpoint/2010/main" val="3999268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69</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72</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11</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79</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80</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83</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84</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85</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86</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88</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89</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90</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91</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92</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94</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95</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96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303195-AE44-4946-B7A6-1A2D87491F96}"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149555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03195-AE44-4946-B7A6-1A2D87491F96}"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7948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03195-AE44-4946-B7A6-1A2D87491F96}"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23890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303195-AE44-4946-B7A6-1A2D87491F96}"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22328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303195-AE44-4946-B7A6-1A2D87491F96}"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1478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303195-AE44-4946-B7A6-1A2D87491F96}"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15733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303195-AE44-4946-B7A6-1A2D87491F96}" type="datetimeFigureOut">
              <a:rPr lang="en-US" smtClean="0"/>
              <a:t>11/11/2015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7250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303195-AE44-4946-B7A6-1A2D87491F96}" type="datetimeFigureOut">
              <a:rPr lang="en-US" smtClean="0"/>
              <a:t>11/11/2015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313333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03195-AE44-4946-B7A6-1A2D87491F96}" type="datetimeFigureOut">
              <a:rPr lang="en-US" smtClean="0"/>
              <a:t>11/11/2015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34555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03195-AE44-4946-B7A6-1A2D87491F96}"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1751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303195-AE44-4946-B7A6-1A2D87491F96}"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D983-2FFD-4027-838F-695870411A9E}" type="slidenum">
              <a:rPr lang="en-US" smtClean="0"/>
              <a:t>‹#›</a:t>
            </a:fld>
            <a:endParaRPr lang="en-US"/>
          </a:p>
        </p:txBody>
      </p:sp>
    </p:spTree>
    <p:extLst>
      <p:ext uri="{BB962C8B-B14F-4D97-AF65-F5344CB8AC3E}">
        <p14:creationId xmlns:p14="http://schemas.microsoft.com/office/powerpoint/2010/main" val="40504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03195-AE44-4946-B7A6-1A2D87491F96}" type="datetimeFigureOut">
              <a:rPr lang="en-US" smtClean="0"/>
              <a:t>11/11/2015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D983-2FFD-4027-838F-695870411A9E}" type="slidenum">
              <a:rPr lang="en-US" smtClean="0"/>
              <a:t>‹#›</a:t>
            </a:fld>
            <a:endParaRPr lang="en-US"/>
          </a:p>
        </p:txBody>
      </p:sp>
    </p:spTree>
    <p:extLst>
      <p:ext uri="{BB962C8B-B14F-4D97-AF65-F5344CB8AC3E}">
        <p14:creationId xmlns:p14="http://schemas.microsoft.com/office/powerpoint/2010/main" val="28668407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6.jpeg"/><Relationship Id="rId4" Type="http://schemas.openxmlformats.org/officeDocument/2006/relationships/image" Target="../media/image35.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gif"/></Relationships>
</file>

<file path=ppt/slides/_rels/slide38.xml.rels><?xml version="1.0" encoding="UTF-8" standalone="yes"?>
<Relationships xmlns="http://schemas.openxmlformats.org/package/2006/relationships"><Relationship Id="rId8" Type="http://schemas.openxmlformats.org/officeDocument/2006/relationships/image" Target="../media/image107.gif"/><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5.gif"/><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gif"/></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29.jpeg"/><Relationship Id="rId7" Type="http://schemas.openxmlformats.org/officeDocument/2006/relationships/image" Target="../media/image136.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8.gif"/></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4.jpeg"/><Relationship Id="rId11" Type="http://schemas.openxmlformats.org/officeDocument/2006/relationships/image" Target="../media/image148.jpeg"/><Relationship Id="rId5" Type="http://schemas.openxmlformats.org/officeDocument/2006/relationships/image" Target="../media/image143.jpeg"/><Relationship Id="rId10" Type="http://schemas.openxmlformats.org/officeDocument/2006/relationships/image" Target="../media/image147.png"/><Relationship Id="rId4" Type="http://schemas.openxmlformats.org/officeDocument/2006/relationships/image" Target="../media/image142.gif"/><Relationship Id="rId9" Type="http://schemas.openxmlformats.org/officeDocument/2006/relationships/image" Target="../media/image146.jpeg"/></Relationships>
</file>

<file path=ppt/slides/_rels/slide5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9.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 Id="rId14" Type="http://schemas.openxmlformats.org/officeDocument/2006/relationships/image" Target="../media/image17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74.jpeg"/></Relationships>
</file>

<file path=ppt/slides/_rels/slide6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6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79.jpeg"/><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181.png"/></Relationships>
</file>

<file path=ppt/slides/_rels/slide6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75.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7.jpeg"/><Relationship Id="rId7" Type="http://schemas.openxmlformats.org/officeDocument/2006/relationships/image" Target="../media/image200.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65.jpeg"/><Relationship Id="rId10" Type="http://schemas.openxmlformats.org/officeDocument/2006/relationships/image" Target="../media/image203.jpeg"/><Relationship Id="rId4" Type="http://schemas.openxmlformats.org/officeDocument/2006/relationships/image" Target="../media/image198.jpeg"/><Relationship Id="rId9" Type="http://schemas.openxmlformats.org/officeDocument/2006/relationships/image" Target="../media/image202.jpeg"/></Relationships>
</file>

<file path=ppt/slides/_rels/slide7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7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17.jpeg"/><Relationship Id="rId4" Type="http://schemas.openxmlformats.org/officeDocument/2006/relationships/image" Target="../media/image216.jpeg"/></Relationships>
</file>

<file path=ppt/slides/_rels/slide8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20.jpeg"/><Relationship Id="rId4" Type="http://schemas.openxmlformats.org/officeDocument/2006/relationships/image" Target="../media/image219.jpeg"/></Relationships>
</file>

<file path=ppt/slides/_rels/slide8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22.jpeg"/></Relationships>
</file>

<file path=ppt/slides/_rels/slide8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24.png"/></Relationships>
</file>

<file path=ppt/slides/_rels/slide84.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8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32.jpeg"/></Relationships>
</file>

<file path=ppt/slides/_rels/slide8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34.png"/></Relationships>
</file>

<file path=ppt/slides/_rels/slide8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36.jpeg"/></Relationships>
</file>

<file path=ppt/slides/_rels/slide8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239.jpeg"/></Relationships>
</file>

<file path=ppt/slides/_rels/slide9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44.jpeg"/></Relationships>
</file>

<file path=ppt/slides/_rels/slide9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80865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991600" cy="1200329"/>
          </a:xfrm>
          <a:prstGeom prst="rect">
            <a:avLst/>
          </a:prstGeom>
        </p:spPr>
        <p:txBody>
          <a:bodyPr wrap="square">
            <a:spAutoFit/>
          </a:bodyPr>
          <a:lstStyle/>
          <a:p>
            <a:r>
              <a:rPr lang="en-US" sz="3600" i="1" dirty="0"/>
              <a:t>“…and the inhabitants of the earth have been made drunk with the wine of her fornication.”</a:t>
            </a:r>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9434286" cy="495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262" r="5434"/>
          <a:stretch/>
        </p:blipFill>
        <p:spPr bwMode="auto">
          <a:xfrm>
            <a:off x="6481953" y="2057400"/>
            <a:ext cx="2652077" cy="26220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4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johntur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4" name="Picture 4" descr="C:\Users\Ptr. Daniel White\Desktop\Babylon upon the beast.jpg"/>
          <p:cNvPicPr>
            <a:picLocks noChangeAspect="1" noChangeArrowheads="1"/>
          </p:cNvPicPr>
          <p:nvPr/>
        </p:nvPicPr>
        <p:blipFill>
          <a:blip r:embed="rId4" cstate="print"/>
          <a:srcRect/>
          <a:stretch>
            <a:fillRect/>
          </a:stretch>
        </p:blipFill>
        <p:spPr bwMode="auto">
          <a:xfrm>
            <a:off x="76200" y="76200"/>
            <a:ext cx="4226635" cy="3124200"/>
          </a:xfrm>
          <a:prstGeom prst="ellipse">
            <a:avLst/>
          </a:prstGeom>
          <a:ln>
            <a:noFill/>
          </a:ln>
          <a:effectLst>
            <a:softEdge rad="112500"/>
          </a:effectLst>
        </p:spPr>
      </p:pic>
      <p:sp>
        <p:nvSpPr>
          <p:cNvPr id="5" name="Rectangle 4"/>
          <p:cNvSpPr/>
          <p:nvPr/>
        </p:nvSpPr>
        <p:spPr>
          <a:xfrm>
            <a:off x="4724400" y="0"/>
            <a:ext cx="4419600" cy="5078313"/>
          </a:xfrm>
          <a:prstGeom prst="rect">
            <a:avLst/>
          </a:prstGeom>
        </p:spPr>
        <p:txBody>
          <a:bodyPr wrap="square">
            <a:spAutoFit/>
          </a:bodyPr>
          <a:lstStyle/>
          <a:p>
            <a:pPr algn="ctr"/>
            <a:r>
              <a:rPr lang="en-US" sz="3600" i="1" dirty="0" smtClean="0">
                <a:effectLst>
                  <a:glow rad="101600">
                    <a:schemeClr val="bg1">
                      <a:alpha val="60000"/>
                    </a:schemeClr>
                  </a:glow>
                </a:effectLst>
              </a:rPr>
              <a:t>“So he carried me away in the spirit into the wilderness: and I saw a woman sit upon a scarlet </a:t>
            </a:r>
            <a:r>
              <a:rPr lang="en-US" sz="3600" i="1" dirty="0" err="1" smtClean="0">
                <a:effectLst>
                  <a:glow rad="101600">
                    <a:schemeClr val="bg1">
                      <a:alpha val="60000"/>
                    </a:schemeClr>
                  </a:glow>
                </a:effectLst>
              </a:rPr>
              <a:t>coloured</a:t>
            </a:r>
            <a:r>
              <a:rPr lang="en-US" sz="3600" i="1" dirty="0" smtClean="0">
                <a:effectLst>
                  <a:glow rad="101600">
                    <a:schemeClr val="bg1">
                      <a:alpha val="60000"/>
                    </a:schemeClr>
                  </a:glow>
                </a:effectLst>
              </a:rPr>
              <a:t> beast, full of names of blasphemy, having seven heads </a:t>
            </a:r>
          </a:p>
          <a:p>
            <a:pPr algn="ctr"/>
            <a:r>
              <a:rPr lang="en-US" sz="3600" i="1" dirty="0" smtClean="0">
                <a:effectLst>
                  <a:glow rad="101600">
                    <a:schemeClr val="bg1">
                      <a:alpha val="60000"/>
                    </a:schemeClr>
                  </a:glow>
                </a:effectLst>
              </a:rPr>
              <a:t>and ten horns.”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41020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Prophecy pictures\Revelation 1\Babylon upon the beast.jpg"/>
          <p:cNvPicPr>
            <a:picLocks noChangeAspect="1" noChangeArrowheads="1"/>
          </p:cNvPicPr>
          <p:nvPr/>
        </p:nvPicPr>
        <p:blipFill>
          <a:blip r:embed="rId3" cstate="print"/>
          <a:srcRect/>
          <a:stretch>
            <a:fillRect/>
          </a:stretch>
        </p:blipFill>
        <p:spPr bwMode="auto">
          <a:xfrm>
            <a:off x="0" y="0"/>
            <a:ext cx="9144000" cy="6916738"/>
          </a:xfrm>
          <a:prstGeom prst="rect">
            <a:avLst/>
          </a:prstGeom>
          <a:noFill/>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5" t="3363" r="6345" b="3206"/>
          <a:stretch/>
        </p:blipFill>
        <p:spPr bwMode="auto">
          <a:xfrm>
            <a:off x="5943600" y="3997472"/>
            <a:ext cx="2925509" cy="30679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0" y="56587"/>
            <a:ext cx="2666999" cy="28138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http://mundabor.files.wordpress.com/2010/07/pope-sunday.jpg"/>
          <p:cNvPicPr>
            <a:picLocks noChangeAspect="1" noChangeArrowheads="1"/>
          </p:cNvPicPr>
          <p:nvPr/>
        </p:nvPicPr>
        <p:blipFill>
          <a:blip r:embed="rId6" cstate="print"/>
          <a:srcRect r="17229"/>
          <a:stretch>
            <a:fillRect/>
          </a:stretch>
        </p:blipFill>
        <p:spPr bwMode="auto">
          <a:xfrm>
            <a:off x="6716282" y="345337"/>
            <a:ext cx="2286001" cy="2236305"/>
          </a:xfrm>
          <a:prstGeom prst="ellipse">
            <a:avLst/>
          </a:prstGeom>
          <a:ln>
            <a:noFill/>
          </a:ln>
          <a:effectLst>
            <a:softEdge rad="112500"/>
          </a:effectLst>
        </p:spPr>
      </p:pic>
      <p:pic>
        <p:nvPicPr>
          <p:cNvPr id="307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30894" r="1571"/>
          <a:stretch/>
        </p:blipFill>
        <p:spPr bwMode="auto">
          <a:xfrm>
            <a:off x="1246262" y="1385272"/>
            <a:ext cx="5905499" cy="41461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575" y="3662414"/>
            <a:ext cx="1916504" cy="3288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76200"/>
            <a:ext cx="33528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5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500"/>
                                        <p:tgtEl>
                                          <p:spTgt spid="30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6248400" cy="6858000"/>
          </a:xfrm>
        </p:spPr>
        <p:txBody>
          <a:bodyPr>
            <a:normAutofit fontScale="90000"/>
          </a:bodyPr>
          <a:lstStyle/>
          <a:p>
            <a:r>
              <a:rPr lang="en-US" sz="5400" i="1" dirty="0" smtClean="0"/>
              <a:t>“And I saw the woman drunken with the blood of the saints, and with the blood of the martyrs of Jesus: and when I saw her, I wondered with great admiration.”</a:t>
            </a:r>
            <a:endParaRPr lang="en-US" sz="5400" i="1" dirty="0"/>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16"/>
          <a:stretch/>
        </p:blipFill>
        <p:spPr bwMode="auto">
          <a:xfrm flipH="1">
            <a:off x="-381000" y="0"/>
            <a:ext cx="327025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7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schemeClr val="accent2">
                <a:shade val="45000"/>
                <a:satMod val="135000"/>
              </a:schemeClr>
              <a:prstClr val="white"/>
            </a:duotone>
            <a:lum bright="-20000"/>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894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Revelation 1\Persecution.jpg"/>
          <p:cNvPicPr>
            <a:picLocks noChangeAspect="1" noChangeArrowheads="1"/>
          </p:cNvPicPr>
          <p:nvPr/>
        </p:nvPicPr>
        <p:blipFill>
          <a:blip r:embed="rId3" cstate="print"/>
          <a:srcRect/>
          <a:stretch>
            <a:fillRect/>
          </a:stretch>
        </p:blipFill>
        <p:spPr bwMode="auto">
          <a:xfrm>
            <a:off x="-768350" y="-354013"/>
            <a:ext cx="10517188" cy="7773988"/>
          </a:xfrm>
          <a:prstGeom prst="rect">
            <a:avLst/>
          </a:prstGeom>
          <a:noFill/>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
            <a:ext cx="5105400" cy="2438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903156"/>
            <a:ext cx="1809750" cy="217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9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kjtruth.com/wp-content/uploads/2011/01/catholic_vaticanHD-1038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8" y="-228600"/>
            <a:ext cx="9063038"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098" y="5105400"/>
            <a:ext cx="8915400" cy="1447800"/>
          </a:xfrm>
        </p:spPr>
        <p:txBody>
          <a:bodyPr>
            <a:noAutofit/>
          </a:bodyPr>
          <a:lstStyle/>
          <a:p>
            <a:r>
              <a:rPr lang="en-US" sz="3200" i="1" dirty="0" smtClean="0"/>
              <a:t>“And the woman was arrayed in purple and scarlet </a:t>
            </a:r>
            <a:r>
              <a:rPr lang="en-US" sz="3200" i="1" dirty="0" err="1" smtClean="0"/>
              <a:t>colour</a:t>
            </a:r>
            <a:r>
              <a:rPr lang="en-US" sz="3200" i="1" dirty="0" smtClean="0"/>
              <a:t>, and decked with gold and precious stones and pearls; </a:t>
            </a:r>
            <a:r>
              <a:rPr lang="en-US" sz="3200" i="1" dirty="0" smtClean="0">
                <a:effectLst>
                  <a:glow rad="101600">
                    <a:schemeClr val="bg1">
                      <a:alpha val="60000"/>
                    </a:schemeClr>
                  </a:glow>
                </a:effectLst>
              </a:rPr>
              <a:t>having </a:t>
            </a:r>
            <a:r>
              <a:rPr lang="en-US" sz="3200" i="1" dirty="0">
                <a:effectLst>
                  <a:glow rad="101600">
                    <a:schemeClr val="bg1">
                      <a:alpha val="60000"/>
                    </a:schemeClr>
                  </a:glow>
                </a:effectLst>
              </a:rPr>
              <a:t>a golden cup in her hand full of abominations and filthiness of her fornication</a:t>
            </a:r>
            <a:r>
              <a:rPr lang="en-US" sz="3200" i="1" dirty="0" smtClean="0">
                <a:effectLst>
                  <a:glow rad="101600">
                    <a:schemeClr val="bg1">
                      <a:alpha val="60000"/>
                    </a:schemeClr>
                  </a:glow>
                </a:effectLst>
              </a:rPr>
              <a:t>.”</a:t>
            </a:r>
            <a:endParaRPr lang="en-US" sz="3200" i="1" dirty="0"/>
          </a:p>
        </p:txBody>
      </p:sp>
    </p:spTree>
    <p:extLst>
      <p:ext uri="{BB962C8B-B14F-4D97-AF65-F5344CB8AC3E}">
        <p14:creationId xmlns:p14="http://schemas.microsoft.com/office/powerpoint/2010/main" val="254359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2.bp.blogspot.com/-C7jqRyrbP94/USwAy4CNtWI/AAAAAAAAPNM/OKtNvh0Fd2E/s1600/cardinals+and+bishops.jpg"/>
          <p:cNvPicPr>
            <a:picLocks noChangeAspect="1" noChangeArrowheads="1"/>
          </p:cNvPicPr>
          <p:nvPr/>
        </p:nvPicPr>
        <p:blipFill>
          <a:blip r:embed="rId2" cstate="print"/>
          <a:srcRect/>
          <a:stretch>
            <a:fillRect/>
          </a:stretch>
        </p:blipFill>
        <p:spPr bwMode="auto">
          <a:xfrm>
            <a:off x="-358478" y="0"/>
            <a:ext cx="9502478" cy="6858000"/>
          </a:xfrm>
          <a:prstGeom prst="rect">
            <a:avLst/>
          </a:prstGeom>
          <a:noFill/>
        </p:spPr>
      </p:pic>
      <p:pic>
        <p:nvPicPr>
          <p:cNvPr id="237572" name="Picture 4" descr="http://1888.org/images/2012/05/05/8073/purple-scarlet-c.png"/>
          <p:cNvPicPr>
            <a:picLocks noChangeAspect="1" noChangeArrowheads="1"/>
          </p:cNvPicPr>
          <p:nvPr/>
        </p:nvPicPr>
        <p:blipFill>
          <a:blip r:embed="rId3" cstate="print"/>
          <a:srcRect/>
          <a:stretch>
            <a:fillRect/>
          </a:stretch>
        </p:blipFill>
        <p:spPr bwMode="auto">
          <a:xfrm>
            <a:off x="0" y="2438400"/>
            <a:ext cx="8521770" cy="2057400"/>
          </a:xfrm>
          <a:prstGeom prst="rect">
            <a:avLst/>
          </a:prstGeom>
          <a:ln>
            <a:noFill/>
          </a:ln>
          <a:effectLst>
            <a:softEdge rad="112500"/>
          </a:effectLst>
        </p:spPr>
      </p:pic>
      <p:sp>
        <p:nvSpPr>
          <p:cNvPr id="4" name="Title 3"/>
          <p:cNvSpPr>
            <a:spLocks noGrp="1"/>
          </p:cNvSpPr>
          <p:nvPr>
            <p:ph type="title"/>
          </p:nvPr>
        </p:nvSpPr>
        <p:spPr>
          <a:xfrm>
            <a:off x="-228600" y="274638"/>
            <a:ext cx="9372600" cy="1143000"/>
          </a:xfrm>
        </p:spPr>
        <p:txBody>
          <a:bodyPr>
            <a:noAutofit/>
          </a:bodyPr>
          <a:lstStyle/>
          <a:p>
            <a:r>
              <a:rPr lang="en-US" i="1" dirty="0" smtClean="0">
                <a:effectLst>
                  <a:glow rad="101600">
                    <a:schemeClr val="bg1">
                      <a:alpha val="60000"/>
                    </a:schemeClr>
                  </a:glow>
                </a:effectLst>
              </a:rPr>
              <a:t>“And the woman was arrayed in purple and scarlet </a:t>
            </a:r>
            <a:r>
              <a:rPr lang="en-US" i="1" dirty="0" err="1" smtClean="0">
                <a:effectLst>
                  <a:glow rad="101600">
                    <a:schemeClr val="bg1">
                      <a:alpha val="60000"/>
                    </a:schemeClr>
                  </a:glow>
                </a:effectLst>
              </a:rPr>
              <a:t>colour</a:t>
            </a:r>
            <a:r>
              <a:rPr lang="en-US" i="1" dirty="0" smtClean="0">
                <a:effectLst>
                  <a:glow rad="101600">
                    <a:schemeClr val="bg1">
                      <a:alpha val="60000"/>
                    </a:schemeClr>
                  </a:glow>
                </a:effectLst>
              </a:rPr>
              <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56733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ppt_w</p:attrName>
                                        </p:attrNameLst>
                                      </p:cBhvr>
                                      <p:tavLst>
                                        <p:tav tm="0">
                                          <p:val>
                                            <p:strVal val="#ppt_w*0.70"/>
                                          </p:val>
                                        </p:tav>
                                        <p:tav tm="100000">
                                          <p:val>
                                            <p:strVal val="#ppt_w"/>
                                          </p:val>
                                        </p:tav>
                                      </p:tavLst>
                                    </p:anim>
                                    <p:anim calcmode="lin" valueType="num">
                                      <p:cBhvr>
                                        <p:cTn id="8" dur="1000" fill="hold"/>
                                        <p:tgtEl>
                                          <p:spTgt spid="237572"/>
                                        </p:tgtEl>
                                        <p:attrNameLst>
                                          <p:attrName>ppt_h</p:attrName>
                                        </p:attrNameLst>
                                      </p:cBhvr>
                                      <p:tavLst>
                                        <p:tav tm="0">
                                          <p:val>
                                            <p:strVal val="#ppt_h"/>
                                          </p:val>
                                        </p:tav>
                                        <p:tav tm="100000">
                                          <p:val>
                                            <p:strVal val="#ppt_h"/>
                                          </p:val>
                                        </p:tav>
                                      </p:tavLst>
                                    </p:anim>
                                    <p:animEffect transition="in" filter="fade">
                                      <p:cBhvr>
                                        <p:cTn id="9" dur="1000"/>
                                        <p:tgtEl>
                                          <p:spTgt spid="23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static.guim.co.uk/sys-images/Guardian/Pix/pictures/2010/9/18/1284810266645/Pope-Benedict-XVI-preside-006.jpg"/>
          <p:cNvPicPr>
            <a:picLocks noChangeAspect="1" noChangeArrowheads="1"/>
          </p:cNvPicPr>
          <p:nvPr/>
        </p:nvPicPr>
        <p:blipFill>
          <a:blip r:embed="rId2" cstate="print"/>
          <a:srcRect/>
          <a:stretch>
            <a:fillRect/>
          </a:stretch>
        </p:blipFill>
        <p:spPr bwMode="auto">
          <a:xfrm>
            <a:off x="0" y="0"/>
            <a:ext cx="3886200" cy="2331720"/>
          </a:xfrm>
          <a:prstGeom prst="rect">
            <a:avLst/>
          </a:prstGeom>
          <a:ln>
            <a:noFill/>
          </a:ln>
          <a:effectLst>
            <a:softEdge rad="112500"/>
          </a:effectLst>
        </p:spPr>
      </p:pic>
      <p:sp>
        <p:nvSpPr>
          <p:cNvPr id="238598" name="AutoShape 6"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8600" name="AutoShape 8"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8602" name="Picture 10" descr="http://www.visit-saint-petersburg.ru/attachments/Image/x_d5493348_1.jpg?1371407931576"/>
          <p:cNvPicPr>
            <a:picLocks noChangeAspect="1" noChangeArrowheads="1"/>
          </p:cNvPicPr>
          <p:nvPr/>
        </p:nvPicPr>
        <p:blipFill>
          <a:blip r:embed="rId3" cstate="print"/>
          <a:srcRect/>
          <a:stretch>
            <a:fillRect/>
          </a:stretch>
        </p:blipFill>
        <p:spPr bwMode="auto">
          <a:xfrm>
            <a:off x="0" y="2168769"/>
            <a:ext cx="5715000" cy="4689231"/>
          </a:xfrm>
          <a:prstGeom prst="rect">
            <a:avLst/>
          </a:prstGeom>
          <a:ln>
            <a:noFill/>
          </a:ln>
          <a:effectLst>
            <a:softEdge rad="112500"/>
          </a:effectLst>
        </p:spPr>
      </p:pic>
      <p:pic>
        <p:nvPicPr>
          <p:cNvPr id="238604" name="Picture 12" descr="http://reshell.msk.ru/rshph/Pit1110/Isa/DSC_4883nw.jpg"/>
          <p:cNvPicPr>
            <a:picLocks noChangeAspect="1" noChangeArrowheads="1"/>
          </p:cNvPicPr>
          <p:nvPr/>
        </p:nvPicPr>
        <p:blipFill>
          <a:blip r:embed="rId4" cstate="print"/>
          <a:srcRect/>
          <a:stretch>
            <a:fillRect/>
          </a:stretch>
        </p:blipFill>
        <p:spPr bwMode="auto">
          <a:xfrm>
            <a:off x="3810000" y="0"/>
            <a:ext cx="5334000" cy="3573375"/>
          </a:xfrm>
          <a:prstGeom prst="rect">
            <a:avLst/>
          </a:prstGeom>
          <a:ln>
            <a:noFill/>
          </a:ln>
          <a:effectLst>
            <a:softEdge rad="112500"/>
          </a:effectLst>
        </p:spPr>
      </p:pic>
      <p:pic>
        <p:nvPicPr>
          <p:cNvPr id="238606" name="Picture 14" descr="http://mundabor.files.wordpress.com/2010/07/pope-sunday.jpg"/>
          <p:cNvPicPr>
            <a:picLocks noChangeAspect="1" noChangeArrowheads="1"/>
          </p:cNvPicPr>
          <p:nvPr/>
        </p:nvPicPr>
        <p:blipFill>
          <a:blip r:embed="rId5" cstate="print"/>
          <a:srcRect r="17229"/>
          <a:stretch>
            <a:fillRect/>
          </a:stretch>
        </p:blipFill>
        <p:spPr bwMode="auto">
          <a:xfrm>
            <a:off x="5486400" y="3429000"/>
            <a:ext cx="3505201" cy="3429000"/>
          </a:xfrm>
          <a:prstGeom prst="rect">
            <a:avLst/>
          </a:prstGeom>
          <a:ln>
            <a:noFill/>
          </a:ln>
          <a:effectLst>
            <a:softEdge rad="112500"/>
          </a:effectLst>
        </p:spPr>
      </p:pic>
      <p:sp>
        <p:nvSpPr>
          <p:cNvPr id="8" name="Title 7"/>
          <p:cNvSpPr>
            <a:spLocks noGrp="1"/>
          </p:cNvSpPr>
          <p:nvPr>
            <p:ph type="title"/>
          </p:nvPr>
        </p:nvSpPr>
        <p:spPr>
          <a:xfrm>
            <a:off x="457200" y="838200"/>
            <a:ext cx="8229600" cy="4114800"/>
          </a:xfrm>
        </p:spPr>
        <p:txBody>
          <a:bodyPr>
            <a:noAutofit/>
          </a:bodyPr>
          <a:lstStyle/>
          <a:p>
            <a:r>
              <a:rPr lang="en-US" i="1" dirty="0" smtClean="0">
                <a:effectLst>
                  <a:glow rad="101600">
                    <a:schemeClr val="bg1">
                      <a:alpha val="60000"/>
                    </a:schemeClr>
                  </a:glow>
                </a:effectLst>
              </a:rPr>
              <a:t>“And decked with gold and precious stones and pearls.”</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84801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4876800"/>
            <a:ext cx="9040738" cy="1200329"/>
          </a:xfrm>
          <a:prstGeom prst="rect">
            <a:avLst/>
          </a:prstGeom>
        </p:spPr>
        <p:txBody>
          <a:bodyPr wrap="square">
            <a:spAutoFit/>
          </a:bodyPr>
          <a:lstStyle/>
          <a:p>
            <a:pPr algn="ctr"/>
            <a:r>
              <a:rPr lang="en-US" sz="3600" i="1" dirty="0">
                <a:effectLst>
                  <a:glow rad="101600">
                    <a:schemeClr val="bg1">
                      <a:alpha val="60000"/>
                    </a:schemeClr>
                  </a:glow>
                </a:effectLst>
              </a:rPr>
              <a:t>“…having a golden cup in her hand full of abominations and filthiness of her fornication.”</a:t>
            </a:r>
          </a:p>
        </p:txBody>
      </p:sp>
    </p:spTree>
    <p:extLst>
      <p:ext uri="{BB962C8B-B14F-4D97-AF65-F5344CB8AC3E}">
        <p14:creationId xmlns:p14="http://schemas.microsoft.com/office/powerpoint/2010/main" val="16963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2554545"/>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17:1-19:10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Apostate Church”</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t>
            </a:r>
            <a:r>
              <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rPr>
              <a:t>G</a:t>
            </a: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reat Whore”</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(Part 2)</a:t>
            </a:r>
            <a:endParaRPr lang="en-US" sz="4000" dirty="0">
              <a:solidFill>
                <a:schemeClr val="bg1"/>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33779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3" name="Picture 9" descr="C:\Users\Ptr. Daniel White\Pictures\4-Bib Pics-Misc\Catholicism\1477 St Catherine chapel Mt Sinai.jpg"/>
          <p:cNvPicPr>
            <a:picLocks noChangeAspect="1" noChangeArrowheads="1"/>
          </p:cNvPicPr>
          <p:nvPr/>
        </p:nvPicPr>
        <p:blipFill>
          <a:blip r:embed="rId3" cstate="print"/>
          <a:srcRect/>
          <a:stretch>
            <a:fillRect/>
          </a:stretch>
        </p:blipFill>
        <p:spPr bwMode="auto">
          <a:xfrm>
            <a:off x="228600" y="304800"/>
            <a:ext cx="2848605" cy="3124200"/>
          </a:xfrm>
          <a:prstGeom prst="rect">
            <a:avLst/>
          </a:prstGeom>
          <a:ln>
            <a:noFill/>
          </a:ln>
          <a:effectLst>
            <a:softEdge rad="112500"/>
          </a:effectLst>
        </p:spPr>
      </p:pic>
      <p:pic>
        <p:nvPicPr>
          <p:cNvPr id="11270" name="Picture 6" descr="C:\Users\Ptr. Daniel White\Desktop\getImage.jpg"/>
          <p:cNvPicPr>
            <a:picLocks noChangeAspect="1" noChangeArrowheads="1"/>
          </p:cNvPicPr>
          <p:nvPr/>
        </p:nvPicPr>
        <p:blipFill>
          <a:blip r:embed="rId4" cstate="print"/>
          <a:srcRect/>
          <a:stretch>
            <a:fillRect/>
          </a:stretch>
        </p:blipFill>
        <p:spPr bwMode="auto">
          <a:xfrm>
            <a:off x="228600" y="3429000"/>
            <a:ext cx="2901951" cy="3090862"/>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5" cstate="print"/>
          <a:srcRect l="36226" t="-163" r="30445" b="70758"/>
          <a:stretch>
            <a:fillRect/>
          </a:stretch>
        </p:blipFill>
        <p:spPr bwMode="auto">
          <a:xfrm>
            <a:off x="4876800" y="204158"/>
            <a:ext cx="4267200" cy="3301042"/>
          </a:xfrm>
          <a:prstGeom prst="rect">
            <a:avLst/>
          </a:prstGeom>
          <a:ln>
            <a:noFill/>
          </a:ln>
          <a:effectLst>
            <a:softEdge rad="112500"/>
          </a:effectLst>
        </p:spPr>
      </p:pic>
      <p:pic>
        <p:nvPicPr>
          <p:cNvPr id="11271" name="Picture 7" descr="C:\Users\Ptr. Daniel White\Pictures\Prophecy pictures\Catholic\vatican.jpg"/>
          <p:cNvPicPr>
            <a:picLocks noChangeAspect="1" noChangeArrowheads="1"/>
          </p:cNvPicPr>
          <p:nvPr/>
        </p:nvPicPr>
        <p:blipFill>
          <a:blip r:embed="rId6" cstate="print"/>
          <a:srcRect/>
          <a:stretch>
            <a:fillRect/>
          </a:stretch>
        </p:blipFill>
        <p:spPr bwMode="auto">
          <a:xfrm>
            <a:off x="2951258" y="200862"/>
            <a:ext cx="2687541" cy="2008938"/>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7" cstate="print"/>
          <a:srcRect/>
          <a:stretch>
            <a:fillRect/>
          </a:stretch>
        </p:blipFill>
        <p:spPr bwMode="auto">
          <a:xfrm>
            <a:off x="24384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C:\Users\Ptr. Daniel White\Desktop\New Pix\Vatican 7.jpg"/>
          <p:cNvPicPr>
            <a:picLocks noChangeAspect="1" noChangeArrowheads="1"/>
          </p:cNvPicPr>
          <p:nvPr/>
        </p:nvPicPr>
        <p:blipFill>
          <a:blip r:embed="rId8" cstate="print"/>
          <a:srcRect/>
          <a:stretch>
            <a:fillRect/>
          </a:stretch>
        </p:blipFill>
        <p:spPr bwMode="auto">
          <a:xfrm>
            <a:off x="6172200" y="3505200"/>
            <a:ext cx="2590800" cy="3048000"/>
          </a:xfrm>
          <a:prstGeom prst="rect">
            <a:avLst/>
          </a:prstGeom>
          <a:ln>
            <a:noFill/>
          </a:ln>
          <a:effectLst>
            <a:softEdge rad="112500"/>
          </a:effectLst>
        </p:spPr>
      </p:pic>
      <p:pic>
        <p:nvPicPr>
          <p:cNvPr id="1027" name="Picture 3" descr="C:\Users\Ptr. Daniel White\Desktop\New Pix\vatican 9.jpg"/>
          <p:cNvPicPr>
            <a:picLocks noChangeAspect="1" noChangeArrowheads="1"/>
          </p:cNvPicPr>
          <p:nvPr/>
        </p:nvPicPr>
        <p:blipFill>
          <a:blip r:embed="rId9" cstate="print"/>
          <a:srcRect/>
          <a:stretch>
            <a:fillRect/>
          </a:stretch>
        </p:blipFill>
        <p:spPr bwMode="auto">
          <a:xfrm>
            <a:off x="3276600" y="5019675"/>
            <a:ext cx="2819400" cy="1838325"/>
          </a:xfrm>
          <a:prstGeom prst="rect">
            <a:avLst/>
          </a:prstGeom>
          <a:ln>
            <a:noFill/>
          </a:ln>
          <a:effectLst>
            <a:softEdge rad="112500"/>
          </a:effectLst>
        </p:spPr>
      </p:pic>
    </p:spTree>
    <p:extLst>
      <p:ext uri="{BB962C8B-B14F-4D97-AF65-F5344CB8AC3E}">
        <p14:creationId xmlns:p14="http://schemas.microsoft.com/office/powerpoint/2010/main" val="391055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2" name="Picture 6" descr="http://leavethecult.files.wordpress.com/2012/05/babylon-the-scarlet-women-drinking.jpg"/>
          <p:cNvPicPr>
            <a:picLocks noChangeAspect="1" noChangeArrowheads="1"/>
          </p:cNvPicPr>
          <p:nvPr/>
        </p:nvPicPr>
        <p:blipFill>
          <a:blip r:embed="rId2" cstate="print"/>
          <a:srcRect r="-1250" b="45000"/>
          <a:stretch>
            <a:fillRect/>
          </a:stretch>
        </p:blipFill>
        <p:spPr bwMode="auto">
          <a:xfrm>
            <a:off x="0" y="1676400"/>
            <a:ext cx="9351819" cy="3810000"/>
          </a:xfrm>
          <a:prstGeom prst="rect">
            <a:avLst/>
          </a:prstGeom>
          <a:ln>
            <a:noFill/>
          </a:ln>
          <a:effectLst>
            <a:softEdge rad="112500"/>
          </a:effectLst>
        </p:spPr>
      </p:pic>
      <p:pic>
        <p:nvPicPr>
          <p:cNvPr id="239620" name="Picture 4" descr="http://kenraggio.com/golden%20chalice.jpg"/>
          <p:cNvPicPr>
            <a:picLocks noChangeAspect="1" noChangeArrowheads="1"/>
          </p:cNvPicPr>
          <p:nvPr/>
        </p:nvPicPr>
        <p:blipFill>
          <a:blip r:embed="rId3" cstate="print"/>
          <a:srcRect/>
          <a:stretch>
            <a:fillRect/>
          </a:stretch>
        </p:blipFill>
        <p:spPr bwMode="auto">
          <a:xfrm>
            <a:off x="0" y="0"/>
            <a:ext cx="1752600" cy="2210796"/>
          </a:xfrm>
          <a:prstGeom prst="rect">
            <a:avLst/>
          </a:prstGeom>
          <a:ln>
            <a:noFill/>
          </a:ln>
          <a:effectLst>
            <a:softEdge rad="112500"/>
          </a:effectLst>
        </p:spPr>
      </p:pic>
      <p:pic>
        <p:nvPicPr>
          <p:cNvPr id="239618" name="Picture 2" descr="http://4.bp.blogspot.com/-M-LBI9toNmA/TblLVmcdIoI/AAAAAAAADuA/JptHGDVbI7Y/s400/Scarlet+Priest+and+Golden+Cup.jpg"/>
          <p:cNvPicPr>
            <a:picLocks noChangeAspect="1" noChangeArrowheads="1"/>
          </p:cNvPicPr>
          <p:nvPr/>
        </p:nvPicPr>
        <p:blipFill>
          <a:blip r:embed="rId4" cstate="print"/>
          <a:srcRect/>
          <a:stretch>
            <a:fillRect/>
          </a:stretch>
        </p:blipFill>
        <p:spPr bwMode="auto">
          <a:xfrm>
            <a:off x="6400800" y="152400"/>
            <a:ext cx="2743200" cy="2139697"/>
          </a:xfrm>
          <a:prstGeom prst="rect">
            <a:avLst/>
          </a:prstGeom>
          <a:ln>
            <a:noFill/>
          </a:ln>
          <a:effectLst>
            <a:softEdge rad="112500"/>
          </a:effectLst>
        </p:spPr>
      </p:pic>
      <p:pic>
        <p:nvPicPr>
          <p:cNvPr id="239626" name="Picture 10" descr="http://biblelight.net/pius-ix-chalice-jp2.jpg"/>
          <p:cNvPicPr>
            <a:picLocks noChangeAspect="1" noChangeArrowheads="1"/>
          </p:cNvPicPr>
          <p:nvPr/>
        </p:nvPicPr>
        <p:blipFill>
          <a:blip r:embed="rId5" cstate="print"/>
          <a:srcRect/>
          <a:stretch>
            <a:fillRect/>
          </a:stretch>
        </p:blipFill>
        <p:spPr bwMode="auto">
          <a:xfrm>
            <a:off x="0" y="5143500"/>
            <a:ext cx="2286000" cy="1714500"/>
          </a:xfrm>
          <a:prstGeom prst="rect">
            <a:avLst/>
          </a:prstGeom>
          <a:ln>
            <a:noFill/>
          </a:ln>
          <a:effectLst>
            <a:softEdge rad="112500"/>
          </a:effectLst>
        </p:spPr>
      </p:pic>
      <p:pic>
        <p:nvPicPr>
          <p:cNvPr id="239628" name="Picture 12" descr="http://www.thegreatwhore.com/images/pope_golden_cup.jpg"/>
          <p:cNvPicPr>
            <a:picLocks noChangeAspect="1" noChangeArrowheads="1"/>
          </p:cNvPicPr>
          <p:nvPr/>
        </p:nvPicPr>
        <p:blipFill>
          <a:blip r:embed="rId6" cstate="print"/>
          <a:srcRect/>
          <a:stretch>
            <a:fillRect/>
          </a:stretch>
        </p:blipFill>
        <p:spPr bwMode="auto">
          <a:xfrm>
            <a:off x="3048000" y="152400"/>
            <a:ext cx="2453640" cy="1752600"/>
          </a:xfrm>
          <a:prstGeom prst="rect">
            <a:avLst/>
          </a:prstGeom>
          <a:ln>
            <a:noFill/>
          </a:ln>
          <a:effectLst>
            <a:softEdge rad="112500"/>
          </a:effectLst>
        </p:spPr>
      </p:pic>
      <p:pic>
        <p:nvPicPr>
          <p:cNvPr id="239630" name="Picture 14" descr="http://www.abbaswatchman.com/catholic%20golden%20Cup_small_jpg.jpg"/>
          <p:cNvPicPr>
            <a:picLocks noChangeAspect="1" noChangeArrowheads="1"/>
          </p:cNvPicPr>
          <p:nvPr/>
        </p:nvPicPr>
        <p:blipFill>
          <a:blip r:embed="rId7" cstate="print"/>
          <a:srcRect/>
          <a:stretch>
            <a:fillRect/>
          </a:stretch>
        </p:blipFill>
        <p:spPr bwMode="auto">
          <a:xfrm>
            <a:off x="7487456" y="3276600"/>
            <a:ext cx="1656543" cy="3581400"/>
          </a:xfrm>
          <a:prstGeom prst="rect">
            <a:avLst/>
          </a:prstGeom>
          <a:ln>
            <a:noFill/>
          </a:ln>
          <a:effectLst>
            <a:softEdge rad="112500"/>
          </a:effectLst>
        </p:spPr>
      </p:pic>
      <p:pic>
        <p:nvPicPr>
          <p:cNvPr id="239632" name="Picture 16" descr="http://www.catholicnewsagency.com/images/size340/Mass_Eucharist_Communion_Consecration_Transubstantiation_Credit_Mazur_2_CNA_World_Catholic_News_11_2_11.jpg"/>
          <p:cNvPicPr>
            <a:picLocks noChangeAspect="1" noChangeArrowheads="1"/>
          </p:cNvPicPr>
          <p:nvPr/>
        </p:nvPicPr>
        <p:blipFill>
          <a:blip r:embed="rId8" cstate="print"/>
          <a:srcRect/>
          <a:stretch>
            <a:fillRect/>
          </a:stretch>
        </p:blipFill>
        <p:spPr bwMode="auto">
          <a:xfrm>
            <a:off x="3444240" y="5410200"/>
            <a:ext cx="2057400" cy="1627767"/>
          </a:xfrm>
          <a:prstGeom prst="rect">
            <a:avLst/>
          </a:prstGeom>
          <a:ln>
            <a:noFill/>
          </a:ln>
          <a:effectLst>
            <a:softEdge rad="112500"/>
          </a:effectLst>
        </p:spPr>
      </p:pic>
    </p:spTree>
    <p:extLst>
      <p:ext uri="{BB962C8B-B14F-4D97-AF65-F5344CB8AC3E}">
        <p14:creationId xmlns:p14="http://schemas.microsoft.com/office/powerpoint/2010/main" val="301768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52400" y="0"/>
            <a:ext cx="8763000" cy="6858001"/>
          </a:xfrm>
        </p:spPr>
        <p:txBody>
          <a:bodyPr>
            <a:noAutofit/>
          </a:bodyPr>
          <a:lstStyle/>
          <a:p>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“Mystery, Babylon </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the Great” </a:t>
            </a:r>
            <a:r>
              <a:rPr lang="en-US" sz="6600" i="1" dirty="0" smtClean="0">
                <a:solidFill>
                  <a:schemeClr val="bg1"/>
                </a:solidFill>
                <a:effectLst>
                  <a:glow rad="101600">
                    <a:schemeClr val="tx1">
                      <a:alpha val="60000"/>
                    </a:schemeClr>
                  </a:glow>
                </a:effectLst>
                <a:latin typeface="Pare" pitchFamily="2" charset="0"/>
              </a:rPr>
              <a:t/>
            </a:r>
            <a:br>
              <a:rPr lang="en-US" sz="6600" i="1" dirty="0" smtClean="0">
                <a:solidFill>
                  <a:schemeClr val="bg1"/>
                </a:solidFill>
                <a:effectLst>
                  <a:glow rad="101600">
                    <a:schemeClr val="tx1">
                      <a:alpha val="60000"/>
                    </a:schemeClr>
                  </a:glow>
                </a:effectLst>
                <a:latin typeface="Pare" pitchFamily="2"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1268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truthforfree.com/wp-content/uploads/2015/03/Harlot-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9478834"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76200" y="4953000"/>
            <a:ext cx="8763000" cy="1828800"/>
          </a:xfrm>
        </p:spPr>
        <p:txBody>
          <a:bodyPr>
            <a:noAutofit/>
          </a:bodyPr>
          <a:lstStyle/>
          <a:p>
            <a:r>
              <a:rPr lang="en-US" sz="3600" i="1" dirty="0" smtClean="0">
                <a:effectLst/>
                <a:latin typeface="+mn-lt"/>
                <a:cs typeface="Times New Roman" pitchFamily="18" charset="0"/>
              </a:rPr>
              <a:t>“And upon her forehead was a name written, </a:t>
            </a:r>
            <a:r>
              <a:rPr lang="en-US" sz="3600" i="1" dirty="0" smtClean="0">
                <a:effectLst/>
                <a:latin typeface="+mn-lt"/>
              </a:rPr>
              <a:t>Mystery, Babylon the Great, the Mother of Harlots and Abominations of the Earth.”</a:t>
            </a:r>
            <a:endParaRPr lang="en-US" sz="3600" i="1" dirty="0">
              <a:effectLst/>
              <a:latin typeface="+mn-lt"/>
            </a:endParaRPr>
          </a:p>
        </p:txBody>
      </p:sp>
    </p:spTree>
    <p:extLst>
      <p:ext uri="{BB962C8B-B14F-4D97-AF65-F5344CB8AC3E}">
        <p14:creationId xmlns:p14="http://schemas.microsoft.com/office/powerpoint/2010/main" val="9599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0104"/>
            <a:ext cx="4191000"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12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nkiptahsatya.com/uploads/2/7/8/7/27870075/_937081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6" y="0"/>
            <a:ext cx="9201507" cy="60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654" r="19906"/>
          <a:stretch/>
        </p:blipFill>
        <p:spPr bwMode="auto">
          <a:xfrm>
            <a:off x="6629400" y="189515"/>
            <a:ext cx="2286000" cy="28844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20" y="6019801"/>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037" y="6116434"/>
            <a:ext cx="8915400" cy="646331"/>
          </a:xfrm>
          <a:prstGeom prst="rect">
            <a:avLst/>
          </a:prstGeom>
        </p:spPr>
        <p:txBody>
          <a:bodyPr wrap="square">
            <a:spAutoFit/>
          </a:bodyPr>
          <a:lstStyle/>
          <a:p>
            <a:pPr algn="ctr"/>
            <a:r>
              <a:rPr lang="en-US" sz="3600" dirty="0"/>
              <a:t>Nimrod And The Tower Of Babel</a:t>
            </a:r>
          </a:p>
        </p:txBody>
      </p:sp>
    </p:spTree>
    <p:extLst>
      <p:ext uri="{BB962C8B-B14F-4D97-AF65-F5344CB8AC3E}">
        <p14:creationId xmlns:p14="http://schemas.microsoft.com/office/powerpoint/2010/main" val="356748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2438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5448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 y="-22077"/>
            <a:ext cx="9112665" cy="688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016"/>
            <a:ext cx="2866402" cy="27517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8002" y="4876800"/>
            <a:ext cx="8686800" cy="1446550"/>
          </a:xfrm>
          <a:prstGeom prst="rect">
            <a:avLst/>
          </a:prstGeom>
        </p:spPr>
        <p:txBody>
          <a:bodyPr wrap="square">
            <a:spAutoFit/>
          </a:bodyPr>
          <a:lstStyle/>
          <a:p>
            <a:r>
              <a:rPr lang="en-US" sz="4400" dirty="0" err="1">
                <a:solidFill>
                  <a:prstClr val="white"/>
                </a:solidFill>
                <a:effectLst>
                  <a:glow rad="101600">
                    <a:schemeClr val="bg1">
                      <a:alpha val="60000"/>
                    </a:schemeClr>
                  </a:glow>
                </a:effectLst>
                <a:ea typeface="+mj-ea"/>
                <a:cs typeface="+mj-cs"/>
              </a:rPr>
              <a:t>Semiramis</a:t>
            </a:r>
            <a:r>
              <a:rPr lang="en-US" sz="4400" dirty="0">
                <a:solidFill>
                  <a:prstClr val="white"/>
                </a:solidFill>
                <a:effectLst>
                  <a:glow rad="101600">
                    <a:schemeClr val="bg1">
                      <a:alpha val="60000"/>
                    </a:schemeClr>
                  </a:glow>
                </a:effectLst>
                <a:ea typeface="+mj-ea"/>
                <a:cs typeface="+mj-cs"/>
              </a:rPr>
              <a:t> – Queen of Heaven </a:t>
            </a:r>
            <a:r>
              <a:rPr lang="en-US" sz="4400" dirty="0" smtClean="0">
                <a:solidFill>
                  <a:prstClr val="white"/>
                </a:solidFill>
                <a:effectLst>
                  <a:glow rad="101600">
                    <a:schemeClr val="bg1">
                      <a:alpha val="60000"/>
                    </a:schemeClr>
                  </a:glow>
                </a:effectLst>
                <a:ea typeface="+mj-ea"/>
                <a:cs typeface="+mj-cs"/>
              </a:rPr>
              <a:t> </a:t>
            </a:r>
            <a:r>
              <a:rPr lang="en-US" sz="4400" dirty="0" err="1" smtClean="0">
                <a:solidFill>
                  <a:prstClr val="white"/>
                </a:solidFill>
                <a:effectLst>
                  <a:glow rad="101600">
                    <a:schemeClr val="bg1">
                      <a:alpha val="60000"/>
                    </a:schemeClr>
                  </a:glow>
                </a:effectLst>
                <a:ea typeface="+mj-ea"/>
                <a:cs typeface="+mj-cs"/>
              </a:rPr>
              <a:t>Semiramis</a:t>
            </a:r>
            <a:r>
              <a:rPr lang="en-US" sz="4400" dirty="0" smtClean="0">
                <a:solidFill>
                  <a:prstClr val="white"/>
                </a:solidFill>
                <a:effectLst>
                  <a:glow rad="101600">
                    <a:schemeClr val="bg1">
                      <a:alpha val="60000"/>
                    </a:schemeClr>
                  </a:glow>
                </a:effectLst>
                <a:ea typeface="+mj-ea"/>
                <a:cs typeface="+mj-cs"/>
              </a:rPr>
              <a:t> - Mother </a:t>
            </a:r>
            <a:r>
              <a:rPr lang="en-US" sz="4400" dirty="0">
                <a:solidFill>
                  <a:prstClr val="white"/>
                </a:solidFill>
                <a:effectLst>
                  <a:glow rad="101600">
                    <a:schemeClr val="bg1">
                      <a:alpha val="60000"/>
                    </a:schemeClr>
                  </a:glow>
                </a:effectLst>
                <a:ea typeface="+mj-ea"/>
                <a:cs typeface="+mj-cs"/>
              </a:rPr>
              <a:t>of God</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90543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3505200" y="3505200"/>
            <a:ext cx="2451775" cy="30083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3" name="Picture 3" descr="C:\Users\Ptr. Daniel White\Pictures\Prophecy pictures\Nimrod\mary3.jpg"/>
          <p:cNvPicPr>
            <a:picLocks noChangeAspect="1" noChangeArrowheads="1"/>
          </p:cNvPicPr>
          <p:nvPr/>
        </p:nvPicPr>
        <p:blipFill>
          <a:blip r:embed="rId4" cstate="print"/>
          <a:srcRect/>
          <a:stretch>
            <a:fillRect/>
          </a:stretch>
        </p:blipFill>
        <p:spPr bwMode="auto">
          <a:xfrm rot="440357">
            <a:off x="6605866" y="298272"/>
            <a:ext cx="2184876" cy="3105828"/>
          </a:xfrm>
          <a:prstGeom prst="rect">
            <a:avLst/>
          </a:prstGeom>
          <a:ln>
            <a:noFill/>
          </a:ln>
          <a:effectLst>
            <a:softEdge rad="112500"/>
          </a:effectLst>
        </p:spPr>
      </p:pic>
      <p:pic>
        <p:nvPicPr>
          <p:cNvPr id="15365" name="Picture 5" descr="C:\Users\Ptr. Daniel White\Pictures\Prophecy pictures\Nimrod\queen_of_hell-4.jpg"/>
          <p:cNvPicPr>
            <a:picLocks noChangeAspect="1" noChangeArrowheads="1"/>
          </p:cNvPicPr>
          <p:nvPr/>
        </p:nvPicPr>
        <p:blipFill>
          <a:blip r:embed="rId5" cstate="print"/>
          <a:srcRect/>
          <a:stretch>
            <a:fillRect/>
          </a:stretch>
        </p:blipFill>
        <p:spPr bwMode="auto">
          <a:xfrm>
            <a:off x="3429000" y="304800"/>
            <a:ext cx="2407405" cy="2751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6" name="Picture 6" descr="C:\Users\Ptr. Daniel White\Pictures\Prophecy pictures\Revelation 1\revelation 2\359014927_5ea34dc09c.jpg"/>
          <p:cNvPicPr>
            <a:picLocks noChangeAspect="1" noChangeArrowheads="1"/>
          </p:cNvPicPr>
          <p:nvPr/>
        </p:nvPicPr>
        <p:blipFill>
          <a:blip r:embed="rId6" cstate="print"/>
          <a:srcRect/>
          <a:stretch>
            <a:fillRect/>
          </a:stretch>
        </p:blipFill>
        <p:spPr bwMode="auto">
          <a:xfrm rot="21139356">
            <a:off x="799001" y="3410837"/>
            <a:ext cx="2209800" cy="2983735"/>
          </a:xfrm>
          <a:prstGeom prst="rect">
            <a:avLst/>
          </a:prstGeom>
          <a:ln>
            <a:noFill/>
          </a:ln>
          <a:effectLst>
            <a:softEdge rad="112500"/>
          </a:effectLst>
        </p:spPr>
      </p:pic>
      <p:pic>
        <p:nvPicPr>
          <p:cNvPr id="15367" name="Picture 7" descr="C:\Users\Ptr. Daniel White\Pictures\Prophecy pictures\Revelation 1\revelation 2\la_vierge_au_lys.jpg"/>
          <p:cNvPicPr>
            <a:picLocks noChangeAspect="1" noChangeArrowheads="1"/>
          </p:cNvPicPr>
          <p:nvPr/>
        </p:nvPicPr>
        <p:blipFill>
          <a:blip r:embed="rId7" cstate="print"/>
          <a:srcRect/>
          <a:stretch>
            <a:fillRect/>
          </a:stretch>
        </p:blipFill>
        <p:spPr bwMode="auto">
          <a:xfrm rot="20841445">
            <a:off x="655871" y="500192"/>
            <a:ext cx="2089351" cy="2743200"/>
          </a:xfrm>
          <a:prstGeom prst="rect">
            <a:avLst/>
          </a:prstGeom>
          <a:ln>
            <a:noFill/>
          </a:ln>
          <a:effectLst>
            <a:softEdge rad="112500"/>
          </a:effectLst>
        </p:spPr>
      </p:pic>
      <p:sp>
        <p:nvSpPr>
          <p:cNvPr id="8" name="Title 7"/>
          <p:cNvSpPr>
            <a:spLocks noGrp="1"/>
          </p:cNvSpPr>
          <p:nvPr>
            <p:ph type="ctrTitle"/>
          </p:nvPr>
        </p:nvSpPr>
        <p:spPr>
          <a:xfrm>
            <a:off x="0" y="2130425"/>
            <a:ext cx="9144000" cy="1470025"/>
          </a:xfrm>
        </p:spPr>
        <p:txBody>
          <a:bodyPr>
            <a:noAutofit/>
          </a:bodyPr>
          <a:lstStyle/>
          <a:p>
            <a:r>
              <a:rPr lang="en-US" sz="5400" b="1" dirty="0" smtClean="0">
                <a:effectLst>
                  <a:glow rad="101600">
                    <a:schemeClr val="bg1">
                      <a:alpha val="60000"/>
                    </a:schemeClr>
                  </a:glow>
                </a:effectLst>
                <a:latin typeface="Pare" pitchFamily="2" charset="0"/>
              </a:rPr>
              <a:t>“Worship of a Mother/Child goddess” </a:t>
            </a:r>
            <a:endParaRPr lang="en-US" sz="5400" b="1" dirty="0">
              <a:effectLst>
                <a:glow rad="101600">
                  <a:schemeClr val="bg1">
                    <a:alpha val="60000"/>
                  </a:schemeClr>
                </a:glow>
              </a:effectLst>
              <a:latin typeface="Pare" pitchFamily="2" charset="0"/>
            </a:endParaRPr>
          </a:p>
        </p:txBody>
      </p:sp>
      <p:pic>
        <p:nvPicPr>
          <p:cNvPr id="8194" name="Picture 2" descr="C:\Users\Ptr. Daniel White\Desktop\Prophecy pictures\Nimrod\mary_jesus.jpg"/>
          <p:cNvPicPr>
            <a:picLocks noChangeAspect="1" noChangeArrowheads="1"/>
          </p:cNvPicPr>
          <p:nvPr/>
        </p:nvPicPr>
        <p:blipFill>
          <a:blip r:embed="rId8" cstate="print"/>
          <a:srcRect/>
          <a:stretch>
            <a:fillRect/>
          </a:stretch>
        </p:blipFill>
        <p:spPr bwMode="auto">
          <a:xfrm rot="446619">
            <a:off x="6426992" y="3483806"/>
            <a:ext cx="2211162" cy="2900941"/>
          </a:xfrm>
          <a:prstGeom prst="rect">
            <a:avLst/>
          </a:prstGeom>
          <a:ln>
            <a:noFill/>
          </a:ln>
          <a:effectLst>
            <a:softEdge rad="112500"/>
          </a:effectLst>
        </p:spPr>
      </p:pic>
    </p:spTree>
    <p:extLst>
      <p:ext uri="{BB962C8B-B14F-4D97-AF65-F5344CB8AC3E}">
        <p14:creationId xmlns:p14="http://schemas.microsoft.com/office/powerpoint/2010/main" val="19940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img.191288_t.jpg"/>
          <p:cNvPicPr>
            <a:picLocks noChangeAspect="1" noChangeArrowheads="1"/>
          </p:cNvPicPr>
          <p:nvPr/>
        </p:nvPicPr>
        <p:blipFill>
          <a:blip r:embed="rId3" cstate="print"/>
          <a:srcRect/>
          <a:stretch>
            <a:fillRect/>
          </a:stretch>
        </p:blipFill>
        <p:spPr bwMode="auto">
          <a:xfrm>
            <a:off x="2362200" y="228600"/>
            <a:ext cx="4572000" cy="640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8" name="Picture 2" descr="C:\Users\Ptr. Daniel White\Desktop\Prophecy pictures\Revelation 1\Catholic\Idols in the catholic church 9.bmp"/>
          <p:cNvPicPr>
            <a:picLocks noChangeAspect="1" noChangeArrowheads="1"/>
          </p:cNvPicPr>
          <p:nvPr/>
        </p:nvPicPr>
        <p:blipFill>
          <a:blip r:embed="rId4" cstate="print"/>
          <a:srcRect/>
          <a:stretch>
            <a:fillRect/>
          </a:stretch>
        </p:blipFill>
        <p:spPr bwMode="auto">
          <a:xfrm>
            <a:off x="6400800" y="457200"/>
            <a:ext cx="2590800" cy="3368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9" name="Picture 3" descr="C:\Users\Ptr. Daniel White\Desktop\vatican aqrtwork\8+-+Vatican+Pieta.JPG"/>
          <p:cNvPicPr>
            <a:picLocks noChangeAspect="1" noChangeArrowheads="1"/>
          </p:cNvPicPr>
          <p:nvPr/>
        </p:nvPicPr>
        <p:blipFill>
          <a:blip r:embed="rId5" cstate="print"/>
          <a:srcRect/>
          <a:stretch>
            <a:fillRect/>
          </a:stretch>
        </p:blipFill>
        <p:spPr bwMode="auto">
          <a:xfrm>
            <a:off x="228600" y="381000"/>
            <a:ext cx="2500312" cy="2962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0" name="Picture 4" descr="C:\Users\Ptr. Daniel White\Desktop\russian_cross-idolatry.jpg"/>
          <p:cNvPicPr>
            <a:picLocks noChangeAspect="1" noChangeArrowheads="1"/>
          </p:cNvPicPr>
          <p:nvPr/>
        </p:nvPicPr>
        <p:blipFill>
          <a:blip r:embed="rId6" cstate="print"/>
          <a:srcRect/>
          <a:stretch>
            <a:fillRect/>
          </a:stretch>
        </p:blipFill>
        <p:spPr bwMode="auto">
          <a:xfrm>
            <a:off x="5257800" y="3810000"/>
            <a:ext cx="3577772" cy="28801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1" name="Picture 5" descr="C:\Users\Ptr. Daniel White\Desktop\mark_of_the_beast.jpg"/>
          <p:cNvPicPr>
            <a:picLocks noChangeAspect="1" noChangeArrowheads="1"/>
          </p:cNvPicPr>
          <p:nvPr/>
        </p:nvPicPr>
        <p:blipFill>
          <a:blip r:embed="rId7" cstate="print"/>
          <a:srcRect/>
          <a:stretch>
            <a:fillRect/>
          </a:stretch>
        </p:blipFill>
        <p:spPr bwMode="auto">
          <a:xfrm>
            <a:off x="152400" y="3352800"/>
            <a:ext cx="2438400" cy="1931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2" name="Picture 6" descr="C:\Users\Ptr. Daniel White\Desktop\Vatican riches 2.jpg"/>
          <p:cNvPicPr>
            <a:picLocks noChangeAspect="1" noChangeArrowheads="1"/>
          </p:cNvPicPr>
          <p:nvPr/>
        </p:nvPicPr>
        <p:blipFill>
          <a:blip r:embed="rId8" cstate="print"/>
          <a:srcRect/>
          <a:stretch>
            <a:fillRect/>
          </a:stretch>
        </p:blipFill>
        <p:spPr bwMode="auto">
          <a:xfrm>
            <a:off x="2133600" y="4724400"/>
            <a:ext cx="1524000" cy="1909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3" name="Picture 7" descr="C:\Users\Ptr. Daniel White\Desktop\rosary-meditation.jpg"/>
          <p:cNvPicPr>
            <a:picLocks noChangeAspect="1" noChangeArrowheads="1"/>
          </p:cNvPicPr>
          <p:nvPr/>
        </p:nvPicPr>
        <p:blipFill>
          <a:blip r:embed="rId9" cstate="print"/>
          <a:srcRect/>
          <a:stretch>
            <a:fillRect/>
          </a:stretch>
        </p:blipFill>
        <p:spPr bwMode="auto">
          <a:xfrm>
            <a:off x="228600" y="4810538"/>
            <a:ext cx="1752601" cy="20474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457200" y="1295400"/>
            <a:ext cx="8153400" cy="1470025"/>
          </a:xfrm>
        </p:spPr>
        <p:txBody>
          <a:bodyPr>
            <a:noAutofit/>
          </a:bodyPr>
          <a:lstStyle/>
          <a:p>
            <a:r>
              <a:rPr lang="en-US" sz="6000" dirty="0" smtClean="0">
                <a:effectLst>
                  <a:glow rad="101600">
                    <a:schemeClr val="bg1">
                      <a:alpha val="60000"/>
                    </a:schemeClr>
                  </a:glow>
                </a:effectLst>
                <a:latin typeface="Pare" pitchFamily="2" charset="0"/>
              </a:rPr>
              <a:t>Cross as a religious symbol</a:t>
            </a:r>
            <a:br>
              <a:rPr lang="en-US" sz="6000" dirty="0" smtClean="0">
                <a:effectLst>
                  <a:glow rad="101600">
                    <a:schemeClr val="bg1">
                      <a:alpha val="60000"/>
                    </a:schemeClr>
                  </a:glow>
                </a:effectLst>
                <a:latin typeface="Pare" pitchFamily="2" charset="0"/>
              </a:rPr>
            </a:br>
            <a:r>
              <a:rPr lang="en-US" sz="6000" dirty="0" smtClean="0">
                <a:effectLst>
                  <a:glow rad="101600">
                    <a:schemeClr val="bg1">
                      <a:alpha val="60000"/>
                    </a:schemeClr>
                  </a:glow>
                </a:effectLst>
                <a:latin typeface="Pare" pitchFamily="2" charset="0"/>
              </a:rPr>
              <a:t> in worship</a:t>
            </a:r>
            <a:endParaRPr lang="en-US" sz="60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424760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VaticanJudicialCourtJan20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762001"/>
            <a:ext cx="7772400" cy="1676400"/>
          </a:xfrm>
        </p:spPr>
        <p:txBody>
          <a:bodyPr>
            <a:normAutofit/>
          </a:bodyPr>
          <a:lstStyle/>
          <a:p>
            <a:r>
              <a:rPr lang="en-US" sz="6600" dirty="0" smtClean="0">
                <a:effectLst>
                  <a:glow rad="101600">
                    <a:schemeClr val="bg1">
                      <a:alpha val="60000"/>
                    </a:schemeClr>
                  </a:glow>
                </a:effectLst>
                <a:latin typeface="Pare" pitchFamily="2" charset="0"/>
              </a:rPr>
              <a:t>Unmarried Priesthood</a:t>
            </a:r>
            <a:endParaRPr lang="en-US" sz="66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418402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1204118-1-prayer-beads.jpg"/>
          <p:cNvPicPr>
            <a:picLocks noChangeAspect="1" noChangeArrowheads="1"/>
          </p:cNvPicPr>
          <p:nvPr/>
        </p:nvPicPr>
        <p:blipFill>
          <a:blip r:embed="rId3" cstate="print"/>
          <a:srcRect/>
          <a:stretch>
            <a:fillRect/>
          </a:stretch>
        </p:blipFill>
        <p:spPr bwMode="auto">
          <a:xfrm rot="662504">
            <a:off x="1951134" y="3557501"/>
            <a:ext cx="4044126" cy="3259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5" name="Picture 3" descr="C:\Users\Ptr. Daniel White\Pictures\Prophecy pictures\Revelation 1\revelation 2\rosary-meditation.jpg"/>
          <p:cNvPicPr>
            <a:picLocks noChangeAspect="1" noChangeArrowheads="1"/>
          </p:cNvPicPr>
          <p:nvPr/>
        </p:nvPicPr>
        <p:blipFill>
          <a:blip r:embed="rId4" cstate="print"/>
          <a:srcRect/>
          <a:stretch>
            <a:fillRect/>
          </a:stretch>
        </p:blipFill>
        <p:spPr bwMode="auto">
          <a:xfrm rot="415125">
            <a:off x="592163" y="273521"/>
            <a:ext cx="3363022" cy="3709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6" name="Picture 4" descr="C:\Users\Ptr. Daniel White\Desktop\3.jpg"/>
          <p:cNvPicPr>
            <a:picLocks noChangeAspect="1" noChangeArrowheads="1"/>
          </p:cNvPicPr>
          <p:nvPr/>
        </p:nvPicPr>
        <p:blipFill>
          <a:blip r:embed="rId5" cstate="print"/>
          <a:srcRect/>
          <a:stretch>
            <a:fillRect/>
          </a:stretch>
        </p:blipFill>
        <p:spPr bwMode="auto">
          <a:xfrm rot="20909939">
            <a:off x="4136209" y="940119"/>
            <a:ext cx="4414973" cy="33289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6"/>
          <p:cNvSpPr>
            <a:spLocks noGrp="1"/>
          </p:cNvSpPr>
          <p:nvPr>
            <p:ph type="ctrTitle"/>
          </p:nvPr>
        </p:nvSpPr>
        <p:spPr/>
        <p:txBody>
          <a:bodyPr>
            <a:normAutofit/>
          </a:bodyPr>
          <a:lstStyle/>
          <a:p>
            <a:r>
              <a:rPr lang="en-US" sz="6600" dirty="0" smtClean="0">
                <a:ln>
                  <a:solidFill>
                    <a:schemeClr val="tx1"/>
                  </a:solidFill>
                </a:ln>
                <a:effectLst>
                  <a:glow rad="101600">
                    <a:schemeClr val="bg1">
                      <a:alpha val="60000"/>
                    </a:schemeClr>
                  </a:glow>
                  <a:reflection blurRad="6350" stA="60000" endA="900" endPos="58000" dir="5400000" sy="-100000" algn="bl" rotWithShape="0"/>
                </a:effectLst>
                <a:latin typeface="Pare" pitchFamily="2" charset="0"/>
              </a:rPr>
              <a:t>The use of prayer beads</a:t>
            </a:r>
            <a:endParaRPr lang="en-US" sz="6600" dirty="0">
              <a:ln>
                <a:solidFill>
                  <a:schemeClr val="tx1"/>
                </a:solidFill>
              </a:ln>
              <a:effectLst>
                <a:glow rad="101600">
                  <a:schemeClr val="bg1">
                    <a:alpha val="60000"/>
                  </a:schemeClr>
                </a:glow>
                <a:reflection blurRad="6350" stA="60000" endA="900" endPos="58000" dir="5400000" sy="-100000" algn="bl" rotWithShape="0"/>
              </a:effectLst>
              <a:latin typeface="Pare" pitchFamily="2" charset="0"/>
            </a:endParaRPr>
          </a:p>
        </p:txBody>
      </p:sp>
    </p:spTree>
    <p:extLst>
      <p:ext uri="{BB962C8B-B14F-4D97-AF65-F5344CB8AC3E}">
        <p14:creationId xmlns:p14="http://schemas.microsoft.com/office/powerpoint/2010/main" val="158651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Ptr. Daniel White\Desktop\vatican aqrtwork\2026326018_5e29e02762.jpg"/>
          <p:cNvPicPr>
            <a:picLocks noChangeAspect="1" noChangeArrowheads="1"/>
          </p:cNvPicPr>
          <p:nvPr/>
        </p:nvPicPr>
        <p:blipFill>
          <a:blip r:embed="rId3" cstate="print"/>
          <a:srcRect/>
          <a:stretch>
            <a:fillRect/>
          </a:stretch>
        </p:blipFill>
        <p:spPr bwMode="auto">
          <a:xfrm>
            <a:off x="4038600" y="150812"/>
            <a:ext cx="4800600" cy="64785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C:\Users\Ptr. Daniel White\Desktop\ladies-idol_worship.jpg"/>
          <p:cNvPicPr>
            <a:picLocks noChangeAspect="1" noChangeArrowheads="1"/>
          </p:cNvPicPr>
          <p:nvPr/>
        </p:nvPicPr>
        <p:blipFill>
          <a:blip r:embed="rId4" cstate="print"/>
          <a:srcRect/>
          <a:stretch>
            <a:fillRect/>
          </a:stretch>
        </p:blipFill>
        <p:spPr bwMode="auto">
          <a:xfrm>
            <a:off x="228600" y="381000"/>
            <a:ext cx="4648200" cy="32194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304800"/>
            <a:ext cx="8229600" cy="1600200"/>
          </a:xfrm>
        </p:spPr>
        <p:txBody>
          <a:bodyPr>
            <a:normAutofit/>
          </a:bodyPr>
          <a:lstStyle/>
          <a:p>
            <a:r>
              <a:rPr lang="en-US" sz="6000" b="1" i="1" dirty="0" smtClean="0">
                <a:effectLst>
                  <a:glow rad="101600">
                    <a:schemeClr val="bg1">
                      <a:alpha val="60000"/>
                    </a:schemeClr>
                  </a:glow>
                </a:effectLst>
                <a:latin typeface="Pare" pitchFamily="2" charset="0"/>
              </a:rPr>
              <a:t>Worship of the dead</a:t>
            </a:r>
            <a:endParaRPr lang="en-US" sz="6000" b="1" i="1" dirty="0">
              <a:effectLst>
                <a:glow rad="101600">
                  <a:schemeClr val="bg1">
                    <a:alpha val="60000"/>
                  </a:schemeClr>
                </a:glow>
              </a:effectLst>
              <a:latin typeface="Pare" pitchFamily="2" charset="0"/>
            </a:endParaRPr>
          </a:p>
        </p:txBody>
      </p:sp>
      <p:pic>
        <p:nvPicPr>
          <p:cNvPr id="8195" name="Picture 3" descr="C:\Users\Ptr. Daniel White\Desktop\vatican aqrtwork\beeswax-wedding-candles.jpg"/>
          <p:cNvPicPr>
            <a:picLocks noChangeAspect="1" noChangeArrowheads="1"/>
          </p:cNvPicPr>
          <p:nvPr/>
        </p:nvPicPr>
        <p:blipFill>
          <a:blip r:embed="rId5" cstate="print"/>
          <a:srcRect/>
          <a:stretch>
            <a:fillRect/>
          </a:stretch>
        </p:blipFill>
        <p:spPr bwMode="auto">
          <a:xfrm>
            <a:off x="514350" y="3797301"/>
            <a:ext cx="3162300" cy="28321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17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New Pix\Pope holding mass 2.bmp"/>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304800" y="685800"/>
            <a:ext cx="8382000" cy="1600200"/>
          </a:xfrm>
          <a:noFill/>
        </p:spPr>
        <p:txBody>
          <a:bodyPr>
            <a:normAutofit/>
          </a:bodyPr>
          <a:lstStyle/>
          <a:p>
            <a:r>
              <a:rPr lang="en-US" sz="7200" dirty="0" smtClean="0">
                <a:ln>
                  <a:solidFill>
                    <a:schemeClr val="tx1"/>
                  </a:solidFill>
                </a:ln>
                <a:effectLst>
                  <a:glow rad="228600">
                    <a:schemeClr val="bg1">
                      <a:alpha val="40000"/>
                    </a:schemeClr>
                  </a:glow>
                </a:effectLst>
                <a:latin typeface="Pare" pitchFamily="2" charset="0"/>
              </a:rPr>
              <a:t>Infallible Priesthood</a:t>
            </a:r>
            <a:endParaRPr lang="en-US" sz="7200" dirty="0">
              <a:ln>
                <a:solidFill>
                  <a:schemeClr val="tx1"/>
                </a:solidFill>
              </a:ln>
              <a:effectLst>
                <a:glow rad="228600">
                  <a:schemeClr val="bg1">
                    <a:alpha val="40000"/>
                  </a:schemeClr>
                </a:glow>
              </a:effectLst>
              <a:latin typeface="Pare" pitchFamily="2" charset="0"/>
            </a:endParaRPr>
          </a:p>
        </p:txBody>
      </p:sp>
      <p:pic>
        <p:nvPicPr>
          <p:cNvPr id="10243" name="Picture 3" descr="C:\Users\Ptr. Daniel White\Desktop\New Pix\Pope holding mass 3.jpg"/>
          <p:cNvPicPr>
            <a:picLocks noChangeAspect="1" noChangeArrowheads="1"/>
          </p:cNvPicPr>
          <p:nvPr/>
        </p:nvPicPr>
        <p:blipFill>
          <a:blip r:embed="rId4" cstate="print"/>
          <a:srcRect/>
          <a:stretch>
            <a:fillRect/>
          </a:stretch>
        </p:blipFill>
        <p:spPr bwMode="auto">
          <a:xfrm>
            <a:off x="381000" y="2590800"/>
            <a:ext cx="2667000" cy="2733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44" name="Picture 4" descr="C:\Users\Ptr. Daniel White\Desktop\New Pix\Pope holding mass 4.jpg"/>
          <p:cNvPicPr>
            <a:picLocks noChangeAspect="1" noChangeArrowheads="1"/>
          </p:cNvPicPr>
          <p:nvPr/>
        </p:nvPicPr>
        <p:blipFill>
          <a:blip r:embed="rId5" cstate="print"/>
          <a:srcRect/>
          <a:stretch>
            <a:fillRect/>
          </a:stretch>
        </p:blipFill>
        <p:spPr bwMode="auto">
          <a:xfrm>
            <a:off x="6289040" y="2438400"/>
            <a:ext cx="250952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5239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New Pix\The Pope being carried and worshiped 1.jpg"/>
          <p:cNvPicPr>
            <a:picLocks noChangeAspect="1" noChangeArrowheads="1"/>
          </p:cNvPicPr>
          <p:nvPr/>
        </p:nvPicPr>
        <p:blipFill>
          <a:blip r:embed="rId3" cstate="print"/>
          <a:srcRect/>
          <a:stretch>
            <a:fillRect/>
          </a:stretch>
        </p:blipFill>
        <p:spPr bwMode="auto">
          <a:xfrm rot="20772499">
            <a:off x="364283" y="1993721"/>
            <a:ext cx="2428023" cy="3349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8" name="Picture 2" descr="C:\Users\Ptr. Daniel White\Pictures\4-Bib Pics-Misc\Catholicism\pope-pius-xii-throne.jpg"/>
          <p:cNvPicPr>
            <a:picLocks noChangeAspect="1" noChangeArrowheads="1"/>
          </p:cNvPicPr>
          <p:nvPr/>
        </p:nvPicPr>
        <p:blipFill>
          <a:blip r:embed="rId4" cstate="print"/>
          <a:srcRect/>
          <a:stretch>
            <a:fillRect/>
          </a:stretch>
        </p:blipFill>
        <p:spPr bwMode="auto">
          <a:xfrm rot="751976">
            <a:off x="6172200" y="304800"/>
            <a:ext cx="2425700"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9" name="Picture 3" descr="C:\Users\Ptr. Daniel White\Desktop\pope_11.jpg"/>
          <p:cNvPicPr>
            <a:picLocks noChangeAspect="1" noChangeArrowheads="1"/>
          </p:cNvPicPr>
          <p:nvPr/>
        </p:nvPicPr>
        <p:blipFill>
          <a:blip r:embed="rId5" cstate="print"/>
          <a:srcRect/>
          <a:stretch>
            <a:fillRect/>
          </a:stretch>
        </p:blipFill>
        <p:spPr bwMode="auto">
          <a:xfrm rot="20781044">
            <a:off x="404280" y="4832654"/>
            <a:ext cx="2362200" cy="1771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3" name="Picture 7" descr="C:\Users\Ptr. Daniel White\Desktop\kissing_the_pope_José_Alencar_e_Dom_Freire_Falcão.jpg"/>
          <p:cNvPicPr>
            <a:picLocks noChangeAspect="1" noChangeArrowheads="1"/>
          </p:cNvPicPr>
          <p:nvPr/>
        </p:nvPicPr>
        <p:blipFill>
          <a:blip r:embed="rId6" cstate="print"/>
          <a:srcRect/>
          <a:stretch>
            <a:fillRect/>
          </a:stretch>
        </p:blipFill>
        <p:spPr bwMode="auto">
          <a:xfrm>
            <a:off x="3657600" y="228600"/>
            <a:ext cx="1905000" cy="198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4" name="Picture 8" descr="C:\Users\Ptr. Daniel White\Desktop\bertiekisspope.jpg"/>
          <p:cNvPicPr>
            <a:picLocks noChangeAspect="1" noChangeArrowheads="1"/>
          </p:cNvPicPr>
          <p:nvPr/>
        </p:nvPicPr>
        <p:blipFill>
          <a:blip r:embed="rId7" cstate="print"/>
          <a:srcRect/>
          <a:stretch>
            <a:fillRect/>
          </a:stretch>
        </p:blipFill>
        <p:spPr bwMode="auto">
          <a:xfrm rot="557482">
            <a:off x="533399" y="147420"/>
            <a:ext cx="2549525" cy="16972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2" name="Picture 6" descr="C:\Users\Ptr. Daniel White\Desktop\r10911_25720.jpg"/>
          <p:cNvPicPr>
            <a:picLocks noChangeAspect="1" noChangeArrowheads="1"/>
          </p:cNvPicPr>
          <p:nvPr/>
        </p:nvPicPr>
        <p:blipFill>
          <a:blip r:embed="rId8" cstate="print"/>
          <a:srcRect/>
          <a:stretch>
            <a:fillRect/>
          </a:stretch>
        </p:blipFill>
        <p:spPr bwMode="auto">
          <a:xfrm rot="810199">
            <a:off x="5538579" y="3986439"/>
            <a:ext cx="3546230" cy="25959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0" name="Picture 2" descr="C:\Users\Ptr. Daniel White\Desktop\The Pope 6.jpg"/>
          <p:cNvPicPr>
            <a:picLocks noChangeAspect="1" noChangeArrowheads="1"/>
          </p:cNvPicPr>
          <p:nvPr/>
        </p:nvPicPr>
        <p:blipFill>
          <a:blip r:embed="rId9" cstate="print"/>
          <a:srcRect/>
          <a:stretch>
            <a:fillRect/>
          </a:stretch>
        </p:blipFill>
        <p:spPr bwMode="auto">
          <a:xfrm>
            <a:off x="2971800" y="2133600"/>
            <a:ext cx="2904147" cy="4184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533400"/>
            <a:ext cx="8229600" cy="18288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The Worship of a</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 High Priest</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17533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Ptr. Daniel White\Desktop\New Pix\Idols in the catholic church 1.jpg"/>
          <p:cNvPicPr>
            <a:picLocks noChangeAspect="1" noChangeArrowheads="1"/>
          </p:cNvPicPr>
          <p:nvPr/>
        </p:nvPicPr>
        <p:blipFill>
          <a:blip r:embed="rId3" cstate="print"/>
          <a:srcRect/>
          <a:stretch>
            <a:fillRect/>
          </a:stretch>
        </p:blipFill>
        <p:spPr bwMode="auto">
          <a:xfrm>
            <a:off x="3810000" y="0"/>
            <a:ext cx="1447801" cy="2759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2" name="Picture 2" descr="C:\Users\Ptr. Daniel White\Pictures\4-Bib Pics-Misc\Catholicism\CIMG0118.JPG"/>
          <p:cNvPicPr>
            <a:picLocks noChangeAspect="1" noChangeArrowheads="1"/>
          </p:cNvPicPr>
          <p:nvPr/>
        </p:nvPicPr>
        <p:blipFill>
          <a:blip r:embed="rId4" cstate="print"/>
          <a:srcRect l="32219" r="28706" b="12500"/>
          <a:stretch>
            <a:fillRect/>
          </a:stretch>
        </p:blipFill>
        <p:spPr bwMode="auto">
          <a:xfrm rot="20864299">
            <a:off x="253813" y="448069"/>
            <a:ext cx="3416692" cy="31111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5" name="Picture 3" descr="C:\Users\Ptr. Daniel White\Desktop\New Pix\Idols in the catholic church 4.jpg"/>
          <p:cNvPicPr>
            <a:picLocks noChangeAspect="1" noChangeArrowheads="1"/>
          </p:cNvPicPr>
          <p:nvPr/>
        </p:nvPicPr>
        <p:blipFill>
          <a:blip r:embed="rId5" cstate="print"/>
          <a:srcRect/>
          <a:stretch>
            <a:fillRect/>
          </a:stretch>
        </p:blipFill>
        <p:spPr bwMode="auto">
          <a:xfrm rot="299622">
            <a:off x="609600" y="3048000"/>
            <a:ext cx="266065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7" name="Picture 5" descr="C:\Users\Ptr. Daniel White\Desktop\New Pix\Idols in the catholic church 2.jpg"/>
          <p:cNvPicPr>
            <a:picLocks noChangeAspect="1" noChangeArrowheads="1"/>
          </p:cNvPicPr>
          <p:nvPr/>
        </p:nvPicPr>
        <p:blipFill>
          <a:blip r:embed="rId6" cstate="print"/>
          <a:srcRect/>
          <a:stretch>
            <a:fillRect/>
          </a:stretch>
        </p:blipFill>
        <p:spPr bwMode="auto">
          <a:xfrm rot="651812">
            <a:off x="6096000" y="3200400"/>
            <a:ext cx="2686812" cy="3276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8" name="Picture 6" descr="C:\Users\Ptr. Daniel White\Desktop\New Pix\Idols in the catholic church 3.jpg"/>
          <p:cNvPicPr>
            <a:picLocks noChangeAspect="1" noChangeArrowheads="1"/>
          </p:cNvPicPr>
          <p:nvPr/>
        </p:nvPicPr>
        <p:blipFill>
          <a:blip r:embed="rId7" cstate="print"/>
          <a:srcRect/>
          <a:stretch>
            <a:fillRect/>
          </a:stretch>
        </p:blipFill>
        <p:spPr bwMode="auto">
          <a:xfrm rot="314886">
            <a:off x="5486400" y="381000"/>
            <a:ext cx="32766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4" name="Picture 2" descr="C:\Users\Ptr. Daniel White\Desktop\Idols in the catholic church 8.jpg"/>
          <p:cNvPicPr>
            <a:picLocks noChangeAspect="1" noChangeArrowheads="1"/>
          </p:cNvPicPr>
          <p:nvPr/>
        </p:nvPicPr>
        <p:blipFill>
          <a:blip r:embed="rId8" cstate="print"/>
          <a:srcRect/>
          <a:stretch>
            <a:fillRect/>
          </a:stretch>
        </p:blipFill>
        <p:spPr bwMode="auto">
          <a:xfrm>
            <a:off x="2667000" y="1600200"/>
            <a:ext cx="3657600" cy="4876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0"/>
          <p:cNvSpPr>
            <a:spLocks noGrp="1"/>
          </p:cNvSpPr>
          <p:nvPr>
            <p:ph type="title"/>
          </p:nvPr>
        </p:nvSpPr>
        <p:spPr>
          <a:xfrm>
            <a:off x="0" y="2514600"/>
            <a:ext cx="9144000" cy="11430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Images used in worship</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(Idols)</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15029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Pagon symbols in Vatican 12.jpg"/>
          <p:cNvPicPr>
            <a:picLocks noChangeAspect="1" noChangeArrowheads="1"/>
          </p:cNvPicPr>
          <p:nvPr/>
        </p:nvPicPr>
        <p:blipFill>
          <a:blip r:embed="rId3" cstate="print"/>
          <a:srcRect/>
          <a:stretch>
            <a:fillRect/>
          </a:stretch>
        </p:blipFill>
        <p:spPr bwMode="auto">
          <a:xfrm>
            <a:off x="5638800" y="0"/>
            <a:ext cx="3505200" cy="3886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2" name="Picture 4" descr="C:\Users\Ptr. Daniel White\Desktop\Pagon symbols in Vatican 7.jpg"/>
          <p:cNvPicPr>
            <a:picLocks noChangeAspect="1" noChangeArrowheads="1"/>
          </p:cNvPicPr>
          <p:nvPr/>
        </p:nvPicPr>
        <p:blipFill>
          <a:blip r:embed="rId4" cstate="print"/>
          <a:srcRect/>
          <a:stretch>
            <a:fillRect/>
          </a:stretch>
        </p:blipFill>
        <p:spPr bwMode="auto">
          <a:xfrm>
            <a:off x="0" y="0"/>
            <a:ext cx="3095625" cy="3667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3" name="Picture 5" descr="C:\Users\Ptr. Daniel White\Desktop\Pagon symbols in Vatican 9.jpg"/>
          <p:cNvPicPr>
            <a:picLocks noChangeAspect="1" noChangeArrowheads="1"/>
          </p:cNvPicPr>
          <p:nvPr/>
        </p:nvPicPr>
        <p:blipFill>
          <a:blip r:embed="rId5" cstate="print"/>
          <a:srcRect/>
          <a:stretch>
            <a:fillRect/>
          </a:stretch>
        </p:blipFill>
        <p:spPr bwMode="auto">
          <a:xfrm>
            <a:off x="0" y="3859691"/>
            <a:ext cx="4353709" cy="29983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4" name="Picture 6" descr="C:\Users\Ptr. Daniel White\Desktop\Pagon symbols in Vatican 5.jpg"/>
          <p:cNvPicPr>
            <a:picLocks noChangeAspect="1" noChangeArrowheads="1"/>
          </p:cNvPicPr>
          <p:nvPr/>
        </p:nvPicPr>
        <p:blipFill>
          <a:blip r:embed="rId6" cstate="print"/>
          <a:srcRect/>
          <a:stretch>
            <a:fillRect/>
          </a:stretch>
        </p:blipFill>
        <p:spPr bwMode="auto">
          <a:xfrm>
            <a:off x="4572000" y="3962400"/>
            <a:ext cx="4572000" cy="2895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5" name="Picture 7" descr="C:\Users\Ptr. Daniel White\Desktop\yc171_large.jpg"/>
          <p:cNvPicPr>
            <a:picLocks noChangeAspect="1" noChangeArrowheads="1"/>
          </p:cNvPicPr>
          <p:nvPr/>
        </p:nvPicPr>
        <p:blipFill>
          <a:blip r:embed="rId7" cstate="print"/>
          <a:srcRect/>
          <a:stretch>
            <a:fillRect/>
          </a:stretch>
        </p:blipFill>
        <p:spPr bwMode="auto">
          <a:xfrm>
            <a:off x="3276600" y="0"/>
            <a:ext cx="2286000" cy="213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0" name="Picture 2" descr="C:\Users\Ptr. Daniel White\Desktop\Pagon symbols in Vatican 10.jpg"/>
          <p:cNvPicPr>
            <a:picLocks noChangeAspect="1" noChangeArrowheads="1"/>
          </p:cNvPicPr>
          <p:nvPr/>
        </p:nvPicPr>
        <p:blipFill>
          <a:blip r:embed="rId8" cstate="print"/>
          <a:srcRect/>
          <a:stretch>
            <a:fillRect/>
          </a:stretch>
        </p:blipFill>
        <p:spPr bwMode="auto">
          <a:xfrm>
            <a:off x="2743200" y="2057400"/>
            <a:ext cx="3428999"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0"/>
            <a:ext cx="8229600" cy="2819400"/>
          </a:xfrm>
        </p:spPr>
        <p:txBody>
          <a:bodyPr>
            <a:normAutofit/>
          </a:bodyPr>
          <a:lstStyle/>
          <a:p>
            <a:r>
              <a:rPr lang="en-US" sz="7200" b="1" i="1" dirty="0" smtClean="0">
                <a:ln>
                  <a:solidFill>
                    <a:schemeClr val="bg1"/>
                  </a:solidFill>
                </a:ln>
                <a:effectLst>
                  <a:glow rad="228600">
                    <a:schemeClr val="bg1">
                      <a:alpha val="40000"/>
                    </a:schemeClr>
                  </a:glow>
                </a:effectLst>
                <a:latin typeface="Pare" pitchFamily="2" charset="0"/>
              </a:rPr>
              <a:t>Use of pagan symbols in worship</a:t>
            </a:r>
            <a:endParaRPr lang="en-US" sz="7200" b="1" i="1" dirty="0">
              <a:ln>
                <a:solidFill>
                  <a:schemeClr val="bg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4450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New Pix\Idol worship 1.jpg"/>
          <p:cNvPicPr>
            <a:picLocks noChangeAspect="1" noChangeArrowheads="1"/>
          </p:cNvPicPr>
          <p:nvPr/>
        </p:nvPicPr>
        <p:blipFill>
          <a:blip r:embed="rId3" cstate="print"/>
          <a:srcRect/>
          <a:stretch>
            <a:fillRect/>
          </a:stretch>
        </p:blipFill>
        <p:spPr bwMode="auto">
          <a:xfrm>
            <a:off x="-25400" y="0"/>
            <a:ext cx="3987800" cy="3857625"/>
          </a:xfrm>
          <a:prstGeom prst="rect">
            <a:avLst/>
          </a:prstGeom>
          <a:noFill/>
        </p:spPr>
      </p:pic>
      <p:pic>
        <p:nvPicPr>
          <p:cNvPr id="4102" name="Picture 6" descr="C:\Users\Ptr. Daniel White\Desktop\Prophecy pictures\Revelation 1\Catholic\vatican 4.gif"/>
          <p:cNvPicPr>
            <a:picLocks noChangeAspect="1" noChangeArrowheads="1"/>
          </p:cNvPicPr>
          <p:nvPr/>
        </p:nvPicPr>
        <p:blipFill>
          <a:blip r:embed="rId4" cstate="print"/>
          <a:srcRect/>
          <a:stretch>
            <a:fillRect/>
          </a:stretch>
        </p:blipFill>
        <p:spPr bwMode="auto">
          <a:xfrm>
            <a:off x="3810000" y="0"/>
            <a:ext cx="5334000" cy="2895599"/>
          </a:xfrm>
          <a:prstGeom prst="rect">
            <a:avLst/>
          </a:prstGeom>
          <a:noFill/>
        </p:spPr>
      </p:pic>
      <p:sp>
        <p:nvSpPr>
          <p:cNvPr id="2" name="Title 1"/>
          <p:cNvSpPr>
            <a:spLocks noGrp="1"/>
          </p:cNvSpPr>
          <p:nvPr>
            <p:ph type="title"/>
          </p:nvPr>
        </p:nvSpPr>
        <p:spPr>
          <a:xfrm>
            <a:off x="457200" y="274638"/>
            <a:ext cx="8229600" cy="1782762"/>
          </a:xfrm>
        </p:spPr>
        <p:txBody>
          <a:bodyPr>
            <a:noAutofit/>
          </a:bodyPr>
          <a:lstStyle/>
          <a:p>
            <a:r>
              <a:rPr lang="en-US" sz="7200" dirty="0" err="1" smtClean="0">
                <a:ln>
                  <a:solidFill>
                    <a:schemeClr val="accent1">
                      <a:lumMod val="50000"/>
                    </a:schemeClr>
                  </a:solidFill>
                </a:ln>
                <a:effectLst>
                  <a:glow rad="228600">
                    <a:schemeClr val="bg1">
                      <a:alpha val="40000"/>
                    </a:schemeClr>
                  </a:glow>
                </a:effectLst>
                <a:latin typeface="Pare" pitchFamily="2" charset="0"/>
              </a:rPr>
              <a:t>Spiritism</a:t>
            </a:r>
            <a:r>
              <a:rPr lang="en-US" sz="7200" dirty="0" smtClean="0">
                <a:ln>
                  <a:solidFill>
                    <a:schemeClr val="accent1">
                      <a:lumMod val="50000"/>
                    </a:schemeClr>
                  </a:solidFill>
                </a:ln>
                <a:effectLst>
                  <a:glow rad="228600">
                    <a:schemeClr val="bg1">
                      <a:alpha val="40000"/>
                    </a:schemeClr>
                  </a:glow>
                </a:effectLst>
                <a:latin typeface="Pare" pitchFamily="2" charset="0"/>
              </a:rPr>
              <a:t> </a:t>
            </a:r>
            <a:br>
              <a:rPr lang="en-US" sz="7200" dirty="0" smtClean="0">
                <a:ln>
                  <a:solidFill>
                    <a:schemeClr val="accent1">
                      <a:lumMod val="50000"/>
                    </a:schemeClr>
                  </a:solidFill>
                </a:ln>
                <a:effectLst>
                  <a:glow rad="228600">
                    <a:schemeClr val="bg1">
                      <a:alpha val="40000"/>
                    </a:schemeClr>
                  </a:glow>
                </a:effectLst>
                <a:latin typeface="Pare" pitchFamily="2" charset="0"/>
              </a:rPr>
            </a:br>
            <a:r>
              <a:rPr lang="en-US" sz="7200" dirty="0" smtClean="0">
                <a:ln>
                  <a:solidFill>
                    <a:schemeClr val="accent1">
                      <a:lumMod val="50000"/>
                    </a:schemeClr>
                  </a:solidFill>
                </a:ln>
                <a:effectLst>
                  <a:glow rad="228600">
                    <a:schemeClr val="bg1">
                      <a:alpha val="40000"/>
                    </a:schemeClr>
                  </a:glow>
                </a:effectLst>
                <a:latin typeface="Pare" pitchFamily="2" charset="0"/>
              </a:rPr>
              <a:t>Praying to the dead</a:t>
            </a:r>
            <a:endParaRPr lang="en-US" sz="7200" dirty="0">
              <a:ln>
                <a:solidFill>
                  <a:schemeClr val="accent1">
                    <a:lumMod val="50000"/>
                  </a:schemeClr>
                </a:solidFill>
              </a:ln>
              <a:effectLst>
                <a:glow rad="228600">
                  <a:schemeClr val="bg1">
                    <a:alpha val="40000"/>
                  </a:schemeClr>
                </a:glow>
              </a:effectLst>
              <a:latin typeface="Pare" pitchFamily="2" charset="0"/>
            </a:endParaRPr>
          </a:p>
        </p:txBody>
      </p:sp>
      <p:pic>
        <p:nvPicPr>
          <p:cNvPr id="4101" name="Picture 5" descr="C:\Users\Ptr. Daniel White\Desktop\revelation 3\2004496113574720851_rs.jpg"/>
          <p:cNvPicPr>
            <a:picLocks noChangeAspect="1" noChangeArrowheads="1"/>
          </p:cNvPicPr>
          <p:nvPr/>
        </p:nvPicPr>
        <p:blipFill>
          <a:blip r:embed="rId5" cstate="print"/>
          <a:srcRect/>
          <a:stretch>
            <a:fillRect/>
          </a:stretch>
        </p:blipFill>
        <p:spPr bwMode="auto">
          <a:xfrm>
            <a:off x="0" y="3429000"/>
            <a:ext cx="4038600" cy="3452813"/>
          </a:xfrm>
          <a:prstGeom prst="rect">
            <a:avLst/>
          </a:prstGeom>
          <a:noFill/>
        </p:spPr>
      </p:pic>
      <p:pic>
        <p:nvPicPr>
          <p:cNvPr id="4100" name="Picture 4" descr="C:\Users\Ptr. Daniel White\Desktop\maryworship.jpg"/>
          <p:cNvPicPr>
            <a:picLocks noChangeAspect="1" noChangeArrowheads="1"/>
          </p:cNvPicPr>
          <p:nvPr/>
        </p:nvPicPr>
        <p:blipFill>
          <a:blip r:embed="rId6" cstate="print"/>
          <a:srcRect/>
          <a:stretch>
            <a:fillRect/>
          </a:stretch>
        </p:blipFill>
        <p:spPr bwMode="auto">
          <a:xfrm>
            <a:off x="3962400" y="2895599"/>
            <a:ext cx="5181600" cy="3962401"/>
          </a:xfrm>
          <a:prstGeom prst="rect">
            <a:avLst/>
          </a:prstGeom>
          <a:noFill/>
        </p:spPr>
      </p:pic>
    </p:spTree>
    <p:extLst>
      <p:ext uri="{BB962C8B-B14F-4D97-AF65-F5344CB8AC3E}">
        <p14:creationId xmlns:p14="http://schemas.microsoft.com/office/powerpoint/2010/main" val="103663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Torture of Heretics</a:t>
            </a:r>
            <a:br>
              <a:rPr lang="en-US" dirty="0" smtClean="0"/>
            </a:br>
            <a:r>
              <a:rPr lang="en-US" i="1" dirty="0" smtClean="0"/>
              <a:t>“Drunk with the blood of the saints.”</a:t>
            </a:r>
            <a:endParaRPr lang="en-US" i="1" dirty="0"/>
          </a:p>
        </p:txBody>
      </p:sp>
      <p:pic>
        <p:nvPicPr>
          <p:cNvPr id="20482" name="Picture 2" descr="C:\Users\Ptr. Daniel White\Desktop\revelation 3\tyndale2.jpg"/>
          <p:cNvPicPr>
            <a:picLocks noChangeAspect="1" noChangeArrowheads="1"/>
          </p:cNvPicPr>
          <p:nvPr/>
        </p:nvPicPr>
        <p:blipFill>
          <a:blip r:embed="rId3" cstate="print"/>
          <a:srcRect/>
          <a:stretch>
            <a:fillRect/>
          </a:stretch>
        </p:blipFill>
        <p:spPr bwMode="auto">
          <a:xfrm>
            <a:off x="0" y="0"/>
            <a:ext cx="3810001" cy="2924175"/>
          </a:xfrm>
          <a:prstGeom prst="rect">
            <a:avLst/>
          </a:prstGeom>
          <a:noFill/>
        </p:spPr>
      </p:pic>
      <p:pic>
        <p:nvPicPr>
          <p:cNvPr id="20483" name="Picture 3" descr="C:\Users\Ptr. Daniel White\Desktop\revelation 3\Taylor1.jpg"/>
          <p:cNvPicPr>
            <a:picLocks noChangeAspect="1" noChangeArrowheads="1"/>
          </p:cNvPicPr>
          <p:nvPr/>
        </p:nvPicPr>
        <p:blipFill>
          <a:blip r:embed="rId4" cstate="print"/>
          <a:srcRect/>
          <a:stretch>
            <a:fillRect/>
          </a:stretch>
        </p:blipFill>
        <p:spPr bwMode="auto">
          <a:xfrm>
            <a:off x="6043635" y="0"/>
            <a:ext cx="3100365" cy="2704845"/>
          </a:xfrm>
          <a:prstGeom prst="rect">
            <a:avLst/>
          </a:prstGeom>
          <a:noFill/>
        </p:spPr>
      </p:pic>
      <p:pic>
        <p:nvPicPr>
          <p:cNvPr id="20484" name="Picture 4" descr="C:\Users\Ptr. Daniel White\Desktop\revelation 3\sainth04.jpg"/>
          <p:cNvPicPr>
            <a:picLocks noChangeAspect="1" noChangeArrowheads="1"/>
          </p:cNvPicPr>
          <p:nvPr/>
        </p:nvPicPr>
        <p:blipFill>
          <a:blip r:embed="rId5" cstate="print"/>
          <a:srcRect/>
          <a:stretch>
            <a:fillRect/>
          </a:stretch>
        </p:blipFill>
        <p:spPr bwMode="auto">
          <a:xfrm>
            <a:off x="0" y="2895600"/>
            <a:ext cx="2895600" cy="2057400"/>
          </a:xfrm>
          <a:prstGeom prst="rect">
            <a:avLst/>
          </a:prstGeom>
          <a:noFill/>
        </p:spPr>
      </p:pic>
      <p:pic>
        <p:nvPicPr>
          <p:cNvPr id="20485" name="Picture 5" descr="C:\Users\Ptr. Daniel White\Desktop\revelation 3\jacques_de_molay_burned.gif"/>
          <p:cNvPicPr>
            <a:picLocks noChangeAspect="1" noChangeArrowheads="1"/>
          </p:cNvPicPr>
          <p:nvPr/>
        </p:nvPicPr>
        <p:blipFill>
          <a:blip r:embed="rId6" cstate="print"/>
          <a:srcRect/>
          <a:stretch>
            <a:fillRect/>
          </a:stretch>
        </p:blipFill>
        <p:spPr bwMode="auto">
          <a:xfrm>
            <a:off x="2895600" y="2514600"/>
            <a:ext cx="2514600" cy="2362200"/>
          </a:xfrm>
          <a:prstGeom prst="rect">
            <a:avLst/>
          </a:prstGeom>
          <a:noFill/>
        </p:spPr>
      </p:pic>
      <p:pic>
        <p:nvPicPr>
          <p:cNvPr id="20486" name="Picture 6" descr="C:\Users\Ptr. Daniel White\Desktop\revelation 3\Jacquerie_beheading.jpg"/>
          <p:cNvPicPr>
            <a:picLocks noChangeAspect="1" noChangeArrowheads="1"/>
          </p:cNvPicPr>
          <p:nvPr/>
        </p:nvPicPr>
        <p:blipFill>
          <a:blip r:embed="rId7" cstate="print"/>
          <a:srcRect/>
          <a:stretch>
            <a:fillRect/>
          </a:stretch>
        </p:blipFill>
        <p:spPr bwMode="auto">
          <a:xfrm>
            <a:off x="3352801" y="1"/>
            <a:ext cx="3048000" cy="2590800"/>
          </a:xfrm>
          <a:prstGeom prst="rect">
            <a:avLst/>
          </a:prstGeom>
          <a:noFill/>
        </p:spPr>
      </p:pic>
      <p:pic>
        <p:nvPicPr>
          <p:cNvPr id="20487" name="Picture 7" descr="C:\Users\Ptr. Daniel White\Desktop\revelation 3\foxe176.gif"/>
          <p:cNvPicPr>
            <a:picLocks noChangeAspect="1" noChangeArrowheads="1"/>
          </p:cNvPicPr>
          <p:nvPr/>
        </p:nvPicPr>
        <p:blipFill>
          <a:blip r:embed="rId8" cstate="print"/>
          <a:srcRect/>
          <a:stretch>
            <a:fillRect/>
          </a:stretch>
        </p:blipFill>
        <p:spPr bwMode="auto">
          <a:xfrm>
            <a:off x="5105400" y="2286000"/>
            <a:ext cx="4038600" cy="2716876"/>
          </a:xfrm>
          <a:prstGeom prst="rect">
            <a:avLst/>
          </a:prstGeom>
          <a:noFill/>
        </p:spPr>
      </p:pic>
      <p:pic>
        <p:nvPicPr>
          <p:cNvPr id="20488" name="Picture 8" descr="C:\Users\Ptr. Daniel White\Desktop\revelation 3\gp_burnedatstake3.gif"/>
          <p:cNvPicPr>
            <a:picLocks noChangeAspect="1" noChangeArrowheads="1"/>
          </p:cNvPicPr>
          <p:nvPr/>
        </p:nvPicPr>
        <p:blipFill>
          <a:blip r:embed="rId9" cstate="print"/>
          <a:srcRect/>
          <a:stretch>
            <a:fillRect/>
          </a:stretch>
        </p:blipFill>
        <p:spPr bwMode="auto">
          <a:xfrm>
            <a:off x="6400801" y="4725988"/>
            <a:ext cx="2743200" cy="2132012"/>
          </a:xfrm>
          <a:prstGeom prst="rect">
            <a:avLst/>
          </a:prstGeom>
          <a:noFill/>
        </p:spPr>
      </p:pic>
      <p:pic>
        <p:nvPicPr>
          <p:cNvPr id="20489" name="Picture 9" descr="C:\Users\Ptr. Daniel White\Desktop\revelation 3\Durand110308.jpg"/>
          <p:cNvPicPr>
            <a:picLocks noChangeAspect="1" noChangeArrowheads="1"/>
          </p:cNvPicPr>
          <p:nvPr/>
        </p:nvPicPr>
        <p:blipFill>
          <a:blip r:embed="rId10" cstate="print"/>
          <a:srcRect/>
          <a:stretch>
            <a:fillRect/>
          </a:stretch>
        </p:blipFill>
        <p:spPr bwMode="auto">
          <a:xfrm>
            <a:off x="1" y="4876800"/>
            <a:ext cx="3055938" cy="1981200"/>
          </a:xfrm>
          <a:prstGeom prst="rect">
            <a:avLst/>
          </a:prstGeom>
          <a:noFill/>
        </p:spPr>
      </p:pic>
      <p:pic>
        <p:nvPicPr>
          <p:cNvPr id="20490" name="Picture 10" descr="C:\Users\Ptr. Daniel White\Desktop\revelation 3\burn-at-the-stake.jpg"/>
          <p:cNvPicPr>
            <a:picLocks noChangeAspect="1" noChangeArrowheads="1"/>
          </p:cNvPicPr>
          <p:nvPr/>
        </p:nvPicPr>
        <p:blipFill>
          <a:blip r:embed="rId11" cstate="print"/>
          <a:srcRect/>
          <a:stretch>
            <a:fillRect/>
          </a:stretch>
        </p:blipFill>
        <p:spPr bwMode="auto">
          <a:xfrm>
            <a:off x="2971800" y="4648200"/>
            <a:ext cx="3428999" cy="2233613"/>
          </a:xfrm>
          <a:prstGeom prst="rect">
            <a:avLst/>
          </a:prstGeom>
          <a:noFill/>
        </p:spPr>
      </p:pic>
      <p:sp>
        <p:nvSpPr>
          <p:cNvPr id="13" name="TextBox 12"/>
          <p:cNvSpPr txBox="1"/>
          <p:nvPr/>
        </p:nvSpPr>
        <p:spPr>
          <a:xfrm>
            <a:off x="533400" y="685800"/>
            <a:ext cx="8229600" cy="1200329"/>
          </a:xfrm>
          <a:prstGeom prst="rect">
            <a:avLst/>
          </a:prstGeom>
          <a:noFill/>
        </p:spPr>
        <p:txBody>
          <a:bodyPr wrap="square" rtlCol="0">
            <a:spAutoFit/>
          </a:bodyPr>
          <a:lstStyle/>
          <a:p>
            <a:pPr algn="ctr"/>
            <a:r>
              <a:rPr lang="en-US" sz="7200" b="1" dirty="0" smtClean="0">
                <a:ln>
                  <a:solidFill>
                    <a:schemeClr val="accent1">
                      <a:lumMod val="50000"/>
                    </a:schemeClr>
                  </a:solidFill>
                </a:ln>
                <a:effectLst>
                  <a:glow rad="228600">
                    <a:schemeClr val="bg1">
                      <a:alpha val="40000"/>
                    </a:schemeClr>
                  </a:glow>
                </a:effectLst>
                <a:latin typeface="Pare" pitchFamily="2" charset="0"/>
              </a:rPr>
              <a:t>Torture of Heretics</a:t>
            </a:r>
            <a:endParaRPr lang="en-US" sz="7200" b="1" dirty="0">
              <a:ln>
                <a:solidFill>
                  <a:schemeClr val="accent1">
                    <a:lumMod val="50000"/>
                  </a:schemeClr>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333768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abylonian religion.jpg"/>
          <p:cNvPicPr>
            <a:picLocks noChangeAspect="1" noChangeArrowheads="1"/>
          </p:cNvPicPr>
          <p:nvPr/>
        </p:nvPicPr>
        <p:blipFill>
          <a:blip r:embed="rId3" cstate="print"/>
          <a:srcRect/>
          <a:stretch>
            <a:fillRect/>
          </a:stretch>
        </p:blipFill>
        <p:spPr bwMode="auto">
          <a:xfrm>
            <a:off x="-990600" y="-820738"/>
            <a:ext cx="10517188" cy="7773988"/>
          </a:xfrm>
          <a:prstGeom prst="rect">
            <a:avLst/>
          </a:prstGeom>
          <a:noFill/>
        </p:spPr>
      </p:pic>
    </p:spTree>
    <p:extLst>
      <p:ext uri="{BB962C8B-B14F-4D97-AF65-F5344CB8AC3E}">
        <p14:creationId xmlns:p14="http://schemas.microsoft.com/office/powerpoint/2010/main" val="12787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revelation 2\Vatican_palace_stone_casti+copy.jpg"/>
          <p:cNvPicPr>
            <a:picLocks noChangeAspect="1" noChangeArrowheads="1"/>
          </p:cNvPicPr>
          <p:nvPr/>
        </p:nvPicPr>
        <p:blipFill>
          <a:blip r:embed="rId3" cstate="print"/>
          <a:srcRect l="2500" r="2500" b="9278"/>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990601"/>
            <a:ext cx="9144000" cy="2609850"/>
          </a:xfrm>
        </p:spPr>
        <p:txBody>
          <a:bodyPr>
            <a:noAutofit/>
          </a:bodyPr>
          <a:lstStyle/>
          <a:p>
            <a: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t>The Apostate Church</a:t>
            </a:r>
            <a:b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br>
            <a: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t>“The identity of the great whore”</a:t>
            </a:r>
            <a:endParaRPr lang="en-US" sz="4800" b="1" i="1" dirty="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1447800" y="4114800"/>
            <a:ext cx="6400800" cy="2286000"/>
          </a:xfrm>
        </p:spPr>
        <p:txBody>
          <a:bodyPr>
            <a:noAutofit/>
          </a:bodyPr>
          <a:lstStyle/>
          <a:p>
            <a:r>
              <a:rPr lang="en-US" sz="4400" b="1" i="1" dirty="0" smtClean="0">
                <a:ln>
                  <a:solidFill>
                    <a:schemeClr val="accent5">
                      <a:lumMod val="50000"/>
                    </a:schemeClr>
                  </a:solidFill>
                </a:ln>
                <a:solidFill>
                  <a:schemeClr val="tx1"/>
                </a:solidFill>
                <a:effectLst>
                  <a:glow rad="101600">
                    <a:schemeClr val="bg1">
                      <a:alpha val="40000"/>
                    </a:schemeClr>
                  </a:glow>
                </a:effectLst>
                <a:latin typeface="+mj-lt"/>
              </a:rPr>
              <a:t>Revelation 17:1-19:10</a:t>
            </a:r>
            <a:endParaRPr lang="en-US" sz="4400" b="1" i="1" dirty="0">
              <a:ln>
                <a:solidFill>
                  <a:schemeClr val="accent5">
                    <a:lumMod val="50000"/>
                  </a:schemeClr>
                </a:solidFill>
              </a:ln>
              <a:solidFill>
                <a:schemeClr val="tx1"/>
              </a:solidFill>
              <a:effectLst>
                <a:glow rad="101600">
                  <a:schemeClr val="bg1">
                    <a:alpha val="40000"/>
                  </a:schemeClr>
                </a:glow>
              </a:effectLst>
              <a:latin typeface="+mj-lt"/>
            </a:endParaRPr>
          </a:p>
        </p:txBody>
      </p:sp>
    </p:spTree>
    <p:extLst>
      <p:ext uri="{BB962C8B-B14F-4D97-AF65-F5344CB8AC3E}">
        <p14:creationId xmlns:p14="http://schemas.microsoft.com/office/powerpoint/2010/main" val="502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1407" cy="69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6007387"/>
            <a:ext cx="8534400" cy="646331"/>
          </a:xfrm>
          <a:prstGeom prst="rect">
            <a:avLst/>
          </a:prstGeom>
        </p:spPr>
        <p:txBody>
          <a:bodyPr wrap="square">
            <a:spAutoFit/>
          </a:bodyPr>
          <a:lstStyle/>
          <a:p>
            <a:pPr algn="ctr"/>
            <a:r>
              <a:rPr lang="en-US" sz="3600" dirty="0" smtClean="0">
                <a:effectLst>
                  <a:glow rad="101600">
                    <a:schemeClr val="bg1">
                      <a:alpha val="60000"/>
                    </a:schemeClr>
                  </a:glow>
                </a:effectLst>
              </a:rPr>
              <a:t>Obelisk </a:t>
            </a:r>
            <a:r>
              <a:rPr lang="en-US" sz="3600" dirty="0">
                <a:effectLst>
                  <a:glow rad="101600">
                    <a:schemeClr val="bg1">
                      <a:alpha val="60000"/>
                    </a:schemeClr>
                  </a:glow>
                </a:effectLst>
              </a:rPr>
              <a:t>in front of </a:t>
            </a:r>
            <a:r>
              <a:rPr lang="en-US" sz="3600" dirty="0" smtClean="0">
                <a:effectLst>
                  <a:glow rad="101600">
                    <a:schemeClr val="bg1">
                      <a:alpha val="60000"/>
                    </a:schemeClr>
                  </a:glow>
                </a:effectLst>
              </a:rPr>
              <a:t>Saint Peter's Basilica</a:t>
            </a:r>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11455"/>
          <a:stretch/>
        </p:blipFill>
        <p:spPr bwMode="auto">
          <a:xfrm>
            <a:off x="2971801" y="53056"/>
            <a:ext cx="4027206" cy="75129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9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29199" y="0"/>
            <a:ext cx="4157529" cy="2554545"/>
          </a:xfrm>
          <a:prstGeom prst="rect">
            <a:avLst/>
          </a:prstGeom>
        </p:spPr>
        <p:txBody>
          <a:bodyPr wrap="square">
            <a:spAutoFit/>
          </a:bodyPr>
          <a:lstStyle/>
          <a:p>
            <a:pPr algn="ctr"/>
            <a:r>
              <a:rPr lang="en-US" sz="3200" dirty="0">
                <a:effectLst>
                  <a:glow rad="101600">
                    <a:schemeClr val="bg1">
                      <a:alpha val="60000"/>
                    </a:schemeClr>
                  </a:glow>
                </a:effectLst>
              </a:rPr>
              <a:t>MYSTERY, BABYLON THE GREAT, THE MOTHER OF HARLOTS AND ABOMINATIONS OF THE EARTH</a:t>
            </a:r>
          </a:p>
        </p:txBody>
      </p:sp>
    </p:spTree>
    <p:extLst>
      <p:ext uri="{BB962C8B-B14F-4D97-AF65-F5344CB8AC3E}">
        <p14:creationId xmlns:p14="http://schemas.microsoft.com/office/powerpoint/2010/main" val="215653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 y="0"/>
            <a:ext cx="914611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2590800"/>
            <a:ext cx="8153400" cy="1754326"/>
          </a:xfrm>
          <a:prstGeom prst="rect">
            <a:avLst/>
          </a:prstGeom>
        </p:spPr>
        <p:txBody>
          <a:bodyPr wrap="square">
            <a:spAutoFit/>
          </a:bodyPr>
          <a:lstStyle/>
          <a:p>
            <a:pPr algn="ctr"/>
            <a:r>
              <a:rPr lang="en-US" sz="3600" i="1" dirty="0">
                <a:effectLst>
                  <a:glow rad="101600">
                    <a:schemeClr val="bg1">
                      <a:alpha val="60000"/>
                    </a:schemeClr>
                  </a:glow>
                </a:effectLst>
              </a:rPr>
              <a:t>“And here is the mind which hath wisdom. The seven heads are seven mountains, on which the woman </a:t>
            </a:r>
            <a:r>
              <a:rPr lang="en-US" sz="3600" i="1" dirty="0" err="1">
                <a:effectLst>
                  <a:glow rad="101600">
                    <a:schemeClr val="bg1">
                      <a:alpha val="60000"/>
                    </a:schemeClr>
                  </a:glow>
                </a:effectLst>
              </a:rPr>
              <a:t>sitteth</a:t>
            </a:r>
            <a:r>
              <a:rPr lang="en-US" sz="3600" i="1" dirty="0">
                <a:effectLst>
                  <a:glow rad="101600">
                    <a:schemeClr val="bg1">
                      <a:alpha val="60000"/>
                    </a:schemeClr>
                  </a:glow>
                </a:effectLst>
              </a:rPr>
              <a:t>.”</a:t>
            </a:r>
          </a:p>
        </p:txBody>
      </p:sp>
    </p:spTree>
    <p:extLst>
      <p:ext uri="{BB962C8B-B14F-4D97-AF65-F5344CB8AC3E}">
        <p14:creationId xmlns:p14="http://schemas.microsoft.com/office/powerpoint/2010/main" val="70381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
            <a:ext cx="4572000" cy="697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29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176741" y="0"/>
            <a:ext cx="4166659" cy="3359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5029200" y="5486400"/>
            <a:ext cx="4419600" cy="1371600"/>
          </a:xfrm>
        </p:spPr>
        <p:txBody>
          <a:bodyPr/>
          <a:lstStyle/>
          <a:p>
            <a:r>
              <a:rPr lang="en-US" b="1" dirty="0" smtClean="0"/>
              <a:t>Revelation 17:9</a:t>
            </a:r>
            <a:endParaRPr lang="en-US" b="1" dirty="0"/>
          </a:p>
        </p:txBody>
      </p:sp>
    </p:spTree>
    <p:extLst>
      <p:ext uri="{BB962C8B-B14F-4D97-AF65-F5344CB8AC3E}">
        <p14:creationId xmlns:p14="http://schemas.microsoft.com/office/powerpoint/2010/main" val="9148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6544"/>
          <a:stretch/>
        </p:blipFill>
        <p:spPr bwMode="auto">
          <a:xfrm>
            <a:off x="-5698" y="-68265"/>
            <a:ext cx="6101697" cy="692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5998" y="5190"/>
            <a:ext cx="3048001" cy="6986528"/>
          </a:xfrm>
          <a:prstGeom prst="rect">
            <a:avLst/>
          </a:prstGeom>
        </p:spPr>
        <p:txBody>
          <a:bodyPr wrap="square">
            <a:spAutoFit/>
          </a:bodyPr>
          <a:lstStyle/>
          <a:p>
            <a:pPr algn="ctr"/>
            <a:r>
              <a:rPr lang="en-US" sz="3200" i="1" dirty="0" smtClean="0"/>
              <a:t>“</a:t>
            </a:r>
            <a:r>
              <a:rPr lang="en-US" sz="3200" i="1" dirty="0"/>
              <a:t>And there came one of the seven angels which had the seven vials, and talked with me, saying unto me, Come hither; I will shew unto thee the judgment of the great whore that </a:t>
            </a:r>
            <a:r>
              <a:rPr lang="en-US" sz="3200" i="1" dirty="0" err="1"/>
              <a:t>sitteth</a:t>
            </a:r>
            <a:r>
              <a:rPr lang="en-US" sz="3200" i="1" dirty="0"/>
              <a:t> upon many waters</a:t>
            </a:r>
            <a:r>
              <a:rPr lang="en-US" sz="3200" i="1" dirty="0" smtClean="0"/>
              <a:t>.”</a:t>
            </a:r>
            <a:r>
              <a:rPr lang="en-US" sz="3200" i="1" dirty="0"/>
              <a:t> (Revelation 17:1)</a:t>
            </a:r>
          </a:p>
        </p:txBody>
      </p:sp>
    </p:spTree>
    <p:extLst>
      <p:ext uri="{BB962C8B-B14F-4D97-AF65-F5344CB8AC3E}">
        <p14:creationId xmlns:p14="http://schemas.microsoft.com/office/powerpoint/2010/main" val="2264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Other Pix\freefallbackgrounds\wallpaper_540.jpg"/>
          <p:cNvPicPr>
            <a:picLocks noChangeAspect="1" noChangeArrowheads="1"/>
          </p:cNvPicPr>
          <p:nvPr/>
        </p:nvPicPr>
        <p:blipFill>
          <a:blip r:embed="rId3" cstate="print"/>
          <a:srcRect/>
          <a:stretch>
            <a:fillRect/>
          </a:stretch>
        </p:blipFill>
        <p:spPr bwMode="auto">
          <a:xfrm>
            <a:off x="0" y="0"/>
            <a:ext cx="9144000" cy="7239000"/>
          </a:xfrm>
          <a:prstGeom prst="rect">
            <a:avLst/>
          </a:prstGeom>
          <a:noFill/>
        </p:spPr>
      </p:pic>
      <p:pic>
        <p:nvPicPr>
          <p:cNvPr id="27651" name="Picture 3" descr="C:\Users\Ptr. Daniel White\Desktop\Great Harlot.jpg"/>
          <p:cNvPicPr>
            <a:picLocks noChangeAspect="1" noChangeArrowheads="1"/>
          </p:cNvPicPr>
          <p:nvPr/>
        </p:nvPicPr>
        <p:blipFill>
          <a:blip r:embed="rId4" cstate="print"/>
          <a:srcRect/>
          <a:stretch>
            <a:fillRect/>
          </a:stretch>
        </p:blipFill>
        <p:spPr bwMode="auto">
          <a:xfrm>
            <a:off x="876300" y="838200"/>
            <a:ext cx="7391400" cy="5173980"/>
          </a:xfrm>
          <a:prstGeom prst="rect">
            <a:avLst/>
          </a:prstGeom>
          <a:ln>
            <a:noFill/>
          </a:ln>
          <a:effectLst>
            <a:softEdge rad="112500"/>
          </a:effectLst>
        </p:spPr>
      </p:pic>
      <p:sp>
        <p:nvSpPr>
          <p:cNvPr id="6" name="Title 5"/>
          <p:cNvSpPr>
            <a:spLocks noGrp="1"/>
          </p:cNvSpPr>
          <p:nvPr>
            <p:ph type="title"/>
          </p:nvPr>
        </p:nvSpPr>
        <p:spPr>
          <a:xfrm>
            <a:off x="457200" y="5791200"/>
            <a:ext cx="8229600" cy="1066800"/>
          </a:xfrm>
        </p:spPr>
        <p:txBody>
          <a:bodyPr>
            <a:normAutofit/>
          </a:bodyPr>
          <a:lstStyle/>
          <a:p>
            <a:r>
              <a:rPr lang="en-US" sz="3600" b="1" i="1" dirty="0" smtClean="0">
                <a:effectLst>
                  <a:glow rad="101600">
                    <a:schemeClr val="bg1">
                      <a:alpha val="60000"/>
                    </a:schemeClr>
                  </a:glow>
                </a:effectLst>
                <a:latin typeface="+mn-lt"/>
              </a:rPr>
              <a:t>Revelation 17:15</a:t>
            </a:r>
            <a:endParaRPr lang="en-US" sz="3600" b="1" i="1" dirty="0">
              <a:effectLst>
                <a:glow rad="101600">
                  <a:schemeClr val="bg1">
                    <a:alpha val="60000"/>
                  </a:schemeClr>
                </a:glow>
              </a:effectLst>
              <a:latin typeface="+mn-lt"/>
            </a:endParaRPr>
          </a:p>
        </p:txBody>
      </p:sp>
    </p:spTree>
    <p:extLst>
      <p:ext uri="{BB962C8B-B14F-4D97-AF65-F5344CB8AC3E}">
        <p14:creationId xmlns:p14="http://schemas.microsoft.com/office/powerpoint/2010/main" val="18590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Desktop\scan0103.jpg"/>
          <p:cNvPicPr>
            <a:picLocks noChangeAspect="1" noChangeArrowheads="1"/>
          </p:cNvPicPr>
          <p:nvPr/>
        </p:nvPicPr>
        <p:blipFill>
          <a:blip r:embed="rId3" cstate="print">
            <a:lum bright="-10000" contrast="30000"/>
          </a:blip>
          <a:srcRect/>
          <a:stretch>
            <a:fillRect/>
          </a:stretch>
        </p:blipFill>
        <p:spPr bwMode="auto">
          <a:xfrm>
            <a:off x="838200" y="0"/>
            <a:ext cx="7543800" cy="66697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457200" y="152400"/>
            <a:ext cx="8229600" cy="1265238"/>
          </a:xfrm>
        </p:spPr>
        <p:txBody>
          <a:bodyPr>
            <a:normAutofit/>
          </a:bodyPr>
          <a:lstStyle/>
          <a:p>
            <a:r>
              <a:rPr lang="en-US" sz="5400" b="1" i="1" dirty="0" smtClean="0">
                <a:effectLst>
                  <a:glow rad="139700">
                    <a:schemeClr val="bg1">
                      <a:alpha val="40000"/>
                    </a:schemeClr>
                  </a:glow>
                </a:effectLst>
                <a:latin typeface="Pare" pitchFamily="2" charset="0"/>
              </a:rPr>
              <a:t>Revelation 17:16-18</a:t>
            </a:r>
            <a:endParaRPr lang="en-US" sz="5400" b="1" i="1" dirty="0">
              <a:effectLst>
                <a:glow rad="139700">
                  <a:schemeClr val="bg1">
                    <a:alpha val="40000"/>
                  </a:schemeClr>
                </a:glow>
              </a:effectLst>
              <a:latin typeface="Pare" pitchFamily="2" charset="0"/>
            </a:endParaRPr>
          </a:p>
        </p:txBody>
      </p:sp>
    </p:spTree>
    <p:extLst>
      <p:ext uri="{BB962C8B-B14F-4D97-AF65-F5344CB8AC3E}">
        <p14:creationId xmlns:p14="http://schemas.microsoft.com/office/powerpoint/2010/main" val="96185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1" y="-152400"/>
            <a:ext cx="9158872"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6858000"/>
          </a:xfrm>
        </p:spPr>
        <p:txBody>
          <a:bodyPr>
            <a:normAutofit fontScale="90000"/>
          </a:bodyPr>
          <a:lstStyle/>
          <a:p>
            <a:r>
              <a:rPr lang="en-US" i="1" dirty="0" smtClean="0">
                <a:effectLst>
                  <a:glow rad="101600">
                    <a:schemeClr val="bg1">
                      <a:alpha val="60000"/>
                    </a:schemeClr>
                  </a:glow>
                </a:effectLst>
              </a:rPr>
              <a:t>“And the ten horns which thou </a:t>
            </a:r>
            <a:r>
              <a:rPr lang="en-US" i="1" dirty="0" err="1" smtClean="0">
                <a:effectLst>
                  <a:glow rad="101600">
                    <a:schemeClr val="bg1">
                      <a:alpha val="60000"/>
                    </a:schemeClr>
                  </a:glow>
                </a:effectLst>
              </a:rPr>
              <a:t>sawest</a:t>
            </a:r>
            <a:r>
              <a:rPr lang="en-US" i="1" dirty="0" smtClean="0">
                <a:effectLst>
                  <a:glow rad="101600">
                    <a:schemeClr val="bg1">
                      <a:alpha val="60000"/>
                    </a:schemeClr>
                  </a:glow>
                </a:effectLst>
              </a:rPr>
              <a: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a:t>
            </a:r>
            <a:r>
              <a:rPr lang="en-US" i="1" dirty="0" err="1" smtClean="0">
                <a:effectLst>
                  <a:glow rad="101600">
                    <a:schemeClr val="bg1">
                      <a:alpha val="60000"/>
                    </a:schemeClr>
                  </a:glow>
                </a:effectLst>
              </a:rPr>
              <a:t>sawest</a:t>
            </a:r>
            <a:r>
              <a:rPr lang="en-US" i="1" dirty="0" smtClean="0">
                <a:effectLst>
                  <a:glow rad="101600">
                    <a:schemeClr val="bg1">
                      <a:alpha val="60000"/>
                    </a:schemeClr>
                  </a:glow>
                </a:effectLst>
              </a:rPr>
              <a:t> is that great city, which </a:t>
            </a:r>
            <a:r>
              <a:rPr lang="en-US" i="1" dirty="0" err="1" smtClean="0">
                <a:effectLst>
                  <a:glow rad="101600">
                    <a:schemeClr val="bg1">
                      <a:alpha val="60000"/>
                    </a:schemeClr>
                  </a:glow>
                </a:effectLst>
              </a:rPr>
              <a:t>reigneth</a:t>
            </a:r>
            <a:r>
              <a:rPr lang="en-US" i="1" dirty="0" smtClean="0">
                <a:effectLst>
                  <a:glow rad="101600">
                    <a:schemeClr val="bg1">
                      <a:alpha val="60000"/>
                    </a:schemeClr>
                  </a:glow>
                </a:effectLst>
              </a:rPr>
              <a:t> over the kings of the earth.”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95687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trackingbibleprophecy.com/images/harlot_beast.jpg"/>
          <p:cNvPicPr>
            <a:picLocks noChangeAspect="1" noChangeArrowheads="1"/>
          </p:cNvPicPr>
          <p:nvPr/>
        </p:nvPicPr>
        <p:blipFill>
          <a:blip r:embed="rId2" cstate="print"/>
          <a:srcRect/>
          <a:stretch>
            <a:fillRect/>
          </a:stretch>
        </p:blipFill>
        <p:spPr bwMode="auto">
          <a:xfrm>
            <a:off x="1143301" y="0"/>
            <a:ext cx="7524449" cy="6858000"/>
          </a:xfrm>
          <a:prstGeom prst="rect">
            <a:avLst/>
          </a:prstGeom>
          <a:noFill/>
        </p:spPr>
      </p:pic>
      <p:pic>
        <p:nvPicPr>
          <p:cNvPr id="3" name="Picture 2" descr="http://trackingbibleprophecy.com/images/harlot_beast.jpg"/>
          <p:cNvPicPr>
            <a:picLocks noChangeAspect="1" noChangeArrowheads="1"/>
          </p:cNvPicPr>
          <p:nvPr/>
        </p:nvPicPr>
        <p:blipFill>
          <a:blip r:embed="rId2" cstate="print"/>
          <a:srcRect t="87778" r="40255" b="6667"/>
          <a:stretch>
            <a:fillRect/>
          </a:stretch>
        </p:blipFill>
        <p:spPr bwMode="auto">
          <a:xfrm>
            <a:off x="1828800" y="6172200"/>
            <a:ext cx="4572000" cy="685800"/>
          </a:xfrm>
          <a:prstGeom prst="rect">
            <a:avLst/>
          </a:prstGeom>
          <a:ln>
            <a:noFill/>
          </a:ln>
          <a:effectLst>
            <a:softEdge rad="112500"/>
          </a:effectLst>
        </p:spPr>
      </p:pic>
      <p:sp>
        <p:nvSpPr>
          <p:cNvPr id="2" name="Rectangle 1"/>
          <p:cNvSpPr/>
          <p:nvPr/>
        </p:nvSpPr>
        <p:spPr>
          <a:xfrm>
            <a:off x="1143301" y="674400"/>
            <a:ext cx="7524449" cy="2800767"/>
          </a:xfrm>
          <a:prstGeom prst="rect">
            <a:avLst/>
          </a:prstGeom>
        </p:spPr>
        <p:txBody>
          <a:bodyPr wrap="square">
            <a:spAutoFit/>
          </a:bodyPr>
          <a:lstStyle/>
          <a:p>
            <a:r>
              <a:rPr lang="en-US" sz="4400" i="1" dirty="0">
                <a:solidFill>
                  <a:prstClr val="white"/>
                </a:solidFill>
                <a:effectLst>
                  <a:glow rad="101600">
                    <a:prstClr val="black">
                      <a:alpha val="60000"/>
                    </a:prstClr>
                  </a:glow>
                </a:effectLst>
                <a:ea typeface="+mj-ea"/>
                <a:cs typeface="+mj-cs"/>
              </a:rPr>
              <a:t>“And the ten horns which thou </a:t>
            </a:r>
            <a:r>
              <a:rPr lang="en-US" sz="4400" i="1" dirty="0" err="1">
                <a:solidFill>
                  <a:prstClr val="white"/>
                </a:solidFill>
                <a:effectLst>
                  <a:glow rad="101600">
                    <a:prstClr val="black">
                      <a:alpha val="60000"/>
                    </a:prstClr>
                  </a:glow>
                </a:effectLst>
                <a:ea typeface="+mj-ea"/>
                <a:cs typeface="+mj-cs"/>
              </a:rPr>
              <a:t>sawest</a:t>
            </a:r>
            <a:r>
              <a:rPr lang="en-US" sz="4400" i="1" dirty="0">
                <a:solidFill>
                  <a:prstClr val="white"/>
                </a:solidFill>
                <a:effectLst>
                  <a:glow rad="101600">
                    <a:prstClr val="black">
                      <a:alpha val="60000"/>
                    </a:prstClr>
                  </a:glow>
                </a:effectLst>
                <a:ea typeface="+mj-ea"/>
                <a:cs typeface="+mj-cs"/>
              </a:rPr>
              <a:t> upon the beast, these shall hate the whore, and shall make her desolate and </a:t>
            </a:r>
            <a:r>
              <a:rPr lang="en-US" sz="4400" i="1" dirty="0" smtClean="0">
                <a:solidFill>
                  <a:prstClr val="white"/>
                </a:solidFill>
                <a:effectLst>
                  <a:glow rad="101600">
                    <a:prstClr val="black">
                      <a:alpha val="60000"/>
                    </a:prstClr>
                  </a:glow>
                </a:effectLst>
                <a:ea typeface="+mj-ea"/>
                <a:cs typeface="+mj-cs"/>
              </a:rPr>
              <a:t>naked…”</a:t>
            </a:r>
            <a:endParaRPr lang="en-US" dirty="0"/>
          </a:p>
        </p:txBody>
      </p:sp>
    </p:spTree>
    <p:extLst>
      <p:ext uri="{BB962C8B-B14F-4D97-AF65-F5344CB8AC3E}">
        <p14:creationId xmlns:p14="http://schemas.microsoft.com/office/powerpoint/2010/main" val="42868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0"/>
            <a:ext cx="4876800" cy="6858000"/>
          </a:xfrm>
        </p:spPr>
        <p:txBody>
          <a:bodyPr>
            <a:normAutofit fontScale="90000"/>
          </a:bodyPr>
          <a:lstStyle/>
          <a:p>
            <a:r>
              <a:rPr lang="en-US" i="1" dirty="0" smtClean="0"/>
              <a:t>“And there came one of the seven angels (seraphim’s Rev. 4:6-9) which had the seven vials, and talked with me, saying unto me, Come hither; I will shew unto thee the judgment of the great whore that sitteth upon many waters.”</a:t>
            </a:r>
            <a:endParaRPr lang="en-US" i="1" dirty="0"/>
          </a:p>
        </p:txBody>
      </p:sp>
      <p:pic>
        <p:nvPicPr>
          <p:cNvPr id="4" name="Picture 2" descr="C:\Users\Ptr. Daniel White\Desktop\Bible pictures\angels\Seven Bowls of God's wrath.jpg"/>
          <p:cNvPicPr>
            <a:picLocks noChangeAspect="1" noChangeArrowheads="1"/>
          </p:cNvPicPr>
          <p:nvPr/>
        </p:nvPicPr>
        <p:blipFill>
          <a:blip r:embed="rId2" cstate="print"/>
          <a:srcRect t="-5555" r="54166"/>
          <a:stretch>
            <a:fillRect/>
          </a:stretch>
        </p:blipFill>
        <p:spPr bwMode="auto">
          <a:xfrm>
            <a:off x="0" y="-381000"/>
            <a:ext cx="4191000" cy="7239001"/>
          </a:xfrm>
          <a:prstGeom prst="rect">
            <a:avLst/>
          </a:prstGeom>
          <a:ln>
            <a:noFill/>
          </a:ln>
          <a:effectLst>
            <a:softEdge rad="112500"/>
          </a:effectLst>
        </p:spPr>
      </p:pic>
    </p:spTree>
    <p:extLst>
      <p:ext uri="{BB962C8B-B14F-4D97-AF65-F5344CB8AC3E}">
        <p14:creationId xmlns:p14="http://schemas.microsoft.com/office/powerpoint/2010/main" val="13869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1.bp.blogspot.com/-zMNBy9XFJpc/UR5eQRJG3vI/AAAAAAAANNo/IgA1OWbQtGQ/s1600/vatican.jpg"/>
          <p:cNvPicPr>
            <a:picLocks noChangeAspect="1" noChangeArrowheads="1"/>
          </p:cNvPicPr>
          <p:nvPr/>
        </p:nvPicPr>
        <p:blipFill>
          <a:blip r:embed="rId2" cstate="print"/>
          <a:srcRect l="3957" r="1092"/>
          <a:stretch>
            <a:fillRect/>
          </a:stretch>
        </p:blipFill>
        <p:spPr bwMode="auto">
          <a:xfrm>
            <a:off x="0" y="0"/>
            <a:ext cx="9144000" cy="6858000"/>
          </a:xfrm>
          <a:prstGeom prst="rect">
            <a:avLst/>
          </a:prstGeom>
          <a:noFill/>
        </p:spPr>
      </p:pic>
      <p:pic>
        <p:nvPicPr>
          <p:cNvPr id="243716" name="Picture 4" descr="http://www.rawstory.com/rs/wp-content/uploads/2012/12/fire-shutterstock-615x345.jpg"/>
          <p:cNvPicPr>
            <a:picLocks noChangeAspect="1" noChangeArrowheads="1"/>
          </p:cNvPicPr>
          <p:nvPr/>
        </p:nvPicPr>
        <p:blipFill>
          <a:blip r:embed="rId3" cstate="print"/>
          <a:srcRect l="6504" t="915"/>
          <a:stretch>
            <a:fillRect/>
          </a:stretch>
        </p:blipFill>
        <p:spPr bwMode="auto">
          <a:xfrm>
            <a:off x="-2136" y="-4985"/>
            <a:ext cx="9144000" cy="6962686"/>
          </a:xfrm>
          <a:prstGeom prst="rect">
            <a:avLst/>
          </a:prstGeom>
          <a:noFill/>
        </p:spPr>
      </p:pic>
      <p:sp>
        <p:nvSpPr>
          <p:cNvPr id="2" name="Rectangle 1"/>
          <p:cNvSpPr/>
          <p:nvPr/>
        </p:nvSpPr>
        <p:spPr>
          <a:xfrm>
            <a:off x="0" y="3048000"/>
            <a:ext cx="9144000" cy="1446550"/>
          </a:xfrm>
          <a:prstGeom prst="rect">
            <a:avLst/>
          </a:prstGeom>
        </p:spPr>
        <p:txBody>
          <a:bodyPr wrap="square">
            <a:spAutoFit/>
          </a:bodyPr>
          <a:lstStyle/>
          <a:p>
            <a:r>
              <a:rPr lang="en-US" sz="4400" i="1" dirty="0" smtClean="0">
                <a:solidFill>
                  <a:prstClr val="white"/>
                </a:solidFill>
                <a:effectLst>
                  <a:glow rad="101600">
                    <a:prstClr val="black">
                      <a:alpha val="60000"/>
                    </a:prstClr>
                  </a:glow>
                </a:effectLst>
                <a:ea typeface="+mj-ea"/>
                <a:cs typeface="+mj-cs"/>
              </a:rPr>
              <a:t>“…and </a:t>
            </a:r>
            <a:r>
              <a:rPr lang="en-US" sz="4400" i="1" dirty="0">
                <a:solidFill>
                  <a:prstClr val="white"/>
                </a:solidFill>
                <a:effectLst>
                  <a:glow rad="101600">
                    <a:prstClr val="black">
                      <a:alpha val="60000"/>
                    </a:prstClr>
                  </a:glow>
                </a:effectLst>
                <a:ea typeface="+mj-ea"/>
                <a:cs typeface="+mj-cs"/>
              </a:rPr>
              <a:t>burn her with fire. For God hath put in their hearts to fulfill his </a:t>
            </a:r>
            <a:r>
              <a:rPr lang="en-US" sz="4400" i="1" dirty="0" smtClean="0">
                <a:solidFill>
                  <a:prstClr val="white"/>
                </a:solidFill>
                <a:effectLst>
                  <a:glow rad="101600">
                    <a:prstClr val="black">
                      <a:alpha val="60000"/>
                    </a:prstClr>
                  </a:glow>
                </a:effectLst>
                <a:ea typeface="+mj-ea"/>
                <a:cs typeface="+mj-cs"/>
              </a:rPr>
              <a:t>will.”</a:t>
            </a:r>
            <a:endParaRPr lang="en-US" dirty="0"/>
          </a:p>
        </p:txBody>
      </p:sp>
    </p:spTree>
    <p:extLst>
      <p:ext uri="{BB962C8B-B14F-4D97-AF65-F5344CB8AC3E}">
        <p14:creationId xmlns:p14="http://schemas.microsoft.com/office/powerpoint/2010/main" val="359777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fade">
                                      <p:cBhvr>
                                        <p:cTn id="7" dur="30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testimoniesofheavenandhell.com/Pictures-Of-Jesus/wp-content/uploads/2013/04/Jesus-Picture-In-Heaven-On-The-Throne.jpg"/>
          <p:cNvPicPr>
            <a:picLocks noChangeAspect="1" noChangeArrowheads="1"/>
          </p:cNvPicPr>
          <p:nvPr/>
        </p:nvPicPr>
        <p:blipFill>
          <a:blip r:embed="rId3" cstate="print">
            <a:lum bright="-10000" contrast="30000"/>
          </a:blip>
          <a:srcRect l="4065" r="4876"/>
          <a:stretch>
            <a:fillRect/>
          </a:stretch>
        </p:blipFill>
        <p:spPr bwMode="auto">
          <a:xfrm>
            <a:off x="-609600" y="0"/>
            <a:ext cx="9975273" cy="6858000"/>
          </a:xfrm>
          <a:prstGeom prst="rect">
            <a:avLst/>
          </a:prstGeom>
          <a:noFill/>
        </p:spPr>
      </p:pic>
      <p:sp>
        <p:nvSpPr>
          <p:cNvPr id="4" name="Title 3"/>
          <p:cNvSpPr>
            <a:spLocks noGrp="1"/>
          </p:cNvSpPr>
          <p:nvPr>
            <p:ph type="title"/>
          </p:nvPr>
        </p:nvSpPr>
        <p:spPr>
          <a:xfrm>
            <a:off x="-304800" y="4724400"/>
            <a:ext cx="9448800" cy="1905000"/>
          </a:xfrm>
        </p:spPr>
        <p:txBody>
          <a:bodyPr>
            <a:normAutofit/>
          </a:bodyPr>
          <a:lstStyle/>
          <a:p>
            <a:r>
              <a:rPr lang="en-US" sz="4800" i="1" dirty="0" smtClean="0">
                <a:effectLst>
                  <a:glow rad="101600">
                    <a:schemeClr val="bg1">
                      <a:alpha val="60000"/>
                    </a:schemeClr>
                  </a:glow>
                </a:effectLst>
                <a:latin typeface="+mn-lt"/>
                <a:cs typeface="Times New Roman" pitchFamily="18" charset="0"/>
              </a:rPr>
              <a:t>“For God hath put in their </a:t>
            </a:r>
            <a:br>
              <a:rPr lang="en-US" sz="4800" i="1" dirty="0" smtClean="0">
                <a:effectLst>
                  <a:glow rad="101600">
                    <a:schemeClr val="bg1">
                      <a:alpha val="60000"/>
                    </a:schemeClr>
                  </a:glow>
                </a:effectLst>
                <a:latin typeface="+mn-lt"/>
                <a:cs typeface="Times New Roman" pitchFamily="18" charset="0"/>
              </a:rPr>
            </a:br>
            <a:r>
              <a:rPr lang="en-US" sz="4800" i="1" dirty="0" smtClean="0">
                <a:effectLst>
                  <a:glow rad="101600">
                    <a:schemeClr val="bg1">
                      <a:alpha val="60000"/>
                    </a:schemeClr>
                  </a:glow>
                </a:effectLst>
                <a:latin typeface="+mn-lt"/>
                <a:cs typeface="Times New Roman" pitchFamily="18" charset="0"/>
              </a:rPr>
              <a:t>hearts to fulfill his will.”</a:t>
            </a:r>
            <a:endParaRPr lang="en-US" sz="4800" i="1" dirty="0">
              <a:effectLst>
                <a:glow rad="101600">
                  <a:schemeClr val="bg1">
                    <a:alpha val="60000"/>
                  </a:schemeClr>
                </a:glow>
              </a:effectLst>
              <a:latin typeface="+mn-lt"/>
              <a:cs typeface="Times New Roman" pitchFamily="18" charset="0"/>
            </a:endParaRPr>
          </a:p>
        </p:txBody>
      </p:sp>
    </p:spTree>
    <p:extLst>
      <p:ext uri="{BB962C8B-B14F-4D97-AF65-F5344CB8AC3E}">
        <p14:creationId xmlns:p14="http://schemas.microsoft.com/office/powerpoint/2010/main" val="183494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scan0124.jpg"/>
          <p:cNvPicPr>
            <a:picLocks noChangeAspect="1" noChangeArrowheads="1"/>
          </p:cNvPicPr>
          <p:nvPr/>
        </p:nvPicPr>
        <p:blipFill>
          <a:blip r:embed="rId3" cstate="print">
            <a:duotone>
              <a:schemeClr val="accent5">
                <a:shade val="45000"/>
                <a:satMod val="135000"/>
              </a:schemeClr>
              <a:prstClr val="white"/>
            </a:duotone>
            <a:lum bright="-30000" contrast="40000"/>
          </a:blip>
          <a:srcRect/>
          <a:stretch>
            <a:fillRect/>
          </a:stretch>
        </p:blipFill>
        <p:spPr bwMode="auto">
          <a:xfrm>
            <a:off x="0" y="0"/>
            <a:ext cx="9448800" cy="7086600"/>
          </a:xfrm>
          <a:prstGeom prst="rect">
            <a:avLst/>
          </a:prstGeom>
          <a:noFill/>
        </p:spPr>
      </p:pic>
      <p:sp>
        <p:nvSpPr>
          <p:cNvPr id="4" name="Title 3"/>
          <p:cNvSpPr>
            <a:spLocks noGrp="1"/>
          </p:cNvSpPr>
          <p:nvPr>
            <p:ph type="title"/>
          </p:nvPr>
        </p:nvSpPr>
        <p:spPr>
          <a:xfrm>
            <a:off x="152400" y="274638"/>
            <a:ext cx="8991600" cy="6583362"/>
          </a:xfrm>
        </p:spPr>
        <p:txBody>
          <a:bodyPr>
            <a:normAutofit/>
          </a:bodyPr>
          <a:lstStyle/>
          <a:p>
            <a:r>
              <a:rPr lang="en-US" b="1" i="1" dirty="0" smtClean="0">
                <a:solidFill>
                  <a:schemeClr val="bg1"/>
                </a:solidFill>
                <a:effectLst>
                  <a:glow rad="101600">
                    <a:schemeClr val="bg1">
                      <a:alpha val="40000"/>
                    </a:schemeClr>
                  </a:glow>
                </a:effectLst>
              </a:rPr>
              <a:t>(Revelation 18:1) </a:t>
            </a:r>
            <a:br>
              <a:rPr lang="en-US" b="1" i="1" dirty="0" smtClean="0">
                <a:solidFill>
                  <a:schemeClr val="bg1"/>
                </a:solidFill>
                <a:effectLst>
                  <a:glow rad="101600">
                    <a:schemeClr val="bg1">
                      <a:alpha val="40000"/>
                    </a:schemeClr>
                  </a:glow>
                </a:effectLst>
              </a:rPr>
            </a:br>
            <a:r>
              <a:rPr lang="en-US" b="1" i="1" dirty="0" smtClean="0">
                <a:solidFill>
                  <a:schemeClr val="bg1"/>
                </a:solidFill>
                <a:effectLst>
                  <a:glow rad="101600">
                    <a:schemeClr val="bg1">
                      <a:alpha val="40000"/>
                    </a:schemeClr>
                  </a:glow>
                </a:effectLst>
              </a:rPr>
              <a:t>“And after these things I saw another angel come down from heaven, having great power; and the earth was lightened with his glory.”</a:t>
            </a:r>
            <a:endParaRPr lang="en-US" b="1" i="1" dirty="0">
              <a:solidFill>
                <a:schemeClr val="bg1"/>
              </a:solidFill>
              <a:effectLst>
                <a:glow rad="101600">
                  <a:schemeClr val="bg1">
                    <a:alpha val="40000"/>
                  </a:schemeClr>
                </a:glow>
              </a:effectLst>
            </a:endParaRPr>
          </a:p>
        </p:txBody>
      </p:sp>
      <p:sp>
        <p:nvSpPr>
          <p:cNvPr id="77826" name="AutoShape 2"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3716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0" y="274638"/>
            <a:ext cx="9144000" cy="1782762"/>
          </a:xfrm>
        </p:spPr>
        <p:txBody>
          <a:bodyPr>
            <a:normAutofit/>
          </a:bodyPr>
          <a:lstStyle/>
          <a:p>
            <a:r>
              <a:rPr lang="en-US" sz="3600" b="1" i="1" dirty="0" smtClean="0">
                <a:solidFill>
                  <a:schemeClr val="bg1"/>
                </a:solidFill>
                <a:effectLst/>
                <a:latin typeface="+mn-lt"/>
                <a:cs typeface="Times New Roman" pitchFamily="18" charset="0"/>
              </a:rPr>
              <a:t>“I saw an angel having great power…</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 and he cried mightily with a strong </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voice, saying…”</a:t>
            </a:r>
            <a:endParaRPr lang="en-US" sz="3600" b="1" i="1" dirty="0">
              <a:solidFill>
                <a:schemeClr val="bg1"/>
              </a:solidFill>
              <a:effectLst/>
              <a:latin typeface="+mn-lt"/>
              <a:cs typeface="Times New Roman" pitchFamily="18" charset="0"/>
            </a:endParaRPr>
          </a:p>
        </p:txBody>
      </p:sp>
      <p:pic>
        <p:nvPicPr>
          <p:cNvPr id="79874" name="Picture 2" descr="http://reachingyourheart.com/wp-content/uploads/3-Angels_sml.jpg"/>
          <p:cNvPicPr>
            <a:picLocks noChangeAspect="1" noChangeArrowheads="1"/>
          </p:cNvPicPr>
          <p:nvPr/>
        </p:nvPicPr>
        <p:blipFill>
          <a:blip r:embed="rId4" cstate="print"/>
          <a:srcRect/>
          <a:stretch>
            <a:fillRect/>
          </a:stretch>
        </p:blipFill>
        <p:spPr bwMode="auto">
          <a:xfrm>
            <a:off x="1905000" y="2133600"/>
            <a:ext cx="4978400" cy="3733800"/>
          </a:xfrm>
          <a:prstGeom prst="ellipse">
            <a:avLst/>
          </a:prstGeom>
          <a:ln>
            <a:noFill/>
          </a:ln>
          <a:effectLst>
            <a:softEdge rad="112500"/>
          </a:effectLst>
        </p:spPr>
      </p:pic>
    </p:spTree>
    <p:extLst>
      <p:ext uri="{BB962C8B-B14F-4D97-AF65-F5344CB8AC3E}">
        <p14:creationId xmlns:p14="http://schemas.microsoft.com/office/powerpoint/2010/main" val="187149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Users\Ptr. Daniel White\Desktop\fir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4" name="Title 3"/>
          <p:cNvSpPr>
            <a:spLocks noGrp="1"/>
          </p:cNvSpPr>
          <p:nvPr>
            <p:ph type="title"/>
          </p:nvPr>
        </p:nvSpPr>
        <p:spPr>
          <a:xfrm>
            <a:off x="0" y="274638"/>
            <a:ext cx="9144000" cy="1143000"/>
          </a:xfrm>
        </p:spPr>
        <p:txBody>
          <a:bodyPr>
            <a:noAutofit/>
          </a:bodyPr>
          <a:lstStyle/>
          <a:p>
            <a:r>
              <a:rPr lang="en-US" sz="5400" b="1" i="1" dirty="0" smtClean="0">
                <a:solidFill>
                  <a:schemeClr val="bg1"/>
                </a:solidFill>
                <a:effectLst>
                  <a:glow rad="101600">
                    <a:schemeClr val="tx1">
                      <a:alpha val="60000"/>
                    </a:schemeClr>
                  </a:glow>
                </a:effectLst>
                <a:latin typeface="Pare" pitchFamily="2" charset="0"/>
              </a:rPr>
              <a:t>“Babylon the great is fallen…”</a:t>
            </a:r>
            <a:endParaRPr lang="en-US" sz="5400" b="1" i="1" dirty="0">
              <a:solidFill>
                <a:schemeClr val="bg1"/>
              </a:solidFill>
              <a:effectLst>
                <a:glow rad="101600">
                  <a:schemeClr val="tx1">
                    <a:alpha val="60000"/>
                  </a:schemeClr>
                </a:glow>
              </a:effectLst>
              <a:latin typeface="Pare" pitchFamily="2" charset="0"/>
            </a:endParaRPr>
          </a:p>
        </p:txBody>
      </p:sp>
      <p:pic>
        <p:nvPicPr>
          <p:cNvPr id="1026" name="Picture 2" descr="C:\Users\Ptr. Daniel White\Desktop\The fall of babylon 7.jpg"/>
          <p:cNvPicPr>
            <a:picLocks noChangeAspect="1" noChangeArrowheads="1"/>
          </p:cNvPicPr>
          <p:nvPr/>
        </p:nvPicPr>
        <p:blipFill>
          <a:blip r:embed="rId4" cstate="print"/>
          <a:srcRect/>
          <a:stretch>
            <a:fillRect/>
          </a:stretch>
        </p:blipFill>
        <p:spPr bwMode="auto">
          <a:xfrm>
            <a:off x="1371600" y="1371600"/>
            <a:ext cx="5791200" cy="5181600"/>
          </a:xfrm>
          <a:prstGeom prst="rect">
            <a:avLst/>
          </a:prstGeom>
          <a:ln>
            <a:noFill/>
          </a:ln>
          <a:effectLst>
            <a:softEdge rad="112500"/>
          </a:effectLst>
        </p:spPr>
      </p:pic>
    </p:spTree>
    <p:extLst>
      <p:ext uri="{BB962C8B-B14F-4D97-AF65-F5344CB8AC3E}">
        <p14:creationId xmlns:p14="http://schemas.microsoft.com/office/powerpoint/2010/main" val="230471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5867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762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457200"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2787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5562600" y="228600"/>
            <a:ext cx="2770188" cy="2062163"/>
          </a:xfrm>
          <a:prstGeom prst="ellipse">
            <a:avLst/>
          </a:prstGeom>
          <a:ln>
            <a:noFill/>
          </a:ln>
          <a:effectLst>
            <a:softEdge rad="112500"/>
          </a:effectLst>
        </p:spPr>
      </p:pic>
      <p:sp>
        <p:nvSpPr>
          <p:cNvPr id="9" name="Title 8"/>
          <p:cNvSpPr>
            <a:spLocks noGrp="1"/>
          </p:cNvSpPr>
          <p:nvPr>
            <p:ph type="title"/>
          </p:nvPr>
        </p:nvSpPr>
        <p:spPr>
          <a:xfrm>
            <a:off x="457200" y="457200"/>
            <a:ext cx="8229600" cy="1524000"/>
          </a:xfrm>
        </p:spPr>
        <p:txBody>
          <a:bodyPr>
            <a:noAutofit/>
          </a:bodyPr>
          <a:lstStyle/>
          <a:p>
            <a:r>
              <a:rPr lang="en-US" sz="4800" i="1" dirty="0" smtClean="0">
                <a:ln>
                  <a:solidFill>
                    <a:schemeClr val="accent6">
                      <a:lumMod val="20000"/>
                      <a:lumOff val="80000"/>
                    </a:schemeClr>
                  </a:solidFill>
                </a:ln>
                <a:effectLst>
                  <a:glow rad="101600">
                    <a:schemeClr val="bg1">
                      <a:alpha val="60000"/>
                    </a:schemeClr>
                  </a:glow>
                </a:effectLst>
                <a:latin typeface="+mn-lt"/>
              </a:rPr>
              <a:t>“…the habitation of devils, and every foul spirit…”</a:t>
            </a:r>
            <a:endParaRPr lang="en-US" sz="4800" i="1" dirty="0">
              <a:ln>
                <a:solidFill>
                  <a:schemeClr val="accent6">
                    <a:lumMod val="20000"/>
                    <a:lumOff val="80000"/>
                  </a:schemeClr>
                </a:solidFill>
              </a:ln>
              <a:effectLst>
                <a:glow rad="101600">
                  <a:schemeClr val="bg1">
                    <a:alpha val="60000"/>
                  </a:schemeClr>
                </a:glow>
              </a:effectLst>
              <a:latin typeface="+mn-lt"/>
            </a:endParaRPr>
          </a:p>
        </p:txBody>
      </p:sp>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3155950" y="1955800"/>
            <a:ext cx="2559050" cy="2311400"/>
          </a:xfrm>
          <a:prstGeom prst="ellipse">
            <a:avLst/>
          </a:prstGeom>
          <a:ln>
            <a:noFill/>
          </a:ln>
          <a:effectLst>
            <a:softEdge rad="112500"/>
          </a:effectLst>
        </p:spPr>
      </p:pic>
    </p:spTree>
    <p:extLst>
      <p:ext uri="{BB962C8B-B14F-4D97-AF65-F5344CB8AC3E}">
        <p14:creationId xmlns:p14="http://schemas.microsoft.com/office/powerpoint/2010/main" val="164767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“For all nations have drunk of the wine of the wrath of her fornication.”</a:t>
            </a:r>
            <a:endParaRPr lang="en-US" i="1" dirty="0"/>
          </a:p>
        </p:txBody>
      </p:sp>
      <p:pic>
        <p:nvPicPr>
          <p:cNvPr id="1026" name="Picture 2" descr="C:\Users\Dan White\Pictures\Bible pictures\riches materal pos. plesures, worldly\WineGoneBad (2).JPG"/>
          <p:cNvPicPr>
            <a:picLocks noChangeAspect="1" noChangeArrowheads="1"/>
          </p:cNvPicPr>
          <p:nvPr/>
        </p:nvPicPr>
        <p:blipFill>
          <a:blip r:embed="rId2" cstate="print"/>
          <a:srcRect/>
          <a:stretch>
            <a:fillRect/>
          </a:stretch>
        </p:blipFill>
        <p:spPr bwMode="auto">
          <a:xfrm>
            <a:off x="990600" y="1752600"/>
            <a:ext cx="7315200" cy="4762500"/>
          </a:xfrm>
          <a:prstGeom prst="rect">
            <a:avLst/>
          </a:prstGeom>
          <a:noFill/>
        </p:spPr>
      </p:pic>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58" r="12110"/>
          <a:stretch/>
        </p:blipFill>
        <p:spPr bwMode="auto">
          <a:xfrm>
            <a:off x="2971800" y="3581400"/>
            <a:ext cx="3781513" cy="286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5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Pope gloden Cup_Sea_small_2_copy.jpg"/>
          <p:cNvPicPr>
            <a:picLocks noChangeAspect="1" noChangeArrowheads="1"/>
          </p:cNvPicPr>
          <p:nvPr/>
        </p:nvPicPr>
        <p:blipFill>
          <a:blip r:embed="rId3" cstate="print"/>
          <a:srcRect/>
          <a:stretch>
            <a:fillRect/>
          </a:stretch>
        </p:blipFill>
        <p:spPr bwMode="auto">
          <a:xfrm>
            <a:off x="0" y="0"/>
            <a:ext cx="3962400" cy="4191000"/>
          </a:xfrm>
          <a:prstGeom prst="rect">
            <a:avLst/>
          </a:prstGeom>
          <a:ln w="88900" cap="sq" cmpd="thickThin">
            <a:solidFill>
              <a:srgbClr val="000000"/>
            </a:solidFill>
            <a:prstDash val="solid"/>
            <a:miter lim="800000"/>
          </a:ln>
          <a:effectLst>
            <a:innerShdw blurRad="76200">
              <a:srgbClr val="000000"/>
            </a:innerShdw>
          </a:effectLst>
        </p:spPr>
      </p:pic>
      <p:pic>
        <p:nvPicPr>
          <p:cNvPr id="16390" name="Picture 6" descr="C:\Users\Ptr. Daniel White\Desktop\Prophecy pictures\Revelation 1\Catholic\The Pope &amp; Kings 4.gif"/>
          <p:cNvPicPr>
            <a:picLocks noChangeAspect="1" noChangeArrowheads="1"/>
          </p:cNvPicPr>
          <p:nvPr/>
        </p:nvPicPr>
        <p:blipFill>
          <a:blip r:embed="rId4" cstate="print"/>
          <a:srcRect/>
          <a:stretch>
            <a:fillRect/>
          </a:stretch>
        </p:blipFill>
        <p:spPr bwMode="auto">
          <a:xfrm>
            <a:off x="6674412" y="0"/>
            <a:ext cx="2469588" cy="2133600"/>
          </a:xfrm>
          <a:prstGeom prst="rect">
            <a:avLst/>
          </a:prstGeom>
          <a:noFill/>
        </p:spPr>
      </p:pic>
      <p:pic>
        <p:nvPicPr>
          <p:cNvPr id="16391" name="Picture 7" descr="C:\Users\Ptr. Daniel White\Desktop\Prophecy pictures\Revelation 1\Catholic\The Pope &amp; Leaders 1.jpg"/>
          <p:cNvPicPr>
            <a:picLocks noChangeAspect="1" noChangeArrowheads="1"/>
          </p:cNvPicPr>
          <p:nvPr/>
        </p:nvPicPr>
        <p:blipFill>
          <a:blip r:embed="rId5" cstate="print"/>
          <a:srcRect/>
          <a:stretch>
            <a:fillRect/>
          </a:stretch>
        </p:blipFill>
        <p:spPr bwMode="auto">
          <a:xfrm>
            <a:off x="6172200" y="4114800"/>
            <a:ext cx="2971799" cy="2743200"/>
          </a:xfrm>
          <a:prstGeom prst="rect">
            <a:avLst/>
          </a:prstGeom>
          <a:noFill/>
        </p:spPr>
      </p:pic>
      <p:pic>
        <p:nvPicPr>
          <p:cNvPr id="16392" name="Picture 8" descr="C:\Users\Ptr. Daniel White\Desktop\9045383.JPG"/>
          <p:cNvPicPr>
            <a:picLocks noChangeAspect="1" noChangeArrowheads="1"/>
          </p:cNvPicPr>
          <p:nvPr/>
        </p:nvPicPr>
        <p:blipFill>
          <a:blip r:embed="rId6" cstate="print"/>
          <a:srcRect/>
          <a:stretch>
            <a:fillRect/>
          </a:stretch>
        </p:blipFill>
        <p:spPr bwMode="auto">
          <a:xfrm>
            <a:off x="4038600" y="0"/>
            <a:ext cx="2755452" cy="3541713"/>
          </a:xfrm>
          <a:prstGeom prst="rect">
            <a:avLst/>
          </a:prstGeom>
          <a:noFill/>
        </p:spPr>
      </p:pic>
      <p:pic>
        <p:nvPicPr>
          <p:cNvPr id="16394" name="Picture 10" descr="C:\Users\Ptr. Daniel White\Desktop\vatican_saudi_king_.jpg"/>
          <p:cNvPicPr>
            <a:picLocks noChangeAspect="1" noChangeArrowheads="1"/>
          </p:cNvPicPr>
          <p:nvPr/>
        </p:nvPicPr>
        <p:blipFill>
          <a:blip r:embed="rId7" cstate="print"/>
          <a:srcRect/>
          <a:stretch>
            <a:fillRect/>
          </a:stretch>
        </p:blipFill>
        <p:spPr bwMode="auto">
          <a:xfrm>
            <a:off x="6172200" y="1828800"/>
            <a:ext cx="2971800" cy="2490273"/>
          </a:xfrm>
          <a:prstGeom prst="rect">
            <a:avLst/>
          </a:prstGeom>
          <a:noFill/>
        </p:spPr>
      </p:pic>
      <p:pic>
        <p:nvPicPr>
          <p:cNvPr id="16395" name="Picture 11" descr="C:\Users\Ptr. Daniel White\Desktop\bertiekisspope.jpg"/>
          <p:cNvPicPr>
            <a:picLocks noChangeAspect="1" noChangeArrowheads="1"/>
          </p:cNvPicPr>
          <p:nvPr/>
        </p:nvPicPr>
        <p:blipFill rotWithShape="1">
          <a:blip r:embed="rId8" cstate="print"/>
          <a:srcRect l="10298"/>
          <a:stretch/>
        </p:blipFill>
        <p:spPr bwMode="auto">
          <a:xfrm>
            <a:off x="-304800" y="4191000"/>
            <a:ext cx="2648942" cy="2757903"/>
          </a:xfrm>
          <a:prstGeom prst="rect">
            <a:avLst/>
          </a:prstGeom>
          <a:noFill/>
        </p:spPr>
      </p:pic>
      <p:pic>
        <p:nvPicPr>
          <p:cNvPr id="16396" name="Picture 12" descr="C:\Users\Ptr. Daniel White\Desktop\pope-and-reagan-733624.jpg"/>
          <p:cNvPicPr>
            <a:picLocks noChangeAspect="1" noChangeArrowheads="1"/>
          </p:cNvPicPr>
          <p:nvPr/>
        </p:nvPicPr>
        <p:blipFill>
          <a:blip r:embed="rId9" cstate="print"/>
          <a:srcRect/>
          <a:stretch>
            <a:fillRect/>
          </a:stretch>
        </p:blipFill>
        <p:spPr bwMode="auto">
          <a:xfrm>
            <a:off x="1676400" y="4191000"/>
            <a:ext cx="1955543" cy="2848806"/>
          </a:xfrm>
          <a:prstGeom prst="rect">
            <a:avLst/>
          </a:prstGeom>
          <a:noFill/>
        </p:spPr>
      </p:pic>
      <p:sp>
        <p:nvSpPr>
          <p:cNvPr id="11" name="Title 10"/>
          <p:cNvSpPr>
            <a:spLocks noGrp="1"/>
          </p:cNvSpPr>
          <p:nvPr>
            <p:ph type="title"/>
          </p:nvPr>
        </p:nvSpPr>
        <p:spPr>
          <a:xfrm>
            <a:off x="0" y="0"/>
            <a:ext cx="8991600" cy="1765159"/>
          </a:xfrm>
        </p:spPr>
        <p:txBody>
          <a:bodyPr>
            <a:noAutofit/>
          </a:bodyPr>
          <a:lstStyle/>
          <a:p>
            <a:r>
              <a:rPr lang="en-US" sz="4800" b="1" i="1" dirty="0" smtClean="0">
                <a:ln>
                  <a:solidFill>
                    <a:schemeClr val="accent5">
                      <a:lumMod val="50000"/>
                    </a:schemeClr>
                  </a:solidFill>
                </a:ln>
                <a:effectLst>
                  <a:glow rad="101600">
                    <a:schemeClr val="bg1">
                      <a:alpha val="60000"/>
                    </a:schemeClr>
                  </a:glow>
                </a:effectLst>
                <a:latin typeface="+mn-lt"/>
              </a:rPr>
              <a:t>“The kings of the earth have committed fornication with her…”</a:t>
            </a:r>
            <a:endParaRPr lang="en-US" sz="4800" b="1" i="1" dirty="0">
              <a:ln>
                <a:solidFill>
                  <a:schemeClr val="accent5">
                    <a:lumMod val="50000"/>
                  </a:schemeClr>
                </a:solidFill>
              </a:ln>
              <a:effectLst>
                <a:glow rad="101600">
                  <a:schemeClr val="bg1">
                    <a:alpha val="60000"/>
                  </a:schemeClr>
                </a:glow>
              </a:effectLst>
              <a:latin typeface="+mn-lt"/>
            </a:endParaRPr>
          </a:p>
        </p:txBody>
      </p:sp>
      <p:pic>
        <p:nvPicPr>
          <p:cNvPr id="2253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4607" t="9942" r="29590" b="12814"/>
          <a:stretch/>
        </p:blipFill>
        <p:spPr bwMode="auto">
          <a:xfrm>
            <a:off x="3505200" y="1765159"/>
            <a:ext cx="3048000" cy="395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93" name="Picture 9" descr="C:\Users\Ptr. Daniel White\Desktop\The Pope &amp; Leaders 3.jpg"/>
          <p:cNvPicPr>
            <a:picLocks noChangeAspect="1" noChangeArrowheads="1"/>
          </p:cNvPicPr>
          <p:nvPr/>
        </p:nvPicPr>
        <p:blipFill>
          <a:blip r:embed="rId11" cstate="print"/>
          <a:srcRect/>
          <a:stretch>
            <a:fillRect/>
          </a:stretch>
        </p:blipFill>
        <p:spPr bwMode="auto">
          <a:xfrm>
            <a:off x="3631943" y="5762855"/>
            <a:ext cx="3048000" cy="2057400"/>
          </a:xfrm>
          <a:prstGeom prst="rect">
            <a:avLst/>
          </a:prstGeom>
          <a:noFill/>
        </p:spPr>
      </p:pic>
    </p:spTree>
    <p:extLst>
      <p:ext uri="{BB962C8B-B14F-4D97-AF65-F5344CB8AC3E}">
        <p14:creationId xmlns:p14="http://schemas.microsoft.com/office/powerpoint/2010/main" val="72949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27" y="-17092"/>
            <a:ext cx="2505418" cy="18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73" y="5638800"/>
            <a:ext cx="1844327" cy="122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73" y="4419600"/>
            <a:ext cx="22860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126" y="-17092"/>
            <a:ext cx="3693874" cy="29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3028"/>
          <a:stretch/>
        </p:blipFill>
        <p:spPr bwMode="auto">
          <a:xfrm>
            <a:off x="5638800" y="4102911"/>
            <a:ext cx="3505200"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94473" cy="28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0" y="4419600"/>
            <a:ext cx="39260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14600"/>
            <a:ext cx="3276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2319" y="2667000"/>
            <a:ext cx="2481681" cy="159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21" y="1819210"/>
            <a:ext cx="3938198" cy="2600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5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9" name="Picture 13" descr="C:\Users\Ptr. Daniel White\Desktop\Prophecy pictures\Revelation 1\revelation 2\mccormick-organic-spices.jpg"/>
          <p:cNvPicPr>
            <a:picLocks noChangeAspect="1" noChangeArrowheads="1"/>
          </p:cNvPicPr>
          <p:nvPr/>
        </p:nvPicPr>
        <p:blipFill>
          <a:blip r:embed="rId3" cstate="print"/>
          <a:srcRect/>
          <a:stretch>
            <a:fillRect/>
          </a:stretch>
        </p:blipFill>
        <p:spPr bwMode="auto">
          <a:xfrm>
            <a:off x="2743200" y="5295901"/>
            <a:ext cx="1371600" cy="1676400"/>
          </a:xfrm>
          <a:prstGeom prst="rect">
            <a:avLst/>
          </a:prstGeom>
          <a:ln>
            <a:noFill/>
          </a:ln>
          <a:effectLst>
            <a:softEdge rad="112500"/>
          </a:effectLst>
        </p:spPr>
      </p:pic>
      <p:pic>
        <p:nvPicPr>
          <p:cNvPr id="14338" name="Picture 2" descr="C:\Users\Ptr. Daniel White\Desktop\Prophecy pictures\Revelation 1\revelation 2\ancient.jpg"/>
          <p:cNvPicPr>
            <a:picLocks noChangeAspect="1" noChangeArrowheads="1"/>
          </p:cNvPicPr>
          <p:nvPr/>
        </p:nvPicPr>
        <p:blipFill>
          <a:blip r:embed="rId4" cstate="print"/>
          <a:srcRect/>
          <a:stretch>
            <a:fillRect/>
          </a:stretch>
        </p:blipFill>
        <p:spPr bwMode="auto">
          <a:xfrm>
            <a:off x="5181599" y="1"/>
            <a:ext cx="3886201" cy="4493204"/>
          </a:xfrm>
          <a:prstGeom prst="rect">
            <a:avLst/>
          </a:prstGeom>
          <a:ln>
            <a:noFill/>
          </a:ln>
          <a:effectLst>
            <a:softEdge rad="112500"/>
          </a:effectLst>
        </p:spPr>
      </p:pic>
      <p:pic>
        <p:nvPicPr>
          <p:cNvPr id="14339" name="Picture 3" descr="C:\Users\Ptr. Daniel White\Desktop\Prophecy pictures\Revelation 1\revelation 2\Blue_Money.jpg"/>
          <p:cNvPicPr>
            <a:picLocks noChangeAspect="1" noChangeArrowheads="1"/>
          </p:cNvPicPr>
          <p:nvPr/>
        </p:nvPicPr>
        <p:blipFill>
          <a:blip r:embed="rId5" cstate="print"/>
          <a:srcRect/>
          <a:stretch>
            <a:fillRect/>
          </a:stretch>
        </p:blipFill>
        <p:spPr bwMode="auto">
          <a:xfrm>
            <a:off x="3962400" y="3703534"/>
            <a:ext cx="5310815" cy="3124200"/>
          </a:xfrm>
          <a:prstGeom prst="rect">
            <a:avLst/>
          </a:prstGeom>
          <a:ln>
            <a:noFill/>
          </a:ln>
          <a:effectLst>
            <a:softEdge rad="112500"/>
          </a:effectLst>
        </p:spPr>
      </p:pic>
      <p:pic>
        <p:nvPicPr>
          <p:cNvPr id="14341" name="Picture 5" descr="C:\Users\Ptr. Daniel White\Desktop\Prophecy pictures\Revelation 1\revelation 2\gems_525x330.jpg"/>
          <p:cNvPicPr>
            <a:picLocks noChangeAspect="1" noChangeArrowheads="1"/>
          </p:cNvPicPr>
          <p:nvPr/>
        </p:nvPicPr>
        <p:blipFill>
          <a:blip r:embed="rId6" cstate="print"/>
          <a:srcRect/>
          <a:stretch>
            <a:fillRect/>
          </a:stretch>
        </p:blipFill>
        <p:spPr bwMode="auto">
          <a:xfrm>
            <a:off x="0" y="0"/>
            <a:ext cx="5257800" cy="3304904"/>
          </a:xfrm>
          <a:prstGeom prst="rect">
            <a:avLst/>
          </a:prstGeom>
          <a:ln>
            <a:noFill/>
          </a:ln>
          <a:effectLst>
            <a:softEdge rad="112500"/>
          </a:effectLst>
        </p:spPr>
      </p:pic>
      <p:pic>
        <p:nvPicPr>
          <p:cNvPr id="14342" name="Picture 6" descr="C:\Users\Ptr. Daniel White\Desktop\Prophecy pictures\Revelation 1\revelation 2\gold1.jpg"/>
          <p:cNvPicPr>
            <a:picLocks noChangeAspect="1" noChangeArrowheads="1"/>
          </p:cNvPicPr>
          <p:nvPr/>
        </p:nvPicPr>
        <p:blipFill>
          <a:blip r:embed="rId7" cstate="print"/>
          <a:srcRect/>
          <a:stretch>
            <a:fillRect/>
          </a:stretch>
        </p:blipFill>
        <p:spPr bwMode="auto">
          <a:xfrm>
            <a:off x="0" y="3200400"/>
            <a:ext cx="2857500" cy="3657600"/>
          </a:xfrm>
          <a:prstGeom prst="rect">
            <a:avLst/>
          </a:prstGeom>
          <a:ln>
            <a:noFill/>
          </a:ln>
          <a:effectLst>
            <a:softEdge rad="112500"/>
          </a:effectLst>
        </p:spPr>
      </p:pic>
      <p:pic>
        <p:nvPicPr>
          <p:cNvPr id="14343" name="Picture 7" descr="C:\Users\Ptr. Daniel White\Desktop\Prophecy pictures\Revelation 1\revelation 2\luxury_boats_mega.jpg"/>
          <p:cNvPicPr>
            <a:picLocks noChangeAspect="1" noChangeArrowheads="1"/>
          </p:cNvPicPr>
          <p:nvPr/>
        </p:nvPicPr>
        <p:blipFill>
          <a:blip r:embed="rId8" cstate="print"/>
          <a:srcRect/>
          <a:stretch>
            <a:fillRect/>
          </a:stretch>
        </p:blipFill>
        <p:spPr bwMode="auto">
          <a:xfrm>
            <a:off x="0" y="-84669"/>
            <a:ext cx="3116227" cy="2142070"/>
          </a:xfrm>
          <a:prstGeom prst="rect">
            <a:avLst/>
          </a:prstGeom>
          <a:ln>
            <a:noFill/>
          </a:ln>
          <a:effectLst>
            <a:softEdge rad="112500"/>
          </a:effectLst>
        </p:spPr>
      </p:pic>
      <p:pic>
        <p:nvPicPr>
          <p:cNvPr id="14344" name="Picture 8" descr="C:\Users\Ptr. Daniel White\Desktop\Prophecy pictures\Revelation 1\revelation 2\PKUTXT351Precious-Stones.jpg"/>
          <p:cNvPicPr>
            <a:picLocks noChangeAspect="1" noChangeArrowheads="1"/>
          </p:cNvPicPr>
          <p:nvPr/>
        </p:nvPicPr>
        <p:blipFill>
          <a:blip r:embed="rId9" cstate="print"/>
          <a:srcRect/>
          <a:stretch>
            <a:fillRect/>
          </a:stretch>
        </p:blipFill>
        <p:spPr bwMode="auto">
          <a:xfrm>
            <a:off x="6235242" y="4724400"/>
            <a:ext cx="1778914" cy="2057400"/>
          </a:xfrm>
          <a:prstGeom prst="rect">
            <a:avLst/>
          </a:prstGeom>
          <a:ln>
            <a:noFill/>
          </a:ln>
          <a:effectLst>
            <a:softEdge rad="112500"/>
          </a:effectLst>
        </p:spPr>
      </p:pic>
      <p:pic>
        <p:nvPicPr>
          <p:cNvPr id="14347" name="Picture 11" descr="C:\Users\Ptr. Daniel White\Desktop\Prophecy pictures\Revelation 1\revelation 2\vatican.jpg"/>
          <p:cNvPicPr>
            <a:picLocks noChangeAspect="1" noChangeArrowheads="1"/>
          </p:cNvPicPr>
          <p:nvPr/>
        </p:nvPicPr>
        <p:blipFill>
          <a:blip r:embed="rId10" cstate="print"/>
          <a:srcRect/>
          <a:stretch>
            <a:fillRect/>
          </a:stretch>
        </p:blipFill>
        <p:spPr bwMode="auto">
          <a:xfrm>
            <a:off x="2878152" y="1472406"/>
            <a:ext cx="2934891" cy="391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8" name="Picture 12" descr="C:\Users\Ptr. Daniel White\Desktop\Prophecy pictures\Revelation 1\revelation 2\wine_5.jpg"/>
          <p:cNvPicPr>
            <a:picLocks noChangeAspect="1" noChangeArrowheads="1"/>
          </p:cNvPicPr>
          <p:nvPr/>
        </p:nvPicPr>
        <p:blipFill>
          <a:blip r:embed="rId11" cstate="print"/>
          <a:srcRect/>
          <a:stretch>
            <a:fillRect/>
          </a:stretch>
        </p:blipFill>
        <p:spPr bwMode="auto">
          <a:xfrm>
            <a:off x="6324600" y="228600"/>
            <a:ext cx="1545292" cy="1905000"/>
          </a:xfrm>
          <a:prstGeom prst="rect">
            <a:avLst/>
          </a:prstGeom>
          <a:ln>
            <a:noFill/>
          </a:ln>
          <a:effectLst>
            <a:softEdge rad="112500"/>
          </a:effectLst>
        </p:spPr>
      </p:pic>
      <p:pic>
        <p:nvPicPr>
          <p:cNvPr id="14350" name="Picture 14" descr="C:\Users\Ptr. Daniel White\Desktop\Prophecy pictures\Revelation 1\revelation 2\lamborghini_murcielago_1.jpg"/>
          <p:cNvPicPr>
            <a:picLocks noChangeAspect="1" noChangeArrowheads="1"/>
          </p:cNvPicPr>
          <p:nvPr/>
        </p:nvPicPr>
        <p:blipFill>
          <a:blip r:embed="rId12" cstate="print"/>
          <a:srcRect/>
          <a:stretch>
            <a:fillRect/>
          </a:stretch>
        </p:blipFill>
        <p:spPr bwMode="auto">
          <a:xfrm>
            <a:off x="381000" y="4876800"/>
            <a:ext cx="1752600" cy="1580754"/>
          </a:xfrm>
          <a:prstGeom prst="rect">
            <a:avLst/>
          </a:prstGeom>
          <a:ln>
            <a:noFill/>
          </a:ln>
          <a:effectLst>
            <a:softEdge rad="112500"/>
          </a:effectLst>
        </p:spPr>
      </p:pic>
      <p:pic>
        <p:nvPicPr>
          <p:cNvPr id="14351" name="Picture 15" descr="C:\Users\Ptr. Daniel White\Desktop\Prophecy pictures\Revelation 1\revelation 2\8011-2007926-wine_tasting1.jpg"/>
          <p:cNvPicPr>
            <a:picLocks noChangeAspect="1" noChangeArrowheads="1"/>
          </p:cNvPicPr>
          <p:nvPr/>
        </p:nvPicPr>
        <p:blipFill>
          <a:blip r:embed="rId13" cstate="print"/>
          <a:srcRect/>
          <a:stretch>
            <a:fillRect/>
          </a:stretch>
        </p:blipFill>
        <p:spPr bwMode="auto">
          <a:xfrm>
            <a:off x="609600" y="2231571"/>
            <a:ext cx="1524000" cy="1959429"/>
          </a:xfrm>
          <a:prstGeom prst="rect">
            <a:avLst/>
          </a:prstGeom>
          <a:ln>
            <a:noFill/>
          </a:ln>
          <a:effectLst>
            <a:softEdge rad="112500"/>
          </a:effectLst>
        </p:spPr>
      </p:pic>
      <p:pic>
        <p:nvPicPr>
          <p:cNvPr id="14352" name="Picture 16" descr="C:\Users\Ptr. Daniel White\Desktop\Prophecy pictures\Revelation 1\revelation 2\PenningtonFineFoods1.jpg"/>
          <p:cNvPicPr>
            <a:picLocks noChangeAspect="1" noChangeArrowheads="1"/>
          </p:cNvPicPr>
          <p:nvPr/>
        </p:nvPicPr>
        <p:blipFill>
          <a:blip r:embed="rId14" cstate="print"/>
          <a:srcRect/>
          <a:stretch>
            <a:fillRect/>
          </a:stretch>
        </p:blipFill>
        <p:spPr bwMode="auto">
          <a:xfrm>
            <a:off x="5943600" y="2667000"/>
            <a:ext cx="2743200" cy="2057400"/>
          </a:xfrm>
          <a:prstGeom prst="rect">
            <a:avLst/>
          </a:prstGeom>
          <a:ln>
            <a:noFill/>
          </a:ln>
          <a:effectLst>
            <a:softEdge rad="112500"/>
          </a:effectLst>
        </p:spPr>
      </p:pic>
      <p:sp>
        <p:nvSpPr>
          <p:cNvPr id="14" name="Title 13"/>
          <p:cNvSpPr>
            <a:spLocks noGrp="1"/>
          </p:cNvSpPr>
          <p:nvPr>
            <p:ph type="title"/>
          </p:nvPr>
        </p:nvSpPr>
        <p:spPr>
          <a:xfrm>
            <a:off x="457200" y="685800"/>
            <a:ext cx="8229600" cy="1981200"/>
          </a:xfrm>
        </p:spPr>
        <p:txBody>
          <a:bodyPr>
            <a:noAutofit/>
          </a:bodyPr>
          <a:lstStyle/>
          <a:p>
            <a:r>
              <a:rPr lang="en-US" sz="5400" b="1" i="1" dirty="0" smtClean="0">
                <a:ln>
                  <a:solidFill>
                    <a:schemeClr val="accent6">
                      <a:lumMod val="50000"/>
                    </a:schemeClr>
                  </a:solidFill>
                </a:ln>
                <a:effectLst>
                  <a:glow rad="101600">
                    <a:schemeClr val="bg1">
                      <a:alpha val="60000"/>
                    </a:schemeClr>
                  </a:glow>
                </a:effectLst>
                <a:latin typeface="+mn-lt"/>
              </a:rPr>
              <a:t>“The merchants of the earth are waxed rich through the abundance of her delicacies…”</a:t>
            </a:r>
            <a:endParaRPr lang="en-US" sz="5400" b="1" i="1" dirty="0">
              <a:ln>
                <a:solidFill>
                  <a:schemeClr val="accent6">
                    <a:lumMod val="50000"/>
                  </a:schemeClr>
                </a:solidFill>
              </a:ln>
              <a:effectLst>
                <a:glow rad="101600">
                  <a:schemeClr val="bg1">
                    <a:alpha val="60000"/>
                  </a:schemeClr>
                </a:glow>
              </a:effectLst>
              <a:latin typeface="+mn-lt"/>
            </a:endParaRPr>
          </a:p>
        </p:txBody>
      </p:sp>
    </p:spTree>
    <p:extLst>
      <p:ext uri="{BB962C8B-B14F-4D97-AF65-F5344CB8AC3E}">
        <p14:creationId xmlns:p14="http://schemas.microsoft.com/office/powerpoint/2010/main" val="8887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5793100" y="1"/>
            <a:ext cx="3350900" cy="2514600"/>
          </a:xfrm>
          <a:prstGeom prst="ellipse">
            <a:avLst/>
          </a:prstGeom>
          <a:ln>
            <a:noFill/>
          </a:ln>
          <a:effectLst>
            <a:softEdge rad="112500"/>
          </a:effectLst>
        </p:spPr>
      </p:pic>
      <p:sp>
        <p:nvSpPr>
          <p:cNvPr id="4" name="Title 3"/>
          <p:cNvSpPr>
            <a:spLocks noGrp="1"/>
          </p:cNvSpPr>
          <p:nvPr>
            <p:ph type="ctrTitle"/>
          </p:nvPr>
        </p:nvSpPr>
        <p:spPr>
          <a:xfrm>
            <a:off x="685800" y="1143000"/>
            <a:ext cx="7772400" cy="2971799"/>
          </a:xfrm>
        </p:spPr>
        <p:txBody>
          <a:bodyPr>
            <a:normAutofit fontScale="90000"/>
          </a:bodyPr>
          <a:lstStyle/>
          <a:p>
            <a:r>
              <a:rPr lang="en-US" i="1" dirty="0" smtClean="0">
                <a:effectLst>
                  <a:glow rad="101600">
                    <a:schemeClr val="bg1">
                      <a:alpha val="60000"/>
                    </a:schemeClr>
                  </a:glow>
                </a:effectLst>
                <a:latin typeface="+mn-lt"/>
              </a:rPr>
              <a:t>“And he said unto me, the waters which thou </a:t>
            </a:r>
            <a:r>
              <a:rPr lang="en-US" i="1" dirty="0" err="1" smtClean="0">
                <a:effectLst>
                  <a:glow rad="101600">
                    <a:schemeClr val="bg1">
                      <a:alpha val="60000"/>
                    </a:schemeClr>
                  </a:glow>
                </a:effectLst>
                <a:latin typeface="+mn-lt"/>
              </a:rPr>
              <a:t>sawest</a:t>
            </a:r>
            <a:r>
              <a:rPr lang="en-US" i="1" dirty="0" smtClean="0">
                <a:effectLst>
                  <a:glow rad="101600">
                    <a:schemeClr val="bg1">
                      <a:alpha val="60000"/>
                    </a:schemeClr>
                  </a:glow>
                </a:effectLst>
                <a:latin typeface="+mn-lt"/>
              </a:rPr>
              <a:t>, where the whore sitteth, are peoples, and multitudes, and nations and tongues.” (Revelation 17:15)</a:t>
            </a:r>
            <a:endParaRPr lang="en-US" i="1" dirty="0">
              <a:effectLst>
                <a:glow rad="101600">
                  <a:schemeClr val="bg1">
                    <a:alpha val="60000"/>
                  </a:schemeClr>
                </a:glow>
              </a:effectLst>
              <a:latin typeface="+mn-lt"/>
            </a:endParaRPr>
          </a:p>
        </p:txBody>
      </p:sp>
      <p:sp>
        <p:nvSpPr>
          <p:cNvPr id="5" name="Subtitle 4"/>
          <p:cNvSpPr>
            <a:spLocks noGrp="1"/>
          </p:cNvSpPr>
          <p:nvPr>
            <p:ph type="subTitle" idx="1"/>
          </p:nvPr>
        </p:nvSpPr>
        <p:spPr>
          <a:xfrm>
            <a:off x="1371600" y="4876800"/>
            <a:ext cx="6400800" cy="762000"/>
          </a:xfrm>
        </p:spPr>
        <p:txBody>
          <a:bodyPr>
            <a:noAutofit/>
          </a:bodyPr>
          <a:lstStyle/>
          <a:p>
            <a:r>
              <a:rPr lang="en-US" sz="6000" dirty="0" smtClean="0">
                <a:ln w="28575">
                  <a:solidFill>
                    <a:sysClr val="windowText" lastClr="000000"/>
                  </a:solidFill>
                </a:ln>
                <a:solidFill>
                  <a:schemeClr val="tx1"/>
                </a:solidFill>
                <a:effectLst>
                  <a:glow rad="101600">
                    <a:schemeClr val="tx1">
                      <a:alpha val="60000"/>
                    </a:schemeClr>
                  </a:glow>
                </a:effectLst>
                <a:latin typeface="Pare" pitchFamily="2" charset="0"/>
              </a:rPr>
              <a:t>Catholic = Universal</a:t>
            </a:r>
            <a:endParaRPr lang="en-US" sz="6000" dirty="0">
              <a:ln w="28575">
                <a:solidFill>
                  <a:sysClr val="windowText" lastClr="000000"/>
                </a:solidFill>
              </a:ln>
              <a:solidFill>
                <a:schemeClr val="tx1"/>
              </a:solidFill>
              <a:effectLst>
                <a:glow rad="101600">
                  <a:schemeClr val="tx1">
                    <a:alpha val="60000"/>
                  </a:schemeClr>
                </a:glow>
              </a:effectLst>
              <a:latin typeface="Pare" pitchFamily="2" charset="0"/>
            </a:endParaRPr>
          </a:p>
        </p:txBody>
      </p:sp>
    </p:spTree>
    <p:extLst>
      <p:ext uri="{BB962C8B-B14F-4D97-AF65-F5344CB8AC3E}">
        <p14:creationId xmlns:p14="http://schemas.microsoft.com/office/powerpoint/2010/main" val="39346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120" y="415037"/>
            <a:ext cx="447675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0202" y="4953000"/>
            <a:ext cx="8804305" cy="1323439"/>
          </a:xfrm>
          <a:prstGeom prst="rect">
            <a:avLst/>
          </a:prstGeom>
        </p:spPr>
        <p:txBody>
          <a:bodyPr wrap="square">
            <a:spAutoFit/>
          </a:bodyPr>
          <a:lstStyle/>
          <a:p>
            <a:pPr algn="ctr"/>
            <a:r>
              <a:rPr lang="en-US" sz="4000" dirty="0"/>
              <a:t>The Vatican bank sees its future, and </a:t>
            </a:r>
            <a:r>
              <a:rPr lang="en-US" sz="4000" dirty="0" smtClean="0"/>
              <a:t>     it's all </a:t>
            </a:r>
            <a:r>
              <a:rPr lang="en-US" sz="4000" dirty="0"/>
              <a:t>about managing money</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2986087" cy="39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25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Revelation 1\Catholic\Rome 3.jpg"/>
          <p:cNvPicPr>
            <a:picLocks noChangeAspect="1" noChangeArrowheads="1"/>
          </p:cNvPicPr>
          <p:nvPr/>
        </p:nvPicPr>
        <p:blipFill>
          <a:blip r:embed="rId3" cstate="print">
            <a:lum bright="-20000"/>
          </a:blip>
          <a:srcRect/>
          <a:stretch>
            <a:fillRect/>
          </a:stretch>
        </p:blipFill>
        <p:spPr bwMode="auto">
          <a:xfrm>
            <a:off x="83828" y="2895600"/>
            <a:ext cx="5402571" cy="3733800"/>
          </a:xfrm>
          <a:prstGeom prst="ellipse">
            <a:avLst/>
          </a:prstGeom>
          <a:ln>
            <a:noFill/>
          </a:ln>
          <a:effectLst>
            <a:softEdge rad="112500"/>
          </a:effectLst>
        </p:spPr>
      </p:pic>
      <p:pic>
        <p:nvPicPr>
          <p:cNvPr id="17411" name="Picture 3" descr="C:\Users\Ptr. Daniel White\Desktop\Prophecy pictures\Revelation 1\tn_seccom.jpg"/>
          <p:cNvPicPr>
            <a:picLocks noChangeAspect="1" noChangeArrowheads="1"/>
          </p:cNvPicPr>
          <p:nvPr/>
        </p:nvPicPr>
        <p:blipFill>
          <a:blip r:embed="rId4" cstate="print">
            <a:lum/>
          </a:blip>
          <a:srcRect/>
          <a:stretch>
            <a:fillRect/>
          </a:stretch>
        </p:blipFill>
        <p:spPr bwMode="auto">
          <a:xfrm>
            <a:off x="5334000" y="228600"/>
            <a:ext cx="3559266" cy="3429000"/>
          </a:xfrm>
          <a:prstGeom prst="ellipse">
            <a:avLst/>
          </a:prstGeom>
          <a:ln>
            <a:noFill/>
          </a:ln>
          <a:effectLst>
            <a:softEdge rad="112500"/>
          </a:effectLst>
        </p:spPr>
      </p:pic>
      <p:sp>
        <p:nvSpPr>
          <p:cNvPr id="4" name="Title 3"/>
          <p:cNvSpPr>
            <a:spLocks noGrp="1"/>
          </p:cNvSpPr>
          <p:nvPr>
            <p:ph type="title"/>
          </p:nvPr>
        </p:nvSpPr>
        <p:spPr>
          <a:xfrm>
            <a:off x="152400" y="274638"/>
            <a:ext cx="5181600" cy="2620962"/>
          </a:xfrm>
        </p:spPr>
        <p:txBody>
          <a:bodyPr>
            <a:normAutofit fontScale="90000"/>
          </a:bodyPr>
          <a:lstStyle/>
          <a:p>
            <a:r>
              <a:rPr lang="en-US" b="1" i="1" dirty="0" smtClean="0">
                <a:ln>
                  <a:solidFill>
                    <a:schemeClr val="bg1"/>
                  </a:solidFill>
                </a:ln>
                <a:effectLst/>
                <a:latin typeface="+mn-lt"/>
              </a:rPr>
              <a:t>“Come out of her, my people, that ye be not partakers of her sins…”</a:t>
            </a:r>
            <a:endParaRPr lang="en-US" b="1" i="1" dirty="0">
              <a:ln>
                <a:solidFill>
                  <a:schemeClr val="bg1"/>
                </a:solidFill>
              </a:ln>
              <a:effectLst/>
              <a:latin typeface="+mn-lt"/>
            </a:endParaRPr>
          </a:p>
        </p:txBody>
      </p:sp>
    </p:spTree>
    <p:extLst>
      <p:ext uri="{BB962C8B-B14F-4D97-AF65-F5344CB8AC3E}">
        <p14:creationId xmlns:p14="http://schemas.microsoft.com/office/powerpoint/2010/main" val="358968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1219200" y="3505200"/>
            <a:ext cx="6629400" cy="3352800"/>
          </a:xfrm>
          <a:prstGeom prst="rect">
            <a:avLst/>
          </a:prstGeom>
          <a:ln>
            <a:noFill/>
          </a:ln>
          <a:effectLst>
            <a:softEdge rad="112500"/>
          </a:effectLst>
        </p:spPr>
      </p:pic>
      <p:sp>
        <p:nvSpPr>
          <p:cNvPr id="4" name="Title 3"/>
          <p:cNvSpPr>
            <a:spLocks noGrp="1"/>
          </p:cNvSpPr>
          <p:nvPr>
            <p:ph type="title"/>
          </p:nvPr>
        </p:nvSpPr>
        <p:spPr>
          <a:xfrm>
            <a:off x="0" y="0"/>
            <a:ext cx="9144000" cy="1676400"/>
          </a:xfrm>
        </p:spPr>
        <p:txBody>
          <a:bodyPr>
            <a:noAutofit/>
          </a:bodyPr>
          <a:lstStyle/>
          <a:p>
            <a:r>
              <a:rPr lang="en-US" i="1" dirty="0" smtClean="0">
                <a:effectLst>
                  <a:glow rad="228600">
                    <a:schemeClr val="bg1">
                      <a:alpha val="40000"/>
                    </a:schemeClr>
                  </a:glow>
                </a:effectLst>
                <a:latin typeface="+mn-lt"/>
              </a:rPr>
              <a:t>“Her sins have reached unto heaven…”</a:t>
            </a:r>
            <a:br>
              <a:rPr lang="en-US" i="1" dirty="0" smtClean="0">
                <a:effectLst>
                  <a:glow rad="228600">
                    <a:schemeClr val="bg1">
                      <a:alpha val="40000"/>
                    </a:schemeClr>
                  </a:glow>
                </a:effectLst>
                <a:latin typeface="+mn-lt"/>
              </a:rPr>
            </a:br>
            <a:endParaRPr lang="en-US" i="1" dirty="0">
              <a:effectLst>
                <a:glow rad="228600">
                  <a:schemeClr val="bg1">
                    <a:alpha val="40000"/>
                  </a:schemeClr>
                </a:glow>
              </a:effectLst>
              <a:latin typeface="+mn-lt"/>
            </a:endParaRPr>
          </a:p>
        </p:txBody>
      </p:sp>
    </p:spTree>
    <p:extLst>
      <p:ext uri="{BB962C8B-B14F-4D97-AF65-F5344CB8AC3E}">
        <p14:creationId xmlns:p14="http://schemas.microsoft.com/office/powerpoint/2010/main" val="414015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freefallbackgrounds\crestock-616000-2560x1600.jpg"/>
          <p:cNvPicPr>
            <a:picLocks noChangeAspect="1" noChangeArrowheads="1"/>
          </p:cNvPicPr>
          <p:nvPr/>
        </p:nvPicPr>
        <p:blipFill>
          <a:blip r:embed="rId3" cstate="print"/>
          <a:srcRect/>
          <a:stretch>
            <a:fillRect/>
          </a:stretch>
        </p:blipFill>
        <p:spPr bwMode="auto">
          <a:xfrm>
            <a:off x="-2286000" y="0"/>
            <a:ext cx="11658600" cy="7772400"/>
          </a:xfrm>
          <a:prstGeom prst="rect">
            <a:avLst/>
          </a:prstGeom>
          <a:noFill/>
        </p:spPr>
      </p:pic>
      <p:sp>
        <p:nvSpPr>
          <p:cNvPr id="5" name="Title 4"/>
          <p:cNvSpPr>
            <a:spLocks noGrp="1"/>
          </p:cNvSpPr>
          <p:nvPr>
            <p:ph type="title"/>
          </p:nvPr>
        </p:nvSpPr>
        <p:spPr>
          <a:xfrm>
            <a:off x="457200" y="274638"/>
            <a:ext cx="8229600" cy="2011362"/>
          </a:xfrm>
        </p:spPr>
        <p:txBody>
          <a:bodyPr>
            <a:normAutofit fontScale="90000"/>
          </a:bodyPr>
          <a:lstStyle/>
          <a:p>
            <a:r>
              <a:rPr lang="en-US" sz="4000" i="1" dirty="0" smtClean="0"/>
              <a:t>“And I heard another voice from heaven saying, come out of her my people…” (Revelation 18:4)</a:t>
            </a:r>
            <a:r>
              <a:rPr lang="en-US" dirty="0" smtClean="0"/>
              <a:t/>
            </a:r>
            <a:br>
              <a:rPr lang="en-US" dirty="0" smtClean="0"/>
            </a:br>
            <a:endParaRPr lang="en-US" dirty="0"/>
          </a:p>
        </p:txBody>
      </p:sp>
      <p:sp>
        <p:nvSpPr>
          <p:cNvPr id="4" name="Content Placeholder 3"/>
          <p:cNvSpPr>
            <a:spLocks noGrp="1"/>
          </p:cNvSpPr>
          <p:nvPr>
            <p:ph idx="1"/>
          </p:nvPr>
        </p:nvSpPr>
        <p:spPr>
          <a:xfrm>
            <a:off x="304800" y="1981200"/>
            <a:ext cx="8458200" cy="4876800"/>
          </a:xfrm>
        </p:spPr>
        <p:txBody>
          <a:bodyPr>
            <a:normAutofit fontScale="92500"/>
          </a:bodyPr>
          <a:lstStyle/>
          <a:p>
            <a:r>
              <a:rPr lang="en-US" sz="3900" i="1" dirty="0" smtClean="0">
                <a:effectLst>
                  <a:glow rad="101600">
                    <a:schemeClr val="bg1">
                      <a:alpha val="60000"/>
                    </a:schemeClr>
                  </a:glow>
                </a:effectLst>
              </a:rPr>
              <a:t>“Mark them which cause divisions and offenses contrary to the doctrine which ye have learned; and avoid them.”</a:t>
            </a:r>
          </a:p>
          <a:p>
            <a:r>
              <a:rPr lang="en-US" sz="3900" i="1" dirty="0" smtClean="0">
                <a:effectLst>
                  <a:glow rad="101600">
                    <a:schemeClr val="bg1">
                      <a:alpha val="60000"/>
                    </a:schemeClr>
                  </a:glow>
                </a:effectLst>
              </a:rPr>
              <a:t>“Be not ye therefore partakers with them.”</a:t>
            </a:r>
          </a:p>
          <a:p>
            <a:r>
              <a:rPr lang="en-US" sz="3900" i="1" dirty="0" smtClean="0">
                <a:effectLst>
                  <a:glow rad="101600">
                    <a:schemeClr val="bg1">
                      <a:alpha val="60000"/>
                    </a:schemeClr>
                  </a:glow>
                </a:effectLst>
              </a:rPr>
              <a:t>“Come out from among them and be ye separate </a:t>
            </a:r>
            <a:r>
              <a:rPr lang="en-US" sz="3900" i="1" dirty="0" err="1" smtClean="0">
                <a:effectLst>
                  <a:glow rad="101600">
                    <a:schemeClr val="bg1">
                      <a:alpha val="60000"/>
                    </a:schemeClr>
                  </a:glow>
                </a:effectLst>
              </a:rPr>
              <a:t>saith</a:t>
            </a:r>
            <a:r>
              <a:rPr lang="en-US" sz="3900" i="1" dirty="0" smtClean="0">
                <a:effectLst>
                  <a:glow rad="101600">
                    <a:schemeClr val="bg1">
                      <a:alpha val="60000"/>
                    </a:schemeClr>
                  </a:glow>
                </a:effectLst>
              </a:rPr>
              <a:t> the Lord.”</a:t>
            </a:r>
          </a:p>
          <a:p>
            <a:r>
              <a:rPr lang="en-US" sz="3900" i="1" dirty="0" smtClean="0">
                <a:effectLst>
                  <a:glow rad="101600">
                    <a:schemeClr val="bg1">
                      <a:alpha val="60000"/>
                    </a:schemeClr>
                  </a:glow>
                </a:effectLst>
              </a:rPr>
              <a:t>“Have no fellowship with the unfruitful works of darkness.”</a:t>
            </a:r>
          </a:p>
          <a:p>
            <a:endParaRPr lang="en-US" dirty="0" smtClean="0"/>
          </a:p>
          <a:p>
            <a:pPr>
              <a:buNone/>
            </a:pPr>
            <a:endParaRPr lang="en-US" dirty="0" smtClean="0"/>
          </a:p>
        </p:txBody>
      </p:sp>
    </p:spTree>
    <p:extLst>
      <p:ext uri="{BB962C8B-B14F-4D97-AF65-F5344CB8AC3E}">
        <p14:creationId xmlns:p14="http://schemas.microsoft.com/office/powerpoint/2010/main" val="31573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Prophecy pictures\Revelation 1\Heavens view of earth.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19461" name="Picture 5" descr="C:\Users\Ptr. Daniel White\Desktop\Prophecy pictures\Revelation 1\Catholic\Vatican_palace_stone_casti+copy.jpg"/>
          <p:cNvPicPr>
            <a:picLocks noChangeAspect="1" noChangeArrowheads="1"/>
          </p:cNvPicPr>
          <p:nvPr/>
        </p:nvPicPr>
        <p:blipFill>
          <a:blip r:embed="rId4" cstate="print"/>
          <a:srcRect l="4329" t="7544" r="3299" b="8405"/>
          <a:stretch>
            <a:fillRect/>
          </a:stretch>
        </p:blipFill>
        <p:spPr bwMode="auto">
          <a:xfrm>
            <a:off x="0" y="4267200"/>
            <a:ext cx="3962400" cy="2590800"/>
          </a:xfrm>
          <a:prstGeom prst="rect">
            <a:avLst/>
          </a:prstGeom>
          <a:ln>
            <a:noFill/>
          </a:ln>
          <a:effectLst>
            <a:softEdge rad="112500"/>
          </a:effectLst>
        </p:spPr>
      </p:pic>
      <p:pic>
        <p:nvPicPr>
          <p:cNvPr id="19462" name="Picture 6" descr="C:\Users\Ptr. Daniel White\Desktop\Prophecy pictures\Revelation 1\Judgement was given.jpg"/>
          <p:cNvPicPr>
            <a:picLocks noChangeAspect="1" noChangeArrowheads="1"/>
          </p:cNvPicPr>
          <p:nvPr/>
        </p:nvPicPr>
        <p:blipFill>
          <a:blip r:embed="rId5" cstate="print"/>
          <a:srcRect/>
          <a:stretch>
            <a:fillRect/>
          </a:stretch>
        </p:blipFill>
        <p:spPr bwMode="auto">
          <a:xfrm>
            <a:off x="304800" y="0"/>
            <a:ext cx="2895600" cy="3500437"/>
          </a:xfrm>
          <a:prstGeom prst="rect">
            <a:avLst/>
          </a:prstGeom>
          <a:ln>
            <a:noFill/>
          </a:ln>
          <a:effectLst>
            <a:softEdge rad="112500"/>
          </a:effectLst>
        </p:spPr>
      </p:pic>
      <p:sp>
        <p:nvSpPr>
          <p:cNvPr id="7" name="Title 6"/>
          <p:cNvSpPr>
            <a:spLocks noGrp="1"/>
          </p:cNvSpPr>
          <p:nvPr>
            <p:ph type="title"/>
          </p:nvPr>
        </p:nvSpPr>
        <p:spPr>
          <a:xfrm>
            <a:off x="3429000" y="0"/>
            <a:ext cx="5257800" cy="2209800"/>
          </a:xfrm>
        </p:spPr>
        <p:txBody>
          <a:bodyPr/>
          <a:lstStyle/>
          <a:p>
            <a:r>
              <a:rPr lang="en-US" sz="5400" b="1" i="1" dirty="0" smtClean="0">
                <a:solidFill>
                  <a:schemeClr val="bg1"/>
                </a:solidFill>
                <a:effectLst>
                  <a:glow rad="101600">
                    <a:schemeClr val="tx1">
                      <a:alpha val="60000"/>
                    </a:schemeClr>
                  </a:glow>
                </a:effectLst>
              </a:rPr>
              <a:t>Revelation</a:t>
            </a:r>
            <a:r>
              <a:rPr lang="en-US" b="1" i="1" dirty="0" smtClean="0">
                <a:solidFill>
                  <a:schemeClr val="bg1"/>
                </a:solidFill>
                <a:effectLst>
                  <a:glow rad="101600">
                    <a:schemeClr val="tx1">
                      <a:alpha val="60000"/>
                    </a:schemeClr>
                  </a:glow>
                </a:effectLst>
              </a:rPr>
              <a:t> 18:6-9</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83296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2000" fill="hold"/>
                                        <p:tgtEl>
                                          <p:spTgt spid="19462"/>
                                        </p:tgtEl>
                                        <p:attrNameLst>
                                          <p:attrName>ppt_w</p:attrName>
                                        </p:attrNameLst>
                                      </p:cBhvr>
                                      <p:tavLst>
                                        <p:tav tm="0">
                                          <p:val>
                                            <p:fltVal val="0"/>
                                          </p:val>
                                        </p:tav>
                                        <p:tav tm="100000">
                                          <p:val>
                                            <p:strVal val="#ppt_w"/>
                                          </p:val>
                                        </p:tav>
                                      </p:tavLst>
                                    </p:anim>
                                    <p:anim calcmode="lin" valueType="num">
                                      <p:cBhvr>
                                        <p:cTn id="8" dur="2000" fill="hold"/>
                                        <p:tgtEl>
                                          <p:spTgt spid="19462"/>
                                        </p:tgtEl>
                                        <p:attrNameLst>
                                          <p:attrName>ppt_h</p:attrName>
                                        </p:attrNameLst>
                                      </p:cBhvr>
                                      <p:tavLst>
                                        <p:tav tm="0">
                                          <p:val>
                                            <p:fltVal val="0"/>
                                          </p:val>
                                        </p:tav>
                                        <p:tav tm="100000">
                                          <p:val>
                                            <p:strVal val="#ppt_h"/>
                                          </p:val>
                                        </p:tav>
                                      </p:tavLst>
                                    </p:anim>
                                    <p:animEffect transition="in" filter="fade">
                                      <p:cBhvr>
                                        <p:cTn id="9"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35"/>
            <a:ext cx="9144000" cy="3016665"/>
          </a:xfrm>
        </p:spPr>
        <p:txBody>
          <a:bodyPr>
            <a:normAutofit/>
          </a:bodyPr>
          <a:lstStyle/>
          <a:p>
            <a:r>
              <a:rPr lang="en-US" sz="4000" i="1" dirty="0"/>
              <a:t>“Reward her even as she rewarded you, and double unto her double according to her works: in the cup which she hath </a:t>
            </a:r>
            <a:r>
              <a:rPr lang="en-US" sz="4000" i="1" dirty="0" smtClean="0"/>
              <a:t>           filled </a:t>
            </a:r>
            <a:r>
              <a:rPr lang="en-US" sz="4000" i="1" dirty="0"/>
              <a:t>fill to her </a:t>
            </a:r>
            <a:r>
              <a:rPr lang="en-US" sz="4000" i="1" dirty="0" smtClean="0"/>
              <a:t>double.”</a:t>
            </a:r>
            <a:endParaRPr lang="en-US" sz="4000" i="1" dirty="0"/>
          </a:p>
        </p:txBody>
      </p:sp>
      <p:pic>
        <p:nvPicPr>
          <p:cNvPr id="25602" name="Picture 2"/>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3048000"/>
            <a:ext cx="32734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092450"/>
            <a:ext cx="510479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6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95"/>
          <a:stretch/>
        </p:blipFill>
        <p:spPr bwMode="auto">
          <a:xfrm>
            <a:off x="0" y="0"/>
            <a:ext cx="9144000" cy="68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76200"/>
            <a:ext cx="8991600" cy="2438400"/>
          </a:xfrm>
        </p:spPr>
        <p:txBody>
          <a:bodyPr>
            <a:normAutofit/>
          </a:bodyPr>
          <a:lstStyle/>
          <a:p>
            <a:r>
              <a:rPr lang="en-US" sz="3600" i="1" dirty="0" smtClean="0">
                <a:effectLst>
                  <a:glow rad="101600">
                    <a:schemeClr val="bg1">
                      <a:alpha val="60000"/>
                    </a:schemeClr>
                  </a:glow>
                </a:effectLst>
              </a:rPr>
              <a:t>“How much she hath glorified herself, and lived deliciously, so much torment and sorrow give her: for she saith in her heart, I sit a queen, and am no widow, and shall see no sorrow.”</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46007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scan0144.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609600"/>
            <a:ext cx="8229600" cy="6248400"/>
          </a:xfrm>
        </p:spPr>
        <p:txBody>
          <a:bodyPr>
            <a:noAutofit/>
          </a:bodyPr>
          <a:lstStyle/>
          <a:p>
            <a:r>
              <a:rPr lang="en-US" sz="4800" b="1" i="1" dirty="0" smtClean="0">
                <a:ln>
                  <a:solidFill>
                    <a:schemeClr val="accent6">
                      <a:lumMod val="50000"/>
                    </a:schemeClr>
                  </a:solidFill>
                </a:ln>
                <a:effectLst>
                  <a:glow rad="101600">
                    <a:schemeClr val="bg1">
                      <a:alpha val="60000"/>
                    </a:schemeClr>
                  </a:glow>
                </a:effectLst>
                <a:cs typeface="Times New Roman" pitchFamily="18" charset="0"/>
              </a:rPr>
              <a:t>“Therefore shall her plagues come in one day, death, and mourning, and famine; and she shall be utterly burned with fire: for strong is the Lord God who </a:t>
            </a:r>
            <a:r>
              <a:rPr lang="en-US" sz="4800" b="1" i="1" dirty="0" err="1" smtClean="0">
                <a:ln>
                  <a:solidFill>
                    <a:schemeClr val="accent6">
                      <a:lumMod val="50000"/>
                    </a:schemeClr>
                  </a:solidFill>
                </a:ln>
                <a:effectLst>
                  <a:glow rad="101600">
                    <a:schemeClr val="bg1">
                      <a:alpha val="60000"/>
                    </a:schemeClr>
                  </a:glow>
                </a:effectLst>
                <a:cs typeface="Times New Roman" pitchFamily="18" charset="0"/>
              </a:rPr>
              <a:t>judgeth</a:t>
            </a:r>
            <a:r>
              <a:rPr lang="en-US" sz="4800" b="1" i="1" dirty="0" smtClean="0">
                <a:ln>
                  <a:solidFill>
                    <a:schemeClr val="accent6">
                      <a:lumMod val="50000"/>
                    </a:schemeClr>
                  </a:solidFill>
                </a:ln>
                <a:effectLst>
                  <a:glow rad="101600">
                    <a:schemeClr val="bg1">
                      <a:alpha val="60000"/>
                    </a:schemeClr>
                  </a:glow>
                </a:effectLst>
                <a:cs typeface="Times New Roman" pitchFamily="18" charset="0"/>
              </a:rPr>
              <a:t> her.” </a:t>
            </a:r>
            <a:br>
              <a:rPr lang="en-US" sz="4800" b="1" i="1" dirty="0" smtClean="0">
                <a:ln>
                  <a:solidFill>
                    <a:schemeClr val="accent6">
                      <a:lumMod val="50000"/>
                    </a:schemeClr>
                  </a:solidFill>
                </a:ln>
                <a:effectLst>
                  <a:glow rad="101600">
                    <a:schemeClr val="bg1">
                      <a:alpha val="60000"/>
                    </a:schemeClr>
                  </a:glow>
                </a:effectLst>
                <a:cs typeface="Times New Roman" pitchFamily="18" charset="0"/>
              </a:rPr>
            </a:br>
            <a:endParaRPr lang="en-US" sz="4800" b="1" i="1" dirty="0">
              <a:ln>
                <a:solidFill>
                  <a:schemeClr val="accent6">
                    <a:lumMod val="50000"/>
                  </a:schemeClr>
                </a:solidFill>
              </a:ln>
              <a:effectLst>
                <a:glow rad="101600">
                  <a:schemeClr val="bg1">
                    <a:alpha val="60000"/>
                  </a:schemeClr>
                </a:glow>
              </a:effectLst>
              <a:cs typeface="Times New Roman" pitchFamily="18" charset="0"/>
            </a:endParaRPr>
          </a:p>
        </p:txBody>
      </p:sp>
    </p:spTree>
    <p:extLst>
      <p:ext uri="{BB962C8B-B14F-4D97-AF65-F5344CB8AC3E}">
        <p14:creationId xmlns:p14="http://schemas.microsoft.com/office/powerpoint/2010/main" val="80739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Merchants lamenting over Babylon.jpg"/>
          <p:cNvPicPr>
            <a:picLocks noChangeAspect="1" noChangeArrowheads="1"/>
          </p:cNvPicPr>
          <p:nvPr/>
        </p:nvPicPr>
        <p:blipFill>
          <a:blip r:embed="rId3" cstate="print">
            <a:lum bright="-30000"/>
          </a:blip>
          <a:srcRect/>
          <a:stretch>
            <a:fillRect/>
          </a:stretch>
        </p:blipFill>
        <p:spPr bwMode="auto">
          <a:xfrm>
            <a:off x="0" y="-533400"/>
            <a:ext cx="9144000" cy="5105401"/>
          </a:xfrm>
          <a:prstGeom prst="rect">
            <a:avLst/>
          </a:prstGeom>
          <a:ln>
            <a:noFill/>
          </a:ln>
          <a:effectLst>
            <a:softEdge rad="112500"/>
          </a:effectLst>
        </p:spPr>
      </p:pic>
      <p:sp>
        <p:nvSpPr>
          <p:cNvPr id="5" name="Rectangle 4"/>
          <p:cNvSpPr/>
          <p:nvPr/>
        </p:nvSpPr>
        <p:spPr>
          <a:xfrm>
            <a:off x="304800" y="4572000"/>
            <a:ext cx="8610600" cy="2062103"/>
          </a:xfrm>
          <a:prstGeom prst="rect">
            <a:avLst/>
          </a:prstGeom>
        </p:spPr>
        <p:txBody>
          <a:bodyPr wrap="square">
            <a:spAutoFit/>
          </a:bodyPr>
          <a:lstStyle/>
          <a:p>
            <a:pPr algn="ctr"/>
            <a:r>
              <a:rPr lang="en-US" sz="3200" i="1" dirty="0" smtClean="0"/>
              <a:t>“And the kings of the earth, who have committed fornication and lived deliciously with her, shall bewail her, and lament for her, when they shall see the smoke of her burning.”</a:t>
            </a:r>
            <a:endParaRPr lang="en-US" sz="3200" i="1" dirty="0"/>
          </a:p>
        </p:txBody>
      </p:sp>
    </p:spTree>
    <p:extLst>
      <p:ext uri="{BB962C8B-B14F-4D97-AF65-F5344CB8AC3E}">
        <p14:creationId xmlns:p14="http://schemas.microsoft.com/office/powerpoint/2010/main" val="325737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Ptr. Daniel White\Desktop\Desolation.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21507" name="Picture 3" descr="C:\Users\Ptr. Daniel White\Desktop\8_8511100184_L600.jpg"/>
          <p:cNvPicPr>
            <a:picLocks noChangeAspect="1" noChangeArrowheads="1"/>
          </p:cNvPicPr>
          <p:nvPr/>
        </p:nvPicPr>
        <p:blipFill>
          <a:blip r:embed="rId4" cstate="print"/>
          <a:srcRect l="14445" t="7456" r="21555" b="6419"/>
          <a:stretch>
            <a:fillRect/>
          </a:stretch>
        </p:blipFill>
        <p:spPr bwMode="auto">
          <a:xfrm>
            <a:off x="447040" y="228600"/>
            <a:ext cx="2600960" cy="2438400"/>
          </a:xfrm>
          <a:prstGeom prst="ellipse">
            <a:avLst/>
          </a:prstGeom>
          <a:ln>
            <a:noFill/>
          </a:ln>
          <a:effectLst>
            <a:softEdge rad="112500"/>
          </a:effectLst>
        </p:spPr>
      </p:pic>
      <p:pic>
        <p:nvPicPr>
          <p:cNvPr id="21509" name="Picture 5" descr="C:\Users\Ptr. Daniel White\Desktop\2570785192_8b41730976.jpg"/>
          <p:cNvPicPr>
            <a:picLocks noChangeAspect="1" noChangeArrowheads="1"/>
          </p:cNvPicPr>
          <p:nvPr/>
        </p:nvPicPr>
        <p:blipFill>
          <a:blip r:embed="rId5" cstate="print"/>
          <a:srcRect/>
          <a:stretch>
            <a:fillRect/>
          </a:stretch>
        </p:blipFill>
        <p:spPr bwMode="auto">
          <a:xfrm>
            <a:off x="6019800" y="381000"/>
            <a:ext cx="2598737" cy="2039937"/>
          </a:xfrm>
          <a:prstGeom prst="ellipse">
            <a:avLst/>
          </a:prstGeom>
          <a:ln>
            <a:noFill/>
          </a:ln>
          <a:effectLst>
            <a:softEdge rad="112500"/>
          </a:effectLst>
        </p:spPr>
      </p:pic>
      <p:pic>
        <p:nvPicPr>
          <p:cNvPr id="21510" name="Picture 6" descr="C:\Users\Ptr. Daniel White\Desktop\2403944337_c0254e43af_o.jpg"/>
          <p:cNvPicPr>
            <a:picLocks noChangeAspect="1" noChangeArrowheads="1"/>
          </p:cNvPicPr>
          <p:nvPr/>
        </p:nvPicPr>
        <p:blipFill>
          <a:blip r:embed="rId6" cstate="print"/>
          <a:srcRect/>
          <a:stretch>
            <a:fillRect/>
          </a:stretch>
        </p:blipFill>
        <p:spPr bwMode="auto">
          <a:xfrm>
            <a:off x="5943600" y="3429000"/>
            <a:ext cx="2590800" cy="2514600"/>
          </a:xfrm>
          <a:prstGeom prst="ellipse">
            <a:avLst/>
          </a:prstGeom>
          <a:ln>
            <a:noFill/>
          </a:ln>
          <a:effectLst>
            <a:softEdge rad="112500"/>
          </a:effectLst>
        </p:spPr>
      </p:pic>
      <p:pic>
        <p:nvPicPr>
          <p:cNvPr id="21511" name="Picture 7" descr="C:\Users\Ptr. Daniel White\Desktop\market-crash.jpg"/>
          <p:cNvPicPr>
            <a:picLocks noChangeAspect="1" noChangeArrowheads="1"/>
          </p:cNvPicPr>
          <p:nvPr/>
        </p:nvPicPr>
        <p:blipFill>
          <a:blip r:embed="rId7" cstate="print"/>
          <a:srcRect/>
          <a:stretch>
            <a:fillRect/>
          </a:stretch>
        </p:blipFill>
        <p:spPr bwMode="auto">
          <a:xfrm>
            <a:off x="603250" y="3533775"/>
            <a:ext cx="2857500" cy="2447925"/>
          </a:xfrm>
          <a:prstGeom prst="ellipse">
            <a:avLst/>
          </a:prstGeom>
          <a:ln>
            <a:noFill/>
          </a:ln>
          <a:effectLst>
            <a:softEdge rad="112500"/>
          </a:effectLst>
        </p:spPr>
      </p:pic>
      <p:sp>
        <p:nvSpPr>
          <p:cNvPr id="8" name="Title 7"/>
          <p:cNvSpPr>
            <a:spLocks noGrp="1"/>
          </p:cNvSpPr>
          <p:nvPr>
            <p:ph type="title"/>
          </p:nvPr>
        </p:nvSpPr>
        <p:spPr>
          <a:xfrm>
            <a:off x="0" y="2590800"/>
            <a:ext cx="9144000" cy="1219200"/>
          </a:xfrm>
        </p:spPr>
        <p:txBody>
          <a:bodyPr>
            <a:noAutofit/>
          </a:bodyPr>
          <a:lstStyle/>
          <a:p>
            <a:r>
              <a:rPr lang="en-US" i="1" dirty="0" smtClean="0">
                <a:effectLst>
                  <a:glow rad="101600">
                    <a:schemeClr val="bg1">
                      <a:alpha val="60000"/>
                    </a:schemeClr>
                  </a:glow>
                </a:effectLst>
              </a:rPr>
              <a:t>“Standing afar off for the fear of her torment, saying, Alas, alas, that great city Babylon, that mighty city! for in one hour is thy judgment come. And the merchants of the earth shall weep and mourn over her; for no man </a:t>
            </a:r>
            <a:r>
              <a:rPr lang="en-US" i="1" dirty="0" err="1" smtClean="0">
                <a:effectLst>
                  <a:glow rad="101600">
                    <a:schemeClr val="bg1">
                      <a:alpha val="60000"/>
                    </a:schemeClr>
                  </a:glow>
                </a:effectLst>
              </a:rPr>
              <a:t>buyeth</a:t>
            </a:r>
            <a:r>
              <a:rPr lang="en-US" i="1" dirty="0" smtClean="0">
                <a:effectLst>
                  <a:glow rad="101600">
                    <a:schemeClr val="bg1">
                      <a:alpha val="60000"/>
                    </a:schemeClr>
                  </a:glow>
                </a:effectLst>
              </a:rPr>
              <a:t> their merchandise any more: And the merchants of the earth shall weep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mourn over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4843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 y="0"/>
            <a:ext cx="9292839" cy="71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2" y="-152400"/>
            <a:ext cx="2997648"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7179" y="5486400"/>
            <a:ext cx="6705600" cy="1200329"/>
          </a:xfrm>
          <a:prstGeom prst="rect">
            <a:avLst/>
          </a:prstGeom>
        </p:spPr>
        <p:txBody>
          <a:bodyPr wrap="square">
            <a:spAutoFit/>
          </a:bodyPr>
          <a:lstStyle/>
          <a:p>
            <a:pPr algn="ctr"/>
            <a:r>
              <a:rPr lang="en-US" sz="3600" i="1" dirty="0">
                <a:effectLst>
                  <a:glow rad="101600">
                    <a:schemeClr val="bg1">
                      <a:alpha val="60000"/>
                    </a:schemeClr>
                  </a:glow>
                </a:effectLst>
              </a:rPr>
              <a:t>“With whom the kings of the earth have committed fornication…”</a:t>
            </a:r>
          </a:p>
        </p:txBody>
      </p:sp>
    </p:spTree>
    <p:extLst>
      <p:ext uri="{BB962C8B-B14F-4D97-AF65-F5344CB8AC3E}">
        <p14:creationId xmlns:p14="http://schemas.microsoft.com/office/powerpoint/2010/main" val="2924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354762"/>
          </a:xfrm>
        </p:spPr>
        <p:txBody>
          <a:bodyPr>
            <a:noAutofit/>
          </a:bodyPr>
          <a:lstStyle/>
          <a:p>
            <a:r>
              <a:rPr lang="en-US" i="1" dirty="0" smtClean="0"/>
              <a:t>“And saying, Alas, alas, that great city, that was clothed in fine linen, and purple, and scarlet, and decked with gold, and precious stones, and pearls! For in one hour so great riches is come to </a:t>
            </a:r>
            <a:r>
              <a:rPr lang="en-US" i="1" dirty="0" err="1" smtClean="0"/>
              <a:t>nought</a:t>
            </a:r>
            <a:r>
              <a:rPr lang="en-US" i="1" dirty="0" smtClean="0"/>
              <a:t>. And every shipmaster, and all the company in ships, and sailors, and as many as trade by sea, stood afar off, </a:t>
            </a:r>
            <a:endParaRPr lang="en-US" i="1" dirty="0"/>
          </a:p>
        </p:txBody>
      </p:sp>
    </p:spTree>
    <p:extLst>
      <p:ext uri="{BB962C8B-B14F-4D97-AF65-F5344CB8AC3E}">
        <p14:creationId xmlns:p14="http://schemas.microsoft.com/office/powerpoint/2010/main" val="2837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i="1" dirty="0" smtClean="0"/>
              <a:t>“And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a:t>
            </a:r>
            <a:endParaRPr lang="en-US" dirty="0"/>
          </a:p>
        </p:txBody>
      </p:sp>
    </p:spTree>
    <p:extLst>
      <p:ext uri="{BB962C8B-B14F-4D97-AF65-F5344CB8AC3E}">
        <p14:creationId xmlns:p14="http://schemas.microsoft.com/office/powerpoint/2010/main" val="415799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Heaven sounds it's fianl victory.jpg"/>
          <p:cNvPicPr>
            <a:picLocks noChangeAspect="1" noChangeArrowheads="1"/>
          </p:cNvPicPr>
          <p:nvPr/>
        </p:nvPicPr>
        <p:blipFill>
          <a:blip r:embed="rId3" cstate="print">
            <a:lum bright="-20000"/>
          </a:blip>
          <a:srcRect/>
          <a:stretch>
            <a:fillRect/>
          </a:stretch>
        </p:blipFill>
        <p:spPr bwMode="auto">
          <a:xfrm>
            <a:off x="1" y="20652"/>
            <a:ext cx="9143999" cy="6858000"/>
          </a:xfrm>
          <a:prstGeom prst="rect">
            <a:avLst/>
          </a:prstGeom>
          <a:noFill/>
        </p:spPr>
      </p:pic>
      <p:sp>
        <p:nvSpPr>
          <p:cNvPr id="3" name="Rectangle 2"/>
          <p:cNvSpPr/>
          <p:nvPr/>
        </p:nvSpPr>
        <p:spPr>
          <a:xfrm>
            <a:off x="685800" y="2438400"/>
            <a:ext cx="327660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ln w="12700">
                  <a:solidFill>
                    <a:schemeClr val="bg1"/>
                  </a:solidFill>
                </a:ln>
                <a:effectLst>
                  <a:glow rad="101600">
                    <a:schemeClr val="bg1">
                      <a:alpha val="60000"/>
                    </a:schemeClr>
                  </a:glow>
                </a:effectLst>
              </a:rPr>
              <a:t>Heaven rejoices over the judgment of the whore</a:t>
            </a:r>
            <a:endParaRPr lang="en-US" sz="2000" b="1" dirty="0">
              <a:ln w="12700">
                <a:solidFill>
                  <a:schemeClr val="bg1"/>
                </a:solidFill>
              </a:ln>
              <a:effectLst>
                <a:glow rad="101600">
                  <a:schemeClr val="bg1">
                    <a:alpha val="60000"/>
                  </a:schemeClr>
                </a:glow>
              </a:effectLst>
            </a:endParaRPr>
          </a:p>
        </p:txBody>
      </p:sp>
      <p:sp>
        <p:nvSpPr>
          <p:cNvPr id="4" name="Title 3"/>
          <p:cNvSpPr>
            <a:spLocks noGrp="1"/>
          </p:cNvSpPr>
          <p:nvPr>
            <p:ph type="title"/>
          </p:nvPr>
        </p:nvSpPr>
        <p:spPr>
          <a:xfrm>
            <a:off x="457200" y="274638"/>
            <a:ext cx="8229600" cy="1630362"/>
          </a:xfrm>
        </p:spPr>
        <p:txBody>
          <a:bodyPr>
            <a:normAutofit fontScale="90000"/>
          </a:bodyPr>
          <a:lstStyle/>
          <a:p>
            <a:r>
              <a:rPr lang="en-US" i="1" dirty="0" smtClean="0">
                <a:effectLst>
                  <a:glow rad="101600">
                    <a:schemeClr val="bg1">
                      <a:alpha val="60000"/>
                    </a:schemeClr>
                  </a:glow>
                </a:effectLst>
              </a:rPr>
              <a:t>“Rejoice over her, thou heaven, and ye holy apostles and prophets; for God hath avenged you on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09861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4.bp.blogspot.com/_TkKZZyzUvio/SO0dc65x0cI/AAAAAAAABmg/hTJT0JfMAyA/s400/Revelation+18,+21+millston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533400" y="1600200"/>
            <a:ext cx="7848600" cy="4154984"/>
          </a:xfrm>
          <a:prstGeom prst="rect">
            <a:avLst/>
          </a:prstGeom>
        </p:spPr>
        <p:txBody>
          <a:bodyPr wrap="square">
            <a:spAutoFit/>
          </a:bodyPr>
          <a:lstStyle/>
          <a:p>
            <a:pPr algn="ctr"/>
            <a:r>
              <a:rPr lang="en-US" sz="4400" i="1" dirty="0">
                <a:solidFill>
                  <a:prstClr val="white"/>
                </a:solidFill>
                <a:effectLst>
                  <a:glow rad="101600">
                    <a:schemeClr val="bg1">
                      <a:alpha val="60000"/>
                    </a:schemeClr>
                  </a:glow>
                </a:effectLst>
                <a:ea typeface="+mj-ea"/>
                <a:cs typeface="+mj-cs"/>
              </a:rPr>
              <a:t>“And a mighty angel took up a stone like a great millstone, and cast it into the sea, saying, Thus with violence shall that great city Babylon be thrown down, and shall be found no more at all.”</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54658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news.Par.0199.Image.jpg"/>
          <p:cNvPicPr>
            <a:picLocks noChangeAspect="1" noChangeArrowheads="1"/>
          </p:cNvPicPr>
          <p:nvPr/>
        </p:nvPicPr>
        <p:blipFill>
          <a:blip r:embed="rId3" cstate="print"/>
          <a:srcRect/>
          <a:stretch>
            <a:fillRect/>
          </a:stretch>
        </p:blipFill>
        <p:spPr bwMode="auto">
          <a:xfrm>
            <a:off x="0" y="2806700"/>
            <a:ext cx="6083300" cy="4051300"/>
          </a:xfrm>
          <a:prstGeom prst="rect">
            <a:avLst/>
          </a:prstGeom>
          <a:ln>
            <a:noFill/>
          </a:ln>
          <a:effectLst>
            <a:softEdge rad="112500"/>
          </a:effectLst>
        </p:spPr>
      </p:pic>
      <p:pic>
        <p:nvPicPr>
          <p:cNvPr id="31748" name="Picture 4" descr="C:\Users\Ptr. Daniel White\Desktop\Vatican St. Peter Cathedral 2.jpg"/>
          <p:cNvPicPr>
            <a:picLocks noChangeAspect="1" noChangeArrowheads="1"/>
          </p:cNvPicPr>
          <p:nvPr/>
        </p:nvPicPr>
        <p:blipFill>
          <a:blip r:embed="rId4" cstate="print"/>
          <a:srcRect/>
          <a:stretch>
            <a:fillRect/>
          </a:stretch>
        </p:blipFill>
        <p:spPr bwMode="auto">
          <a:xfrm>
            <a:off x="5105400" y="2895600"/>
            <a:ext cx="4038600" cy="3962400"/>
          </a:xfrm>
          <a:prstGeom prst="rect">
            <a:avLst/>
          </a:prstGeom>
          <a:ln>
            <a:noFill/>
          </a:ln>
          <a:effectLst>
            <a:softEdge rad="112500"/>
          </a:effectLst>
        </p:spPr>
      </p:pic>
      <p:pic>
        <p:nvPicPr>
          <p:cNvPr id="31750" name="Picture 6" descr="C:\Users\Ptr. Daniel White\Desktop\Catholic Cathedral 5.jpg"/>
          <p:cNvPicPr>
            <a:picLocks noChangeAspect="1" noChangeArrowheads="1"/>
          </p:cNvPicPr>
          <p:nvPr/>
        </p:nvPicPr>
        <p:blipFill>
          <a:blip r:embed="rId5" cstate="print"/>
          <a:srcRect/>
          <a:stretch>
            <a:fillRect/>
          </a:stretch>
        </p:blipFill>
        <p:spPr bwMode="auto">
          <a:xfrm>
            <a:off x="0" y="0"/>
            <a:ext cx="4081462" cy="3061096"/>
          </a:xfrm>
          <a:prstGeom prst="rect">
            <a:avLst/>
          </a:prstGeom>
          <a:ln>
            <a:noFill/>
          </a:ln>
          <a:effectLst>
            <a:softEdge rad="112500"/>
          </a:effectLst>
        </p:spPr>
      </p:pic>
      <p:pic>
        <p:nvPicPr>
          <p:cNvPr id="31751" name="Picture 7" descr="C:\Users\Ptr. Daniel White\Desktop\pope_mass_42008_252.jpg"/>
          <p:cNvPicPr>
            <a:picLocks noChangeAspect="1" noChangeArrowheads="1"/>
          </p:cNvPicPr>
          <p:nvPr/>
        </p:nvPicPr>
        <p:blipFill>
          <a:blip r:embed="rId6" cstate="print"/>
          <a:srcRect l="19875" r="2125" b="23053"/>
          <a:stretch>
            <a:fillRect/>
          </a:stretch>
        </p:blipFill>
        <p:spPr bwMode="auto">
          <a:xfrm>
            <a:off x="5714999" y="0"/>
            <a:ext cx="3429001" cy="2971800"/>
          </a:xfrm>
          <a:prstGeom prst="rect">
            <a:avLst/>
          </a:prstGeom>
          <a:ln>
            <a:noFill/>
          </a:ln>
          <a:effectLst>
            <a:softEdge rad="112500"/>
          </a:effectLst>
        </p:spPr>
      </p:pic>
      <p:pic>
        <p:nvPicPr>
          <p:cNvPr id="31747" name="Picture 3" descr="C:\Users\Ptr. Daniel White\Desktop\vaticanII.jpg"/>
          <p:cNvPicPr>
            <a:picLocks noChangeAspect="1" noChangeArrowheads="1"/>
          </p:cNvPicPr>
          <p:nvPr/>
        </p:nvPicPr>
        <p:blipFill>
          <a:blip r:embed="rId7" cstate="print"/>
          <a:srcRect/>
          <a:stretch>
            <a:fillRect/>
          </a:stretch>
        </p:blipFill>
        <p:spPr bwMode="auto">
          <a:xfrm>
            <a:off x="2743200" y="0"/>
            <a:ext cx="3810000" cy="4762501"/>
          </a:xfrm>
          <a:prstGeom prst="rect">
            <a:avLst/>
          </a:prstGeom>
          <a:ln>
            <a:noFill/>
          </a:ln>
          <a:effectLst>
            <a:softEdge rad="112500"/>
          </a:effectLst>
        </p:spPr>
      </p:pic>
      <p:sp>
        <p:nvSpPr>
          <p:cNvPr id="9" name="Title 8"/>
          <p:cNvSpPr>
            <a:spLocks noGrp="1"/>
          </p:cNvSpPr>
          <p:nvPr>
            <p:ph type="title"/>
          </p:nvPr>
        </p:nvSpPr>
        <p:spPr>
          <a:xfrm>
            <a:off x="457200" y="274638"/>
            <a:ext cx="8229600" cy="3611562"/>
          </a:xfrm>
        </p:spPr>
        <p:txBody>
          <a:bodyPr>
            <a:noAutofit/>
          </a:bodyPr>
          <a:lstStyle/>
          <a:p>
            <a:r>
              <a:rPr lang="en-US" sz="4800" i="1" dirty="0" smtClean="0">
                <a:effectLst>
                  <a:glow rad="101600">
                    <a:schemeClr val="bg1">
                      <a:alpha val="60000"/>
                    </a:schemeClr>
                  </a:glow>
                </a:effectLst>
              </a:rPr>
              <a:t>“And the voice of harpers, and musicians, and of pipers, and trumpeters, shall be heard no more at all in thee.”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6433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vatican aqrtwork\4paul5.jpg"/>
          <p:cNvPicPr>
            <a:picLocks noChangeAspect="1" noChangeArrowheads="1"/>
          </p:cNvPicPr>
          <p:nvPr/>
        </p:nvPicPr>
        <p:blipFill>
          <a:blip r:embed="rId3" cstate="print"/>
          <a:srcRect/>
          <a:stretch>
            <a:fillRect/>
          </a:stretch>
        </p:blipFill>
        <p:spPr bwMode="auto">
          <a:xfrm rot="1154770">
            <a:off x="371329" y="284422"/>
            <a:ext cx="2170112" cy="26209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Ptr. Daniel White\Desktop\vatican aqrtwork\051123_16_FCO_Vatican_Museum.JPG"/>
          <p:cNvPicPr>
            <a:picLocks noChangeAspect="1" noChangeArrowheads="1"/>
          </p:cNvPicPr>
          <p:nvPr/>
        </p:nvPicPr>
        <p:blipFill>
          <a:blip r:embed="rId4" cstate="print"/>
          <a:srcRect/>
          <a:stretch>
            <a:fillRect/>
          </a:stretch>
        </p:blipFill>
        <p:spPr bwMode="auto">
          <a:xfrm rot="21214813">
            <a:off x="2671763" y="361950"/>
            <a:ext cx="1463675" cy="23050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Ptr. Daniel White\Desktop\vatican aqrtwork\8+-+Vatican+Pieta.JPG"/>
          <p:cNvPicPr>
            <a:picLocks noChangeAspect="1" noChangeArrowheads="1"/>
          </p:cNvPicPr>
          <p:nvPr/>
        </p:nvPicPr>
        <p:blipFill>
          <a:blip r:embed="rId5" cstate="print"/>
          <a:srcRect/>
          <a:stretch>
            <a:fillRect/>
          </a:stretch>
        </p:blipFill>
        <p:spPr bwMode="auto">
          <a:xfrm rot="21388404">
            <a:off x="5486400" y="838200"/>
            <a:ext cx="1524000" cy="2032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Ptr. Daniel White\Desktop\vatican aqrtwork\6593412_8f78c1b748.jpg"/>
          <p:cNvPicPr>
            <a:picLocks noChangeAspect="1" noChangeArrowheads="1"/>
          </p:cNvPicPr>
          <p:nvPr/>
        </p:nvPicPr>
        <p:blipFill>
          <a:blip r:embed="rId6" cstate="print"/>
          <a:srcRect/>
          <a:stretch>
            <a:fillRect/>
          </a:stretch>
        </p:blipFill>
        <p:spPr bwMode="auto">
          <a:xfrm rot="197481">
            <a:off x="6933412" y="58986"/>
            <a:ext cx="2133600" cy="2743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C:\Users\Ptr. Daniel White\Desktop\vatican aqrtwork\8+-+Statuary.JPG"/>
          <p:cNvPicPr>
            <a:picLocks noChangeAspect="1" noChangeArrowheads="1"/>
          </p:cNvPicPr>
          <p:nvPr/>
        </p:nvPicPr>
        <p:blipFill>
          <a:blip r:embed="rId7" cstate="print"/>
          <a:srcRect/>
          <a:stretch>
            <a:fillRect/>
          </a:stretch>
        </p:blipFill>
        <p:spPr bwMode="auto">
          <a:xfrm rot="675496">
            <a:off x="4212095" y="336723"/>
            <a:ext cx="1295400" cy="1905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7" name="Picture 9" descr="C:\Users\Ptr. Daniel White\Desktop\vatican aqrtwork\DSCF1684.JPG"/>
          <p:cNvPicPr>
            <a:picLocks noChangeAspect="1" noChangeArrowheads="1"/>
          </p:cNvPicPr>
          <p:nvPr/>
        </p:nvPicPr>
        <p:blipFill>
          <a:blip r:embed="rId8" cstate="print"/>
          <a:srcRect/>
          <a:stretch>
            <a:fillRect/>
          </a:stretch>
        </p:blipFill>
        <p:spPr bwMode="auto">
          <a:xfrm rot="254689">
            <a:off x="3341426" y="2618019"/>
            <a:ext cx="2939653" cy="39195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C:\Users\Ptr. Daniel White\Desktop\vatican aqrtwork\hall_of_maps.jpg"/>
          <p:cNvPicPr>
            <a:picLocks noChangeAspect="1" noChangeArrowheads="1"/>
          </p:cNvPicPr>
          <p:nvPr/>
        </p:nvPicPr>
        <p:blipFill>
          <a:blip r:embed="rId9" cstate="print"/>
          <a:srcRect/>
          <a:stretch>
            <a:fillRect/>
          </a:stretch>
        </p:blipFill>
        <p:spPr bwMode="auto">
          <a:xfrm rot="21414041">
            <a:off x="319068" y="2899290"/>
            <a:ext cx="3048000"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9" name="Picture 11" descr="C:\Users\Ptr. Daniel White\Desktop\vatican aqrtwork\DSC_0486.JPG"/>
          <p:cNvPicPr>
            <a:picLocks noChangeAspect="1" noChangeArrowheads="1"/>
          </p:cNvPicPr>
          <p:nvPr/>
        </p:nvPicPr>
        <p:blipFill>
          <a:blip r:embed="rId10" cstate="print"/>
          <a:srcRect/>
          <a:stretch>
            <a:fillRect/>
          </a:stretch>
        </p:blipFill>
        <p:spPr bwMode="auto">
          <a:xfrm rot="509576">
            <a:off x="6294368" y="2782333"/>
            <a:ext cx="2729552"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1" name="Picture 13" descr="C:\Users\Ptr. Daniel White\Desktop\vatican aqrtwork\Perugino_Risorto.jpg"/>
          <p:cNvPicPr>
            <a:picLocks noChangeAspect="1" noChangeArrowheads="1"/>
          </p:cNvPicPr>
          <p:nvPr/>
        </p:nvPicPr>
        <p:blipFill>
          <a:blip r:embed="rId11" cstate="print"/>
          <a:srcRect/>
          <a:stretch>
            <a:fillRect/>
          </a:stretch>
        </p:blipFill>
        <p:spPr bwMode="auto">
          <a:xfrm rot="423703">
            <a:off x="6858000" y="4267200"/>
            <a:ext cx="1709580" cy="24121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le 15"/>
          <p:cNvSpPr>
            <a:spLocks noGrp="1"/>
          </p:cNvSpPr>
          <p:nvPr>
            <p:ph type="title"/>
          </p:nvPr>
        </p:nvSpPr>
        <p:spPr>
          <a:xfrm>
            <a:off x="0" y="0"/>
            <a:ext cx="9144000" cy="3352800"/>
          </a:xfrm>
        </p:spPr>
        <p:txBody>
          <a:bodyPr>
            <a:noAutofit/>
          </a:bodyPr>
          <a:lstStyle/>
          <a:p>
            <a:r>
              <a:rPr lang="en-US" i="1" dirty="0" smtClean="0">
                <a:effectLst>
                  <a:glow rad="101600">
                    <a:schemeClr val="bg1">
                      <a:alpha val="60000"/>
                    </a:schemeClr>
                  </a:glow>
                </a:effectLst>
              </a:rPr>
              <a:t>“No craftsman, of whatsoever craft he be, shall be found any more in thee…”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50615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vatican aqrtwork\Italy_Vatican_City_0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841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vatican aqrtwork\0s-Sistine.jpg"/>
          <p:cNvPicPr>
            <a:picLocks noChangeAspect="1" noChangeArrowheads="1"/>
          </p:cNvPicPr>
          <p:nvPr/>
        </p:nvPicPr>
        <p:blipFill>
          <a:blip r:embed="rId3" cstate="print"/>
          <a:srcRect/>
          <a:stretch>
            <a:fillRect/>
          </a:stretch>
        </p:blipFill>
        <p:spPr bwMode="auto">
          <a:xfrm>
            <a:off x="0" y="0"/>
            <a:ext cx="9143999" cy="6904038"/>
          </a:xfrm>
          <a:prstGeom prst="rect">
            <a:avLst/>
          </a:prstGeom>
          <a:noFill/>
        </p:spPr>
      </p:pic>
    </p:spTree>
    <p:extLst>
      <p:ext uri="{BB962C8B-B14F-4D97-AF65-F5344CB8AC3E}">
        <p14:creationId xmlns:p14="http://schemas.microsoft.com/office/powerpoint/2010/main" val="193412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Ptr. Daniel White\Desktop\vatican aqrtwork\last judgement color+border.jpg"/>
          <p:cNvPicPr>
            <a:picLocks noChangeAspect="1" noChangeArrowheads="1"/>
          </p:cNvPicPr>
          <p:nvPr/>
        </p:nvPicPr>
        <p:blipFill>
          <a:blip r:embed="rId3" cstate="print"/>
          <a:srcRect/>
          <a:stretch>
            <a:fillRect/>
          </a:stretch>
        </p:blipFill>
        <p:spPr bwMode="auto">
          <a:xfrm>
            <a:off x="4343400" y="2819401"/>
            <a:ext cx="4800600" cy="4038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2" name="Picture 2" descr="C:\Users\Ptr. Daniel White\Desktop\vatican aqrtwork\1254664493_9da5e531ba.jpg"/>
          <p:cNvPicPr>
            <a:picLocks noChangeAspect="1" noChangeArrowheads="1"/>
          </p:cNvPicPr>
          <p:nvPr/>
        </p:nvPicPr>
        <p:blipFill>
          <a:blip r:embed="rId4" cstate="print"/>
          <a:srcRect/>
          <a:stretch>
            <a:fillRect/>
          </a:stretch>
        </p:blipFill>
        <p:spPr bwMode="auto">
          <a:xfrm>
            <a:off x="0" y="0"/>
            <a:ext cx="4419600" cy="3590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3" name="Picture 3" descr="C:\Users\Ptr. Daniel White\Desktop\vatican aqrtwork\1254694143_3a38f8239d.jpg"/>
          <p:cNvPicPr>
            <a:picLocks noChangeAspect="1" noChangeArrowheads="1"/>
          </p:cNvPicPr>
          <p:nvPr/>
        </p:nvPicPr>
        <p:blipFill>
          <a:blip r:embed="rId5" cstate="print"/>
          <a:srcRect/>
          <a:stretch>
            <a:fillRect/>
          </a:stretch>
        </p:blipFill>
        <p:spPr bwMode="auto">
          <a:xfrm>
            <a:off x="4218562" y="0"/>
            <a:ext cx="4925438" cy="3581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4" name="Picture 4" descr="C:\Users\Ptr. Daniel White\Desktop\vatican aqrtwork\1255533314_8bc471e371.jpg"/>
          <p:cNvPicPr>
            <a:picLocks noChangeAspect="1" noChangeArrowheads="1"/>
          </p:cNvPicPr>
          <p:nvPr/>
        </p:nvPicPr>
        <p:blipFill>
          <a:blip r:embed="rId6" cstate="print"/>
          <a:srcRect/>
          <a:stretch>
            <a:fillRect/>
          </a:stretch>
        </p:blipFill>
        <p:spPr bwMode="auto">
          <a:xfrm>
            <a:off x="0" y="3410074"/>
            <a:ext cx="4419600" cy="34479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334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tr. Daniel White\Desktop\vatican aqrtwork\michelangelo_david_detail.jpg"/>
          <p:cNvPicPr>
            <a:picLocks noChangeAspect="1" noChangeArrowheads="1"/>
          </p:cNvPicPr>
          <p:nvPr/>
        </p:nvPicPr>
        <p:blipFill>
          <a:blip r:embed="rId3" cstate="print"/>
          <a:srcRect/>
          <a:stretch>
            <a:fillRect/>
          </a:stretch>
        </p:blipFill>
        <p:spPr bwMode="auto">
          <a:xfrm>
            <a:off x="3962400" y="0"/>
            <a:ext cx="3962400" cy="44189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8" name="Picture 4" descr="C:\Users\Ptr. Daniel White\Desktop\vatican aqrtwork\lao003.jpg"/>
          <p:cNvPicPr>
            <a:picLocks noChangeAspect="1" noChangeArrowheads="1"/>
          </p:cNvPicPr>
          <p:nvPr/>
        </p:nvPicPr>
        <p:blipFill>
          <a:blip r:embed="rId4" cstate="print"/>
          <a:srcRect r="1477" b="49000"/>
          <a:stretch>
            <a:fillRect/>
          </a:stretch>
        </p:blipFill>
        <p:spPr bwMode="auto">
          <a:xfrm>
            <a:off x="152400" y="228600"/>
            <a:ext cx="3886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9" name="Picture 5" descr="C:\Users\Ptr. Daniel White\Desktop\vatican aqrtwork\eurotrip-204.jpg"/>
          <p:cNvPicPr>
            <a:picLocks noChangeAspect="1" noChangeArrowheads="1"/>
          </p:cNvPicPr>
          <p:nvPr/>
        </p:nvPicPr>
        <p:blipFill>
          <a:blip r:embed="rId5" cstate="print"/>
          <a:srcRect/>
          <a:stretch>
            <a:fillRect/>
          </a:stretch>
        </p:blipFill>
        <p:spPr bwMode="auto">
          <a:xfrm>
            <a:off x="0" y="2819400"/>
            <a:ext cx="4495800" cy="37989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50" name="Picture 6" descr="C:\Users\Ptr. Daniel White\Desktop\vatican aqrtwork\62100143.ZbdNTnn5.mImg_5541rc.jpg"/>
          <p:cNvPicPr>
            <a:picLocks noChangeAspect="1" noChangeArrowheads="1"/>
          </p:cNvPicPr>
          <p:nvPr/>
        </p:nvPicPr>
        <p:blipFill>
          <a:blip r:embed="rId6" cstate="print"/>
          <a:srcRect/>
          <a:stretch>
            <a:fillRect/>
          </a:stretch>
        </p:blipFill>
        <p:spPr bwMode="auto">
          <a:xfrm>
            <a:off x="5486401" y="3481755"/>
            <a:ext cx="3657599" cy="33762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859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timesofisrael.com/uploads/2015/09/US-Obama-Pope-Francis_Horo-1-e1443034687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eng_vatican_stpeter_605017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8914" name="Picture 2" descr="C:\Users\Ptr. Daniel White\Desktop\638025.jpg"/>
          <p:cNvPicPr>
            <a:picLocks noChangeAspect="1" noChangeArrowheads="1"/>
          </p:cNvPicPr>
          <p:nvPr/>
        </p:nvPicPr>
        <p:blipFill>
          <a:blip r:embed="rId4" cstate="print"/>
          <a:srcRect/>
          <a:stretch>
            <a:fillRect/>
          </a:stretch>
        </p:blipFill>
        <p:spPr bwMode="auto">
          <a:xfrm>
            <a:off x="0" y="2514600"/>
            <a:ext cx="3429001" cy="2819400"/>
          </a:xfrm>
          <a:prstGeom prst="ellipse">
            <a:avLst/>
          </a:prstGeom>
          <a:ln>
            <a:noFill/>
          </a:ln>
          <a:effectLst>
            <a:softEdge rad="112500"/>
          </a:effectLst>
        </p:spPr>
      </p:pic>
      <p:sp>
        <p:nvSpPr>
          <p:cNvPr id="6" name="Title 5"/>
          <p:cNvSpPr>
            <a:spLocks noGrp="1"/>
          </p:cNvSpPr>
          <p:nvPr>
            <p:ph type="title"/>
          </p:nvPr>
        </p:nvSpPr>
        <p:spPr>
          <a:xfrm>
            <a:off x="457200" y="609600"/>
            <a:ext cx="8229600" cy="1143000"/>
          </a:xfrm>
        </p:spPr>
        <p:txBody>
          <a:bodyPr>
            <a:noAutofit/>
          </a:bodyPr>
          <a:lstStyle/>
          <a:p>
            <a:r>
              <a:rPr lang="en-US" sz="4800" i="1" dirty="0" smtClean="0">
                <a:effectLst>
                  <a:glow rad="101600">
                    <a:schemeClr val="bg1">
                      <a:alpha val="60000"/>
                    </a:schemeClr>
                  </a:glow>
                </a:effectLst>
              </a:rPr>
              <a:t>“The light of a candle shall shine no more at all in thee…”</a:t>
            </a:r>
            <a:endParaRPr lang="en-US" sz="4800" i="1" dirty="0">
              <a:effectLst>
                <a:glow rad="101600">
                  <a:schemeClr val="bg1">
                    <a:alpha val="60000"/>
                  </a:schemeClr>
                </a:glow>
              </a:effectLst>
            </a:endParaRPr>
          </a:p>
        </p:txBody>
      </p:sp>
      <p:pic>
        <p:nvPicPr>
          <p:cNvPr id="2" name="Picture 2" descr="C:\Users\Ptr. Daniel White\Desktop\vatican aqrtwork\11177357.JPG"/>
          <p:cNvPicPr>
            <a:picLocks noChangeAspect="1" noChangeArrowheads="1"/>
          </p:cNvPicPr>
          <p:nvPr/>
        </p:nvPicPr>
        <p:blipFill>
          <a:blip r:embed="rId5" cstate="print"/>
          <a:srcRect/>
          <a:stretch>
            <a:fillRect/>
          </a:stretch>
        </p:blipFill>
        <p:spPr bwMode="auto">
          <a:xfrm>
            <a:off x="6019800" y="3429000"/>
            <a:ext cx="2730499" cy="3181349"/>
          </a:xfrm>
          <a:prstGeom prst="rect">
            <a:avLst/>
          </a:prstGeom>
          <a:ln>
            <a:noFill/>
          </a:ln>
          <a:effectLst>
            <a:softEdge rad="112500"/>
          </a:effectLst>
        </p:spPr>
      </p:pic>
    </p:spTree>
    <p:extLst>
      <p:ext uri="{BB962C8B-B14F-4D97-AF65-F5344CB8AC3E}">
        <p14:creationId xmlns:p14="http://schemas.microsoft.com/office/powerpoint/2010/main" val="381605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Ptr. Daniel White\Desktop\The Pope being carried and worshiped 6.jpg"/>
          <p:cNvPicPr>
            <a:picLocks noChangeAspect="1" noChangeArrowheads="1"/>
          </p:cNvPicPr>
          <p:nvPr/>
        </p:nvPicPr>
        <p:blipFill>
          <a:blip r:embed="rId3" cstate="print"/>
          <a:srcRect/>
          <a:stretch>
            <a:fillRect/>
          </a:stretch>
        </p:blipFill>
        <p:spPr bwMode="auto">
          <a:xfrm>
            <a:off x="2057400" y="0"/>
            <a:ext cx="4800600" cy="6858000"/>
          </a:xfrm>
          <a:prstGeom prst="rect">
            <a:avLst/>
          </a:prstGeom>
          <a:ln w="88900" cap="sq" cmpd="thickThin">
            <a:solidFill>
              <a:srgbClr val="000000"/>
            </a:solidFill>
            <a:prstDash val="solid"/>
            <a:miter lim="800000"/>
          </a:ln>
          <a:effectLst>
            <a:innerShdw blurRad="76200">
              <a:srgbClr val="000000"/>
            </a:innerShdw>
          </a:effectLst>
        </p:spPr>
      </p:pic>
      <p:pic>
        <p:nvPicPr>
          <p:cNvPr id="37891" name="Picture 3" descr="C:\Users\Ptr. Daniel White\Desktop\Marriage.jpg"/>
          <p:cNvPicPr>
            <a:picLocks noChangeAspect="1" noChangeArrowheads="1"/>
          </p:cNvPicPr>
          <p:nvPr/>
        </p:nvPicPr>
        <p:blipFill>
          <a:blip r:embed="rId4" cstate="print"/>
          <a:srcRect/>
          <a:stretch>
            <a:fillRect/>
          </a:stretch>
        </p:blipFill>
        <p:spPr bwMode="auto">
          <a:xfrm>
            <a:off x="0" y="685800"/>
            <a:ext cx="2514600" cy="243840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274638"/>
            <a:ext cx="8229600" cy="2468562"/>
          </a:xfrm>
        </p:spPr>
        <p:txBody>
          <a:bodyPr>
            <a:noAutofit/>
          </a:bodyPr>
          <a:lstStyle/>
          <a:p>
            <a:r>
              <a:rPr lang="en-US" sz="4800" i="1" dirty="0" smtClean="0">
                <a:effectLst>
                  <a:glow rad="101600">
                    <a:schemeClr val="bg1">
                      <a:alpha val="60000"/>
                    </a:schemeClr>
                  </a:glow>
                </a:effectLst>
              </a:rPr>
              <a:t>“The voice of the bridegroom and of the bride shall be heard no more at all in thee…”</a:t>
            </a:r>
            <a:endParaRPr lang="en-US" sz="4800" i="1" dirty="0">
              <a:effectLst>
                <a:glow rad="101600">
                  <a:schemeClr val="bg1">
                    <a:alpha val="60000"/>
                  </a:schemeClr>
                </a:glow>
              </a:effectLst>
            </a:endParaRPr>
          </a:p>
        </p:txBody>
      </p:sp>
      <p:pic>
        <p:nvPicPr>
          <p:cNvPr id="37892" name="Picture 4" descr="C:\Users\Ptr. Daniel White\Desktop\platinum_marridge_ring_sm.jpg"/>
          <p:cNvPicPr>
            <a:picLocks noChangeAspect="1" noChangeArrowheads="1"/>
          </p:cNvPicPr>
          <p:nvPr/>
        </p:nvPicPr>
        <p:blipFill>
          <a:blip r:embed="rId5" cstate="print"/>
          <a:srcRect/>
          <a:stretch>
            <a:fillRect/>
          </a:stretch>
        </p:blipFill>
        <p:spPr bwMode="auto">
          <a:xfrm>
            <a:off x="6342591" y="3276600"/>
            <a:ext cx="2801409" cy="2819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869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Prophecy pictures\Revelation 1\0269 Os portões do inferno.jpg"/>
          <p:cNvPicPr>
            <a:picLocks noChangeAspect="1" noChangeArrowheads="1"/>
          </p:cNvPicPr>
          <p:nvPr/>
        </p:nvPicPr>
        <p:blipFill>
          <a:blip r:embed="rId3" cstate="print"/>
          <a:srcRect l="8333" t="3277" r="12500" b="39431"/>
          <a:stretch>
            <a:fillRect/>
          </a:stretch>
        </p:blipFill>
        <p:spPr bwMode="auto">
          <a:xfrm>
            <a:off x="0" y="0"/>
            <a:ext cx="9144000" cy="6858000"/>
          </a:xfrm>
          <a:prstGeom prst="rect">
            <a:avLst/>
          </a:prstGeom>
          <a:noFill/>
        </p:spPr>
      </p:pic>
      <p:pic>
        <p:nvPicPr>
          <p:cNvPr id="32771" name="Picture 3" descr="C:\Users\Ptr. Daniel White\Desktop\Prophecy pictures\Revelation 1\Catholic\Vatican St. Peter Cathedral 3.jpg"/>
          <p:cNvPicPr>
            <a:picLocks noChangeAspect="1" noChangeArrowheads="1"/>
          </p:cNvPicPr>
          <p:nvPr/>
        </p:nvPicPr>
        <p:blipFill>
          <a:blip r:embed="rId4" cstate="print"/>
          <a:srcRect/>
          <a:stretch>
            <a:fillRect/>
          </a:stretch>
        </p:blipFill>
        <p:spPr bwMode="auto">
          <a:xfrm>
            <a:off x="2438399" y="3402013"/>
            <a:ext cx="4800601" cy="3455987"/>
          </a:xfrm>
          <a:prstGeom prst="rect">
            <a:avLst/>
          </a:prstGeom>
          <a:ln>
            <a:noFill/>
          </a:ln>
          <a:effectLst>
            <a:softEdge rad="112500"/>
          </a:effectLst>
        </p:spPr>
      </p:pic>
      <p:sp>
        <p:nvSpPr>
          <p:cNvPr id="4" name="Title 3"/>
          <p:cNvSpPr>
            <a:spLocks noGrp="1"/>
          </p:cNvSpPr>
          <p:nvPr>
            <p:ph type="title"/>
          </p:nvPr>
        </p:nvSpPr>
        <p:spPr>
          <a:xfrm>
            <a:off x="457200" y="685800"/>
            <a:ext cx="8229600" cy="1295400"/>
          </a:xfrm>
        </p:spPr>
        <p:txBody>
          <a:bodyPr>
            <a:noAutofit/>
          </a:bodyPr>
          <a:lstStyle/>
          <a:p>
            <a:r>
              <a:rPr lang="en-US" sz="4800" i="1" dirty="0" smtClean="0">
                <a:ln>
                  <a:solidFill>
                    <a:schemeClr val="tx1"/>
                  </a:solidFill>
                </a:ln>
                <a:effectLst>
                  <a:glow rad="228600">
                    <a:schemeClr val="bg1">
                      <a:alpha val="40000"/>
                    </a:schemeClr>
                  </a:glow>
                </a:effectLst>
                <a:latin typeface="+mn-lt"/>
              </a:rPr>
              <a:t>“For by thy sorceries were all </a:t>
            </a:r>
            <a:br>
              <a:rPr lang="en-US" sz="4800" i="1" dirty="0" smtClean="0">
                <a:ln>
                  <a:solidFill>
                    <a:schemeClr val="tx1"/>
                  </a:solidFill>
                </a:ln>
                <a:effectLst>
                  <a:glow rad="228600">
                    <a:schemeClr val="bg1">
                      <a:alpha val="40000"/>
                    </a:schemeClr>
                  </a:glow>
                </a:effectLst>
                <a:latin typeface="+mn-lt"/>
              </a:rPr>
            </a:br>
            <a:r>
              <a:rPr lang="en-US" sz="4800" i="1" dirty="0" smtClean="0">
                <a:ln>
                  <a:solidFill>
                    <a:schemeClr val="tx1"/>
                  </a:solidFill>
                </a:ln>
                <a:effectLst>
                  <a:glow rad="228600">
                    <a:schemeClr val="bg1">
                      <a:alpha val="40000"/>
                    </a:schemeClr>
                  </a:glow>
                </a:effectLst>
                <a:latin typeface="+mn-lt"/>
              </a:rPr>
              <a:t>nations deceived.” </a:t>
            </a:r>
            <a:br>
              <a:rPr lang="en-US" sz="4800" i="1" dirty="0" smtClean="0">
                <a:ln>
                  <a:solidFill>
                    <a:schemeClr val="tx1"/>
                  </a:solidFill>
                </a:ln>
                <a:effectLst>
                  <a:glow rad="228600">
                    <a:schemeClr val="bg1">
                      <a:alpha val="40000"/>
                    </a:schemeClr>
                  </a:glow>
                </a:effectLst>
                <a:latin typeface="+mn-lt"/>
              </a:rPr>
            </a:br>
            <a:endParaRPr lang="en-US" sz="4800" i="1" dirty="0">
              <a:ln>
                <a:solidFill>
                  <a:schemeClr val="tx1"/>
                </a:solidFill>
              </a:ln>
              <a:effectLst>
                <a:glow rad="228600">
                  <a:schemeClr val="bg1">
                    <a:alpha val="40000"/>
                  </a:schemeClr>
                </a:glow>
              </a:effectLst>
              <a:latin typeface="+mn-lt"/>
            </a:endParaRPr>
          </a:p>
        </p:txBody>
      </p:sp>
    </p:spTree>
    <p:extLst>
      <p:ext uri="{BB962C8B-B14F-4D97-AF65-F5344CB8AC3E}">
        <p14:creationId xmlns:p14="http://schemas.microsoft.com/office/powerpoint/2010/main" val="28475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tr. Daniel White\Desktop\Prophecy pictures\Revelation 1\guillotine[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4297362"/>
          </a:xfrm>
        </p:spPr>
        <p:txBody>
          <a:bodyPr>
            <a:normAutofit/>
          </a:bodyPr>
          <a:lstStyle/>
          <a:p>
            <a:r>
              <a:rPr lang="en-US" i="1" dirty="0" smtClean="0">
                <a:effectLst>
                  <a:glow rad="101600">
                    <a:schemeClr val="bg1">
                      <a:alpha val="60000"/>
                    </a:schemeClr>
                  </a:glow>
                </a:effectLst>
              </a:rPr>
              <a:t>“In her was found  the blood of the prophets, and of saints, and of all that were slain upon the earth.”</a:t>
            </a:r>
            <a:br>
              <a:rPr lang="en-US" i="1" dirty="0" smtClean="0">
                <a:effectLst>
                  <a:glow rad="101600">
                    <a:schemeClr val="bg1">
                      <a:alpha val="60000"/>
                    </a:schemeClr>
                  </a:glow>
                </a:effectLst>
              </a:rPr>
            </a:br>
            <a:endParaRPr lang="en-US" i="1" dirty="0">
              <a:effectLst>
                <a:glow rad="101600">
                  <a:schemeClr val="bg1">
                    <a:alpha val="60000"/>
                  </a:schemeClr>
                </a:glow>
              </a:effectLst>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33800"/>
            <a:ext cx="2907085" cy="3124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6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descr="C:\Users\Ptr. Daniel White\Pictures\4-Bib Pics-Misc\Persecution\Martyrdom 1193-168.jpg"/>
          <p:cNvPicPr>
            <a:picLocks noChangeAspect="1" noChangeArrowheads="1"/>
          </p:cNvPicPr>
          <p:nvPr/>
        </p:nvPicPr>
        <p:blipFill>
          <a:blip r:embed="rId3" cstate="print"/>
          <a:srcRect/>
          <a:stretch>
            <a:fillRect/>
          </a:stretch>
        </p:blipFill>
        <p:spPr bwMode="auto">
          <a:xfrm>
            <a:off x="0" y="3733801"/>
            <a:ext cx="6629399" cy="3124200"/>
          </a:xfrm>
          <a:prstGeom prst="rect">
            <a:avLst/>
          </a:prstGeom>
          <a:ln>
            <a:noFill/>
          </a:ln>
          <a:effectLst>
            <a:softEdge rad="112500"/>
          </a:effectLst>
        </p:spPr>
      </p:pic>
      <p:pic>
        <p:nvPicPr>
          <p:cNvPr id="39940" name="Picture 4" descr="C:\Users\Ptr. Daniel White\Pictures\4-Bib Pics-Misc\Persecution\Faithful's death 1172-105_.jpg"/>
          <p:cNvPicPr>
            <a:picLocks noChangeAspect="1" noChangeArrowheads="1"/>
          </p:cNvPicPr>
          <p:nvPr/>
        </p:nvPicPr>
        <p:blipFill>
          <a:blip r:embed="rId4" cstate="print"/>
          <a:srcRect/>
          <a:stretch>
            <a:fillRect/>
          </a:stretch>
        </p:blipFill>
        <p:spPr bwMode="auto">
          <a:xfrm>
            <a:off x="0" y="0"/>
            <a:ext cx="3276600" cy="4038600"/>
          </a:xfrm>
          <a:prstGeom prst="rect">
            <a:avLst/>
          </a:prstGeom>
          <a:ln>
            <a:noFill/>
          </a:ln>
          <a:effectLst>
            <a:softEdge rad="112500"/>
          </a:effectLst>
        </p:spPr>
      </p:pic>
      <p:pic>
        <p:nvPicPr>
          <p:cNvPr id="3074" name="Picture 2" descr="C:\Users\Ptr. Daniel White\Desktop\lenepveustake.jpg"/>
          <p:cNvPicPr>
            <a:picLocks noChangeAspect="1" noChangeArrowheads="1"/>
          </p:cNvPicPr>
          <p:nvPr/>
        </p:nvPicPr>
        <p:blipFill>
          <a:blip r:embed="rId5" cstate="print"/>
          <a:srcRect/>
          <a:stretch>
            <a:fillRect/>
          </a:stretch>
        </p:blipFill>
        <p:spPr bwMode="auto">
          <a:xfrm>
            <a:off x="6019801" y="0"/>
            <a:ext cx="3124200" cy="6858000"/>
          </a:xfrm>
          <a:prstGeom prst="rect">
            <a:avLst/>
          </a:prstGeom>
          <a:ln>
            <a:noFill/>
          </a:ln>
          <a:effectLst>
            <a:softEdge rad="112500"/>
          </a:effectLst>
        </p:spPr>
      </p:pic>
      <p:pic>
        <p:nvPicPr>
          <p:cNvPr id="39941" name="Picture 5" descr="C:\Users\Ptr. Daniel White\Pictures\4-Bib Pics-Misc\Persecution\Christian Martyr.jpg"/>
          <p:cNvPicPr>
            <a:picLocks noChangeAspect="1" noChangeArrowheads="1"/>
          </p:cNvPicPr>
          <p:nvPr/>
        </p:nvPicPr>
        <p:blipFill>
          <a:blip r:embed="rId6" cstate="print"/>
          <a:srcRect/>
          <a:stretch>
            <a:fillRect/>
          </a:stretch>
        </p:blipFill>
        <p:spPr bwMode="auto">
          <a:xfrm>
            <a:off x="2895600" y="0"/>
            <a:ext cx="3276600" cy="2667000"/>
          </a:xfrm>
          <a:prstGeom prst="rect">
            <a:avLst/>
          </a:prstGeom>
          <a:ln>
            <a:noFill/>
          </a:ln>
          <a:effectLst>
            <a:softEdge rad="112500"/>
          </a:effectLst>
        </p:spPr>
      </p:pic>
      <p:pic>
        <p:nvPicPr>
          <p:cNvPr id="2" name="Picture 2" descr="C:\Users\Ptr. Daniel White\Desktop\Persecution of Christians 4.jpg"/>
          <p:cNvPicPr>
            <a:picLocks noChangeAspect="1" noChangeArrowheads="1"/>
          </p:cNvPicPr>
          <p:nvPr/>
        </p:nvPicPr>
        <p:blipFill>
          <a:blip r:embed="rId7" cstate="print"/>
          <a:srcRect/>
          <a:stretch>
            <a:fillRect/>
          </a:stretch>
        </p:blipFill>
        <p:spPr bwMode="auto">
          <a:xfrm>
            <a:off x="2819400" y="2057400"/>
            <a:ext cx="3581400" cy="2819400"/>
          </a:xfrm>
          <a:prstGeom prst="rect">
            <a:avLst/>
          </a:prstGeom>
          <a:ln>
            <a:noFill/>
          </a:ln>
          <a:effectLst>
            <a:softEdge rad="112500"/>
          </a:effectLst>
        </p:spPr>
      </p:pic>
    </p:spTree>
    <p:extLst>
      <p:ext uri="{BB962C8B-B14F-4D97-AF65-F5344CB8AC3E}">
        <p14:creationId xmlns:p14="http://schemas.microsoft.com/office/powerpoint/2010/main" val="156677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tr. Daniel White\Desktop\Prophecy pictures\Revelation 1\image05.jpg"/>
          <p:cNvPicPr>
            <a:picLocks noChangeAspect="1" noChangeArrowheads="1"/>
          </p:cNvPicPr>
          <p:nvPr/>
        </p:nvPicPr>
        <p:blipFill>
          <a:blip r:embed="rId3" cstate="print"/>
          <a:srcRect/>
          <a:stretch>
            <a:fillRect/>
          </a:stretch>
        </p:blipFill>
        <p:spPr bwMode="auto">
          <a:xfrm>
            <a:off x="-231776" y="0"/>
            <a:ext cx="9375775" cy="6858000"/>
          </a:xfrm>
          <a:prstGeom prst="rect">
            <a:avLst/>
          </a:prstGeom>
          <a:noFill/>
        </p:spPr>
      </p:pic>
      <p:sp>
        <p:nvSpPr>
          <p:cNvPr id="3" name="Title 2"/>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(Revelation 19:1-3)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after these things I heard a great voice of much people in heaven, saying, Alleluia; Salvation, and glory, and </a:t>
            </a:r>
            <a:r>
              <a:rPr lang="en-US" i="1" dirty="0" err="1" smtClean="0">
                <a:effectLst>
                  <a:glow rad="101600">
                    <a:schemeClr val="bg1">
                      <a:alpha val="60000"/>
                    </a:schemeClr>
                  </a:glow>
                </a:effectLst>
              </a:rPr>
              <a:t>honour</a:t>
            </a:r>
            <a:r>
              <a:rPr lang="en-US" i="1" dirty="0" smtClean="0">
                <a:effectLst>
                  <a:glow rad="101600">
                    <a:schemeClr val="bg1">
                      <a:alpha val="60000"/>
                    </a:schemeClr>
                  </a:glow>
                </a:effectLst>
              </a:rPr>
              <a:t>, and power, unto the Lord our God.”</a:t>
            </a:r>
            <a:endParaRPr lang="en-US" i="1" dirty="0">
              <a:effectLst>
                <a:glow rad="101600">
                  <a:schemeClr val="bg1">
                    <a:alpha val="60000"/>
                  </a:schemeClr>
                </a:glow>
              </a:effectLst>
            </a:endParaRPr>
          </a:p>
        </p:txBody>
      </p:sp>
      <p:pic>
        <p:nvPicPr>
          <p:cNvPr id="4" name="Picture 2" descr="C:\Users\Ptr. Daniel White\Desktop\Prophecy pictures\Revelation 1\image05.jpg"/>
          <p:cNvPicPr>
            <a:picLocks noChangeAspect="1" noChangeArrowheads="1"/>
          </p:cNvPicPr>
          <p:nvPr/>
        </p:nvPicPr>
        <p:blipFill>
          <a:blip r:embed="rId3" cstate="print"/>
          <a:srcRect l="62615" t="92222" r="1625"/>
          <a:stretch>
            <a:fillRect/>
          </a:stretch>
        </p:blipFill>
        <p:spPr bwMode="auto">
          <a:xfrm>
            <a:off x="-381000" y="6172200"/>
            <a:ext cx="3505200" cy="914400"/>
          </a:xfrm>
          <a:prstGeom prst="rect">
            <a:avLst/>
          </a:prstGeom>
          <a:ln>
            <a:noFill/>
          </a:ln>
          <a:effectLst>
            <a:softEdge rad="112500"/>
          </a:effectLst>
        </p:spPr>
      </p:pic>
    </p:spTree>
    <p:extLst>
      <p:ext uri="{BB962C8B-B14F-4D97-AF65-F5344CB8AC3E}">
        <p14:creationId xmlns:p14="http://schemas.microsoft.com/office/powerpoint/2010/main" val="41069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Revelation 1\wrath_of_god.jpg"/>
          <p:cNvPicPr>
            <a:picLocks noChangeAspect="1" noChangeArrowheads="1"/>
          </p:cNvPicPr>
          <p:nvPr/>
        </p:nvPicPr>
        <p:blipFill>
          <a:blip r:embed="rId3" cstate="print"/>
          <a:srcRect/>
          <a:stretch>
            <a:fillRect/>
          </a:stretch>
        </p:blipFill>
        <p:spPr bwMode="auto">
          <a:xfrm>
            <a:off x="0" y="-347663"/>
            <a:ext cx="9144000" cy="7315201"/>
          </a:xfrm>
          <a:prstGeom prst="rect">
            <a:avLst/>
          </a:prstGeom>
          <a:noFill/>
        </p:spPr>
      </p:pic>
      <p:pic>
        <p:nvPicPr>
          <p:cNvPr id="4" name="Picture 2" descr="C:\Users\Ptr. Daniel White\Desktop\babylon-angel.jpg"/>
          <p:cNvPicPr>
            <a:picLocks noChangeAspect="1" noChangeArrowheads="1"/>
          </p:cNvPicPr>
          <p:nvPr/>
        </p:nvPicPr>
        <p:blipFill>
          <a:blip r:embed="rId4" cstate="print"/>
          <a:srcRect/>
          <a:stretch>
            <a:fillRect/>
          </a:stretch>
        </p:blipFill>
        <p:spPr bwMode="auto">
          <a:xfrm>
            <a:off x="685800" y="1981200"/>
            <a:ext cx="3987800" cy="4191000"/>
          </a:xfrm>
          <a:prstGeom prst="ellipse">
            <a:avLst/>
          </a:prstGeom>
          <a:ln>
            <a:noFill/>
          </a:ln>
          <a:effectLst>
            <a:softEdge rad="112500"/>
          </a:effectLst>
        </p:spPr>
      </p:pic>
      <p:sp>
        <p:nvSpPr>
          <p:cNvPr id="3" name="Title 2"/>
          <p:cNvSpPr>
            <a:spLocks noGrp="1"/>
          </p:cNvSpPr>
          <p:nvPr>
            <p:ph type="title"/>
          </p:nvPr>
        </p:nvSpPr>
        <p:spPr>
          <a:xfrm>
            <a:off x="4114800" y="2362200"/>
            <a:ext cx="4876800" cy="4343400"/>
          </a:xfrm>
        </p:spPr>
        <p:txBody>
          <a:bodyPr>
            <a:normAutofit fontScale="90000"/>
          </a:bodyPr>
          <a:lstStyle/>
          <a:p>
            <a:r>
              <a:rPr lang="en-US" i="1" dirty="0" smtClean="0">
                <a:effectLst>
                  <a:glow rad="101600">
                    <a:schemeClr val="bg1">
                      <a:alpha val="60000"/>
                    </a:schemeClr>
                  </a:glow>
                </a:effectLst>
              </a:rPr>
              <a:t>“True and righteousness are thy judgments: for he hath judged the great whore, which did corrupt the earth…”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546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annswordplay.files.wordpress.com/2011/08/fire-and-smoke1.jpg"/>
          <p:cNvPicPr>
            <a:picLocks noChangeAspect="1" noChangeArrowheads="1"/>
          </p:cNvPicPr>
          <p:nvPr/>
        </p:nvPicPr>
        <p:blipFill>
          <a:blip r:embed="rId3" cstate="print">
            <a:lum bright="-20000"/>
          </a:blip>
          <a:srcRect/>
          <a:stretch>
            <a:fillRect/>
          </a:stretch>
        </p:blipFill>
        <p:spPr bwMode="auto">
          <a:xfrm>
            <a:off x="-1295400" y="-228600"/>
            <a:ext cx="10656537" cy="7086600"/>
          </a:xfrm>
          <a:prstGeom prst="rect">
            <a:avLst/>
          </a:prstGeom>
          <a:noFill/>
        </p:spPr>
      </p:pic>
      <p:sp>
        <p:nvSpPr>
          <p:cNvPr id="5" name="Title 4"/>
          <p:cNvSpPr>
            <a:spLocks noGrp="1"/>
          </p:cNvSpPr>
          <p:nvPr>
            <p:ph type="title"/>
          </p:nvPr>
        </p:nvSpPr>
        <p:spPr>
          <a:xfrm>
            <a:off x="457200" y="274638"/>
            <a:ext cx="8229600" cy="1935162"/>
          </a:xfrm>
        </p:spPr>
        <p:txBody>
          <a:bodyPr>
            <a:normAutofit/>
          </a:bodyPr>
          <a:lstStyle/>
          <a:p>
            <a:r>
              <a:rPr lang="en-US" sz="4800" i="1" dirty="0" smtClean="0">
                <a:effectLst>
                  <a:glow rad="101600">
                    <a:schemeClr val="bg1">
                      <a:alpha val="60000"/>
                    </a:schemeClr>
                  </a:glow>
                </a:effectLst>
              </a:rPr>
              <a:t>“And her smoke rose up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forever and ever…”</a:t>
            </a:r>
            <a:endParaRPr lang="en-US" sz="4800" i="1" dirty="0">
              <a:effectLst>
                <a:glow rad="101600">
                  <a:schemeClr val="bg1">
                    <a:alpha val="60000"/>
                  </a:schemeClr>
                </a:glow>
              </a:effectLst>
            </a:endParaRPr>
          </a:p>
        </p:txBody>
      </p:sp>
      <p:pic>
        <p:nvPicPr>
          <p:cNvPr id="4098" name="Picture 2" descr="C:\Users\Ptr. Daniel White\Desktop\The fall of babylon 2.bmp"/>
          <p:cNvPicPr>
            <a:picLocks noChangeAspect="1" noChangeArrowheads="1"/>
          </p:cNvPicPr>
          <p:nvPr/>
        </p:nvPicPr>
        <p:blipFill>
          <a:blip r:embed="rId4" cstate="print"/>
          <a:srcRect/>
          <a:stretch>
            <a:fillRect/>
          </a:stretch>
        </p:blipFill>
        <p:spPr bwMode="auto">
          <a:xfrm>
            <a:off x="2590800" y="3428999"/>
            <a:ext cx="3429000" cy="3429001"/>
          </a:xfrm>
          <a:prstGeom prst="rect">
            <a:avLst/>
          </a:prstGeom>
          <a:ln>
            <a:noFill/>
          </a:ln>
          <a:effectLst>
            <a:softEdge rad="112500"/>
          </a:effectLst>
        </p:spPr>
      </p:pic>
      <p:sp>
        <p:nvSpPr>
          <p:cNvPr id="20482" name="AutoShape 2" descr="data:image/jpeg;base64,/9j/4AAQSkZJRgABAQAAAQABAAD/2wCEAAkGBhQSERQUExQVFRUWGBcXFhcXFxcXGBgWGRcVGBgXFRUXHCYeGBwjGhgXHy8gIycpLCwsFx4xNTAqNSYrLCkBCQoKDgwOGA8PGikcHyQpLCwsLCksLCwsKSksLCwpLCwtLSksLCkqKSktKiwsKSkpKSkpKSwsLCwsLCksLCwpKf/AABEIALcBEwMBIgACEQEDEQH/xAAbAAACAwEBAQAAAAAAAAAAAAAEBQIDBgABB//EADkQAAEDAgUCBAQEBgICAwAAAAEAAhEDIQQFEjFBUWEicYGRBhMyobHB0fAUI0JS4fEVYnKCJJKy/8QAGgEAAgMBAQAAAAAAAAAAAAAAAAECAwQFBv/EACsRAAICAQQCAgECBwEAAAAAAAABAhEDBBIhMSJBE1GBBcEjM2FxkbHxFP/aAAwDAQACEQMRAD8AxGGwxY7xDyI291o6eG0jt1STD46wHvOxK0IzGm+iNLDqY0lwFpvAA9VnyN2kb8CSTke0S6odp0mew9f3stDmGcVH0GU2Fhf9LnbGIMR3iLpRRllIhrdJILjP1A2iQSTMTbhV4GbOMmZAsAbcmVjyY8SalLmukboSy5KXX9QKjhqrKnia654vMLdZPjmNGlzrGNQ3i2xjZJX0SPH4ummYHqEJhGMebFwLeLEkdO4Uc+KGaO7olCU4XjfRrsyyINILXamX9CRYH3Suo8UqZi/EdF2V5gWA09ZI3DTvH9o4iZMcIHN3ln1fS7mPRVaeKjLZL/o8sp7NzdiPM8S5+pzYAHt5Sg8LW/layZkkNU8xwtJhAcX3OwNrjgfmhGU3OaG3gSAI6d12l0cGXfIZkeKGpzb3Fvz/ACVtKoXOPr9rJPhK3y6gd0Ok9pESm+YYosDSINrlMRTTpmXA9DHnIUMRSa5rTcIT/liDKlhMeHAg7j92Sj2WT6SFePZDoHoqvm97ozFU7oSowAqwoK3OKk1RcZRGGpSVCUqLscN7o9aCm+QONOq1/Gx8iqKVDsrKTXA22BWWWX6Opj0qXZs8W4t22QuqVDDY4VBAMkC/6oZwcHAIq+UVtqPi/Qex0brsVmHhLSVY7BkxeOqEr5Sx27zPmn8KfZWtU48IFbWLjDRKLwFEtmbX2t03P3RDKYpshl467lJ30axfrtex9xE+oVmxJcFDzuT56C8di4qOkybNEc+iz2YZW+NRIPJBt7dR5IytiC01DAmdRG5tvHaUhx2bPebmR0v0VWyXCiao5sb3Of4IOdqsTBn0jz44VVetYAumOBsvatdpH0gRA/VCOdOwV0YmfJk445O1qXzFVpUSrKMu5l1StKt/5JwgDhBKJTIsMfi5MrkHC5FhtNZl2Qve4AAmdoWjw+VjDOLTAeQSZ4aBJ/XvZPfgMUnUXVYkUxBixDomD6JB8X5kRU+YWmHam6j/AGlvhB6wT9lycOTJlyyT4SO1leOEUoqyzDBocHOLS9xEbeEHbbfhaI4Fr2EuEnhxtAHQXWB+HqLqjwXOjTG9rDkfvlfQ6uIcXMa5wDWgdP8A9DtCxa5uM6RuwXKCf2LaYd8w0yNxIO9tvq/VHZXgaLHglw1TtF9oInaE7GAotm7bixBueSBvz+KSZrSaAKjD1BEEGO6yb5ZJKP2SWWMk+0L8zLWvMAXJgDm+69xeZa6TWPE6eTeRx6pUC/xOdtxt9vuvcPQLzc78cruKMIRTfo57c8sqXsozHCNrN1QJbYEoR2EeGAMBsBcmOycNpXIjw/ogq+LlxDbG9yVrwz3xs5+pxfFPazKY/WwkPbGozwZjoQqG5gR4ZlvA6eS0xpU3EGoA4ifK+/4IHNcHScz+UwB8/wBNp85V9mYSnEDkSqvmwZbPuiHZHWAkstE7hUPw5BiCClwie5y4CGh72l3A3QtQmbpnQqupsiAQb90uxD5cTsnF2KcHB0zyi2SFo8vywRaYO5hZuk6CtHlePLi1rRc/uVl1Km14nR0Esab3h/8AAl0U2iJuXbw0beUq+h8MtaPG4knjb2hOMJhdIkm5348gpQC7ySw43GPl2LV6lTn4PhCzAZQ2m4lrt9wb+XkmLcL4g6RZRqUBJ/DuosqxYrTSMDm2DZhXeDaYKEqvDR1PVM6tSVnscI1ai4RsRymQC6WN/wCyFzHNBYSQADseTO6UV8aGmL+qCq4olOgDaNV9R4a2dZkTv4TvqHTuiMZ8L6ANJlOsky00aZc673x6DpKvNSSSdgosdmJq5aWkAiJMKWNy75fM/ZPMXivFPASvN8Y1+yKHuFBco6VdhqAdJmIVtR46SnQtwC8KpTeVWmkJuz1cvFydBZ9YyrEmjgzR06XOqAvdO97XHG3buqMZl/zCA5wOr+kngblpHMKnDgm7xcOIImBwLjY8covH4jRScRcxbtJgiOIWHHFQdX2dPJ5xtLlFFPKGmmWtcS5uxMAwNhcppgcYDSAe2I8PabDc+SzOWZo6o8MnSJMk9I2Tz+MBpGQ0aTI797eS52sh5V3+x1tG90L69F+GqONZsOlsxvuPyRmZVtAcXC24dvueo7pdhajG6XupjzBk9pm3CnmWOD2RpsdJ3kXvE83vdY4wcssaRoyvZFyfVC1uMJdDW25JtE890QKrWy5w397fvZR1jptspMdLt/32Xdmlwjh4ZSVyKcfjA1zS5zheIGxHkkWPxUSWzB2JBBjyKMrZmDWEkllzeOOnSUuxeZteHav/AF7Dt0WqEFFUjnZMksjuQvdiyupY4hBvcogqwrNBl+alz2tcfD3RmNrU6josIsHb+/ZZVr4Um4gzKTSY1JxdoPzDDupkEwWnYi49uEvc6UY/FamxPuq8sy41qrWCQDuYmAklRKc3LsFAvC2fwhkz2h73sLSbN1CDHkbpxlWR0qLQNILhfUQC6fOLJhVqptlaIml12/FVfOANgpOPhk7oKrUUbJJHuJeZsUOJCtbUHKjiKgiyRIhUeIlLsZ45j+karbwP9ryrWM7pfi8T8snuI3TRFiDEG59VLA1AKrNQkahI9f8ASliawdsh6VFxI0gkk2gc9lMRv83xxbZJa2bACxR1bBVqtJmtsVCCHenJjqLpLiMieHXvYm3EcXSIgeNxgdtdBtYSfyWiblzKbZjxH7DhAVGU2X5TAEOELW9Sdk6bgGsbtO26jl+GlrXOM8gdLqvMsZ0QAqzJ4JMDyslZCLqmTKqNA/UdkwKoXKRXqBG6y/E1WyHDUP6pFzq69dk1y7EQHeHY2nkcfoklbGEO8JkOF07yRjiHAXNv8yuXqpqHkd/QwclT4EmLwRZVcBbXt6p5TwhDRJBtFjt1Hf8AJBZtgn/NJ22A4H72U8NWc6mLy4bkf4VaistSfRe8jwpxj2NaTAxsG4iL39kI2iXOgEkdJVIxDrgcbyudXcyHgRF7/krNqhe0p3SyVuboY1MmMHjvuEopEth74I2sb9NvVGOzgVWubJBjg3Sh7dAl5J9eigo5Mie4t34cMlRXmuWU6jTUpRqFyAbR10nbhZetTIN1qMPWY1w08yCOoUc8wmoAtAjsFswtxW1s5urgpS3xVWZcr0NV5phWUMPJgSSeivc0uzIscm6QG5qhC32V/Agr0nQYqN9WiwMmOyQfEPwq7CvgvDhxuD6hZ8erxTltT5L8mkyQQhBWq+DMI8ONWfDBbHW/2SDDZa+oYbHqQB7lbzI8G6nhWNgahJd5kk37wQtG5PhGWUJJW0H1S4vGkWkT5LsbUg2VmHeYdO8JXi6u88JkAqs/wT2S2tibd1fWr/ymz0/19kkq4oAz7IodhVXFkiw9UFVx+nlA47GuBvsgK2JlOhWH18wkoPMMWH3En9UI6omGT5JUrmwhgPicdt7gdSmAJl+DdUcIY5wkAkAkDzjZfQMFlLWBp5bt2VuEw7afhYA1tz4RA+yjjceGjuotjotqOI1X4WUxWZeItPNpTbD4wucbX+10q+JctLPENj9kIUuBbWzCAbzv6dEupvDnjUbKt4hQe+TJUyI7q5lpsDbhK8Riy4oUlRJSAsL1B7pUSV4gD1cvIXIHRpsI+StX8M1Qxxl0lxv6f7WJNWDZNcnxJLxJ5C5erxbos72jzJVE3+e0Q9tmgyPCNpPSUhw+GFN2ky10Q4RafPuFe7N4qtF9IFj17r3H4guIcbi59YtB8ly8Cmmsb6Z08kVCLkuaRRmFSNtzCWY7G28wrcRUieZ5/GPwSBxLnEtm52XbjiijiSzyknYXgqn8wXibK7M6m/Kll+VVNXB67dNlXmOEc4+kp/LC2rE9Pk4lQrp1d43P4oqni3WaTI6fp0SxxIKY4Clq/fCWTxVl2JufiybsCz6r+XX7WTvAUgdAphoiQ4R16ndTwGSNqkDVD9gBv7Jq74Xe0sDS0nckzPa23K5ebUJ+LfJ1McI430kPckwX8PTcdQMtIPQk3EeWyx/xBhn4qtBMEneJAAHQLS18I6hQOt20kkm4FzfpygsA4Gn8wAyRyCDH/idlp0OJJb3y2cjWTe50xThPhdrHN8ZIBkt0xJA8/JNcXSLWFrDcmTxvG67FYkhlrEjpsk2NzR5pyBtZxF479YK6Sasw5Iza+y3C40tqupEzIlpjkbifL8kLinFxIBAMH7cKn4exgJqOMlwgAbwDufcIHNMyipqaNjeNvdWmUZ5XWc9jgRsIJPY8e6z2aHS8jiUfhM5DWuj+q8bEJJj8TrcShAdjcVrg88oNzl45yjqTA9lfQPhakGYRpIILi51/OB6QF8+G6+k5m6KQa2wENtsJAi3T9UpEl2XsxUm20EpNmlOQHNNtiPX9+yqOYljo6eEN6yYCu/g3ueGzA3M/dQJ17L8kpwCSPL7qGdY0BhabplVrhsNCzOd0CSS2SPupIrk7Zn6wFzPO3uhnoitRcbkR++iHd3UyJBRKkQowgDxH4fKKj26gw6d56+XVPPhrJQ1prVAL2aHNBiD9V9imVbEvIMC3t7KLJLgyH8Ef7XexXiePzd4MT91yW1lu9fRVmmUPpPII53Fx7oTDPIctZXrtq03OJ5gc9N1lahhyzxcpR8ja1CE/FjlmNLi3VeLJxgyZAmQZMSs01x3TjKsFUc4QHAxMkGI6rBkx1yjrQypqpexh/wANVc46W2/7WH3S7GZFUpHWQPQz2WvpVdLSC8vIuQIEA8x09UfWysNYyXh7tRMSDBA2OnpKpernF81/ZFT0+OkueT57TxFanaHAgzER2naf9oZuGfUY9wBhvicTAjiO89FtszbTcDrZYEAFplxNxAJ7pZiMD8plWCXU3gN3EcGSRYm33UY6rdzVNmj4OEr4McylqY6RtcIvJ8I42DonsSr6mAaGtGqZAPTe602FwbKTA4HSQ1tzFzAKuzamo0vZHFpvK36A8koOo141DV36LXVaoYderxuvHAF0hxGBJqMrBzSPLrx+nkp5liyGlxc0RsCYBMWmBZU4cH/ompy6X+yrV5o4ltXf7FuLx8tOoz15WYr5xUBcQbew/BHVcTbRqF26nP6zsR6JdiMQXuDGkAG0727DYHddyEdqo4GSe6VnmDzh1V4aXAHny7DlN8LjGSWsueWnmBx/lZ6rm9KlLQ2OQYkzEc7Jj8H4v5jq1RzSNonYdQPsieOM1ySxZ54ncR03KqbC9zRpNQCRvHKDxTadNsaWkcyJnqi8diwG6uosshm2YFzu3RSS9FMnbsqzvGMf9IA9Fn+URiqoJ8ITLL8BqZoABe+97ffsrCImhQC3GTfDDWajULHu8pA/+2/nCIxWS0nCA1sAyYA378pWBgC1bDDZi5+FDyfp8Lu5A/MQiMJhKNEFzGybjxXPkJV+BxLKzKjCwcGwHluBuk2NIR0WDW0lzjqcx0W69ed07bWeKh1ARN77Cdp/ey8pYKmwiXBx0h3Ex19kJm9N9yySHEiPzVblyXRhxa5PczqljzJslGKzPgI2q19TDte4EES3a5iBKzdeZViKAp+I1WQ1WnyqA4rxziUws8cVFcispph1ZgcJBMH8kAbGrTc2jTa063BgFuYG4VeKwT3MbLtFvpuT6kcpyyk2kwf9R9umyRZlnsOtcdkgBX5E6frp+y5LqmdPJK5MBlhC7SYgBw8R3gjYLzCZFUqmT4WzEkG/Uhv6wvfht7n1GgAlrbnoDB0rTUKsl15Ld+e/vZZn4+JvV5G5dC/B5GxlUNLw4huoNI3P9M8b8FP6OeRZsaokiN+NuyxuLNbW7SD43agb7Xj8VtMpyR1RjXfN+W7c+EGTaxmDx1WHWSjCKs36R7rcgnKaYfrqGKbmfVqsBAkHy7fsp8XnLnlobMOvckDc8yDG+xUsdgqjH/LdUJF3PDdnTJGrrYC3G6UUcQZ1AeI3EgEEC1hEDf7LFhxqTcrOhKTVPv6HdWm5wgA6o2I0Mg+JxAk37oTM8fppCmHB56iTE3At2hV4ek+oZ2PQdIuPW/ZVUsuNISR5GN77e0qCjFPl3RoVtfQKfCykYEiJ9z/lF52D8plQkgOOwO0BSq4a0t9PLhJ80eSC1xN9hP2WnGt8kUZpbIMe5Li9VMkmGt8I33ABJPe4UMzx7HMd4Q7TEDjY3jnyQuAwhZhG6zpGovd1LTEC3MD0Wbq48A1A3Z1hzzZdeGNRVI85kzynJuXY/wAGNWHDzb6mgmx0zIgDvb0WeoYrQ9ziTLZhvWQRv5wiaWLccMYMFhjrLXEkHtBBCVHU54A8TjG1ySfxVyMj4YVi8E8XeLxJ7eaf/COJ8LWiI1O1zaBvJPt7pVjWVakTSeCbXBiYm0p58N4YtotaxpFSpqL3EfSGuIA7bbckpvoSG2eDSwRsFicdiYnqd+VusezVS31bAmIvw6O6+e4+zyD1SiDK8vwJrVWsbuTv0G5PoFvMNkVKnpgHUyDqkzP4LKfCVWMR/wCjo77G3sVpsxzItLmk6SW2n7jzQwR1HF3qgXPHNhuB7pDXzFzXG8JtlDRTolxu5xN+g6JDmVLU8kIAY4HBms0lztLfuisBhXMlrSIkGZ38xxZLX5gKTdI49/VLv+UfPhQxo0mYYAwHiHFjiANxoNtu0myFwebWc0wC2w7t4QdHPntu6INiJ569kBjHOe4va094uB6jb/Cg42WRlQ1rZhYM2vbndTzDK2Bth4vxPmlOVZS/EEwYA/qP4BaXGYIEAF9xAkQpLggzD4lhBgqglP8ANMoaXfy3X51He3luleXYPW/SQYH1RwpkAUNTf4drhtTToDnPgNJ459PNLsRTDSQPum/wzgNZLw8tcw+HY+4O9pCQD7M2vLLG4EEC/qsfXdLrrY4uuymXOm5bHrysdVMuMcoQMHLVyZ08grOEhhg/vouTA0Hw7hRRpa/66lx23DY9zfuE1GMFMAGJO8C0wJj1Q1WkPmN6Djy2S3NqsuPBBP6Krbb5NG9qNIZ4fGD+YQ6TBjr7IMfEjoPQWO/uknzHN2ROGxbZ8YEc2381Tlhx1Zp0+S5U5UOqHxcA0NjU7l35Rx/hQwWKbTJMAiS4Cbi/A4S2u3D6tVIObb6SZBPNybKdfDOAFVl2G/cQYIPC5zxQ9KrO1DJJK3Tr6NfkGKNRjnD0t7gwPLrshscfnO0AwGumLjeOveSl/wAP4s0h4QfEDPb1O3RE4WXPc8DmDJ3j9hc+WPZNv/Btg75DscwNZbytfhZfLMuNTEOc5pNJs3cbE8c3WyxmFFSneQDvxKEFNrRAAAXT/Tv5bdezjfqTbyJJ+imvRY5lQOMjc/8AXoAs5/xgdiGsDPCIAI5m/iPYLR46G0iQBc8c7fog8n0y8mZgTO4mQRHH0rp1ao5EZbZWdim0yPk2DXAhoBAJdb36yqsqyxlFohsu1HxEX247cJPmOLbSqa2fUCYkz2Nij86zJzG0ybOhriBsLXAPRTSrgqbbdstxmanV8tg8Rn9ZlM8rP/x9To1SW8cOdYepWbwWIZUqOvu06eLmBHtwi/h6sRrw7yII1M4vI1D8ChrgSdMdPgPcwAjVcnfYE+nKy+eZaGtkC83/AH6pxiq7hVlpHiIiT1kH8V7SOsODvFeB5cH7IXAS5MVhapp1GvAktMwtbnWMduG/0zBFxI6JPiGNNcWgBwBix8wtJmTGNILhaBPkmyIryOsHsqDYiDHoRICFr1C0pgzCNpVnObGlzYj7z++iqxNEbWHdACf5ArAuLo08CPcq6nh6bGG8nqh303MLoi9vNCRqMBMkjQZXQY2n8xwDi6Q0QCGtBgnzMFVH4g8fywA1s8QLei9x1ctp027kU2gjuBx1G6Q47FOc69o7bIEzZU8dLSIOwuBDfQlLcwxbWDTeT36pfTGIrMBYNLQAJJiSN0Hj8BWaJeQ4djMfZFBZ5isReWzHToqqOJdr8Iu7w+cn7X5XYLLqlV2lgnqTYDzK12AyhlBpBGqSCZE8cIYhXV+FwGzUqHUd4AiUqwuFqNqkUz4m88EeXKf5ljOnqmPwY+nUqPLmibAeaEDF+D+H8RXMvYAOv+Cm9D4NadOptx0tf0W8psEdF6KYTEZ6lkBAADrLloIXIsDAE+KUBj6UuJRTqqpq1JSJCx9FUVaSYVELWSHYvcDKb0MQRR+XwTI6Tb9ErqIzJaeuq1pMCb+SzaiK22/XJv0eRqe37HGTYZ4pveTYWEk/YfvdMMqzmkNNN7QItP5z+aP+IhTo0xTa8eKJ7T19lhsbUDXkNdIndcjHBalNv8Hcnl+KKo3+bZi3SBSdqb24PRKcRiBPZKMpxe7d5A85E/v1QGPzbxETsunpsahjUF6OLqm/kv0zSNd8xsAwWkd7c2Kz2FzaMQ6m4wH+AutvNja3mq8FnOgm/wBUX6XFzNlRjdNRzXuHhnS6DsZB42BWxKjnydspzTCuY8h3+x6raVC1zaZLROkFsgE/TIHsstjsSKktbfS2QZkwLG53N0Zl2K+Zh2XM0zpN7xMtI8hb0TZEhhKrRVe7QAQ0kdCQRJI4MIPFYxrKrarHSRcg8zYx03KfYrAEaalMDa43JHW6yWJw5aSCI6f4QI0eYFlRra1I2sHDo6xIgbG946yqKuamm6YBY69uOotyD+KQ4XHPpTpNjGoHYxsnuDoUqlAPfZ73uBM/TsAD+PqgYvqVR85jnWa438uq0+ZtFSnLTNlls6pFmlpAgTBGzp5RuU5yRTiJc2A6+7eHDyFj6IYg5hdoh40kWnrZAVsXDpdtb7IrGYlzZBEg3Bj9ylIqSS087IA4tNQyJI5jf2VuHweiSYS/5rqbvCYV1XNXO3AkchMadDHBVdUtNyzxti8tnxAfj7pZnDi58loDgS0xeYiPxhF5RltV7m1Gghs7mBbmJ4i3qnGIptaXQAJi5vBHX7/ZIGRxVfQwADYT0gLMV8wJtNplaHGUQ+QNRHhJN7jtHVZrHsAe4N24TQmaX4bzJjnPEAOgGwFw0Jli8zAFrrBUapaQQYI2TZuK+Y3V/VyBPulQWEY/E6zDQb8DrxAU8jNWjXYSHNBOxET7qr4doF9dvRp1O7Afrt6rU4bEkV40F0XBiYnomBsaeIlg4svG4mLcrqNQFokX7hWYXBCdW5QImCuV3y1yiM+W1KqHfiFCvUQFaupgFvxSofiEA/Eqh2KQAzpt1mJAnrsmeV4R7HS0XNjEExuYG6y38Sj8OHEEy7a8H8VnzRbVWbtJNRldW0Oc8zjXpb/bN5kpC98q44F1iQYdsp1cIA2RvsVXjjDGlFGjK8mVuTKaOKLTMkdwjXMFYTI19P7h18/xSl26Lyp8VqfPiHubD7wr9nNoxPK6cWUVQRITLKMxYDpqCxB8UnfgkHptPkmebZSK1YNpwHEXPEAXJj93Xo+ChIBqnvDQJ22E2/yFOygV4qkxplktImZvIPr+7IfIcSGVvFZrvC4/2gkQfeN1pauR020wwGXCYJ3vsCBwlmVPNF9Sk9nidBB5JGzfI/kixUaDG4p8jQARpEnzH+EsGDZUpu1XcHESOOY+6KbmR16S2AeCII/wqcMwMFQf3HUPaD+CQGaxWEgne3KHpvjYmOY5HlymmMs4FKKtneqkIbZnj21mta2fAABIuQPwMQlNF7mOBG4/cFXuE3CHqk8oA1mVYltakW/1NvB3g9D0QVfKpMob4fB1AjyWte0BsqcYiZlP+P8AVDYnCRsE2rV4JQuJqTsptISGzM1Hy2DsJ6g9wga2NkwLz1VGHpnlW1sACJFiqXwTJZzinNtIMxcWiPyWZqgkkrR4qXNg3MbpJiaUeRQgoChOfh0CXk/2x5ylkKVJ5aZFkCNf8NYNoe5+q92kDgW39gtvleWAQ4mSV86yXEEvBABDhB85/Gy+iZZVApgTsgGNjTCnRZFggxiVfha8lJsENWUbLlcw2XKrcW7T4JiXJXiHpjiilGJcryope9Ukr1zlCUASBR+DqcGwS4IugFGStFmOW12Omtcbi42+1oQ2IqkEt/3K8pVnWibbfqm2S4P5r26hNwSel/uscv4acn0dSD+aoxfJngwk7K7DEse10fSQY8lt8xFJ9dwo0Q0sABgcyduvO3RJc+wTTJaNLhAI6mB91DFq1JpNULJoHGDknYVkeY/NxEx/Q6b+Xvf8VfjsXpNRwmRA9/8ASxhcWmQSCOliiMPjnEw4kk2n9f1W45bVBAzt2uYl2w81phRaxzdRLnz9RFi6AdI/JZLBYScQwSfqaZbEi4uJ6fkmeZYsurDSXlzXEaI1c8aT3KbQg/EQ5pc50EEx5Dr0UcVWc0X8Ucjr5L3GvZUZEQ430kR4tiD0NwVDFscKbTcwADyT0SAX5hUlrTtZK6gBHdPm5YH0w7YkTBjZKa1ANKYiqlsF5UombKUghMKeHOlpGx5QJoYYPACkGkE3AmUZXxloUcS06RzYIWkyVapUhVyA12klWUcMmH8EvNMKpzstUSDKShiHQF6+uhq1VQsYJXqGCllVyYVyluITRFkGuUpQ+tWNcpCDKOKIEbRtxC0+TfEriC1x2Enz2WQCaZHRLnwBP6oFRvsLnLSwcWTXJa+p3ZIso+FXWLtt4WtweHDOyhJlkcbHLHWXqC/ilyqoto+H4opTiCuXLUZgJxXi5ckBJiY4dlly5MAymxaPKsW2nTBbM2Do5k9ey5csWqinGmdTQSan+B0cwe6q5lJoJBLjMDwENJEkdQbd0rzzDNfVMeF1i4CTv35K5cuPFbMir6O8/JNP7EebZM5oL5BGrT6pI0Q4TIE8bjyXLl2NLNzhyef/AFDFHHk8R9h8pe6XB4Gg+E3md9vNdg63jc91i+GOcNw4bx/5CFy5akc9oYYXCse0kkxMgXkEAyZPl5Kk1pcWtOm2xEyR+5XLkCAMVWqavq22hQrVmvHis/kgWPfsVy5AAjqELQZPpiDt5TdcuSYzWZdlrXAWshs4ydrLtsuXJWToUOq2QWIqLxcogCPehn1Vy5SIg9WogMQ5cuUhAysYuXIEXsC+ifAOTggOPK5ch9FkFyfRHUwxqzuMzOXaQuXKk1wSLmPMLly5MK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3751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Ptr. Daniel White\Desktop\Prophecy pictures\Revelation 1\image06.jpg"/>
          <p:cNvPicPr>
            <a:picLocks noChangeAspect="1" noChangeArrowheads="1"/>
          </p:cNvPicPr>
          <p:nvPr/>
        </p:nvPicPr>
        <p:blipFill>
          <a:blip r:embed="rId3" cstate="print"/>
          <a:srcRect/>
          <a:stretch>
            <a:fillRect/>
          </a:stretch>
        </p:blipFill>
        <p:spPr bwMode="auto">
          <a:xfrm>
            <a:off x="0" y="0"/>
            <a:ext cx="9144000" cy="7391400"/>
          </a:xfrm>
          <a:prstGeom prst="rect">
            <a:avLst/>
          </a:prstGeom>
          <a:noFill/>
        </p:spPr>
      </p:pic>
      <p:sp>
        <p:nvSpPr>
          <p:cNvPr id="3" name="Title 2"/>
          <p:cNvSpPr>
            <a:spLocks noGrp="1"/>
          </p:cNvSpPr>
          <p:nvPr>
            <p:ph type="title"/>
          </p:nvPr>
        </p:nvSpPr>
        <p:spPr>
          <a:xfrm>
            <a:off x="457200" y="274638"/>
            <a:ext cx="8229600" cy="3763962"/>
          </a:xfrm>
        </p:spPr>
        <p:txBody>
          <a:bodyPr>
            <a:normAutofit fontScale="90000"/>
          </a:bodyPr>
          <a:lstStyle/>
          <a:p>
            <a:r>
              <a:rPr lang="en-US" sz="4800" i="1" dirty="0" smtClean="0">
                <a:effectLst>
                  <a:glow rad="101600">
                    <a:schemeClr val="bg1">
                      <a:alpha val="60000"/>
                    </a:schemeClr>
                  </a:glow>
                </a:effectLst>
              </a:rPr>
              <a:t>(Revelation 19:4)</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“And the four and twenty elders and the four beasts fell down and worshipped God that sat on the throne, saying, Amen; Alleluia.”</a:t>
            </a:r>
            <a:endParaRPr lang="en-US" sz="4800" i="1" dirty="0">
              <a:effectLst>
                <a:glow rad="101600">
                  <a:schemeClr val="bg1">
                    <a:alpha val="60000"/>
                  </a:schemeClr>
                </a:glow>
              </a:effectLst>
            </a:endParaRPr>
          </a:p>
        </p:txBody>
      </p:sp>
      <p:pic>
        <p:nvPicPr>
          <p:cNvPr id="1026" name="Picture 2" descr="C:\Users\Ptr. Daniel White\Desktop\Prophecy pictures\Revelation 1\ch4_pat_07_throneroom_small.jpg"/>
          <p:cNvPicPr>
            <a:picLocks noChangeAspect="1" noChangeArrowheads="1"/>
          </p:cNvPicPr>
          <p:nvPr/>
        </p:nvPicPr>
        <p:blipFill>
          <a:blip r:embed="rId4" cstate="print"/>
          <a:srcRect l="25039" t="51922" r="24035" b="9857"/>
          <a:stretch>
            <a:fillRect/>
          </a:stretch>
        </p:blipFill>
        <p:spPr bwMode="auto">
          <a:xfrm>
            <a:off x="3962400" y="4038600"/>
            <a:ext cx="5181600" cy="3048000"/>
          </a:xfrm>
          <a:prstGeom prst="ellipse">
            <a:avLst/>
          </a:prstGeom>
          <a:ln>
            <a:noFill/>
          </a:ln>
          <a:effectLst>
            <a:softEdge rad="112500"/>
          </a:effectLst>
        </p:spPr>
      </p:pic>
    </p:spTree>
    <p:extLst>
      <p:ext uri="{BB962C8B-B14F-4D97-AF65-F5344CB8AC3E}">
        <p14:creationId xmlns:p14="http://schemas.microsoft.com/office/powerpoint/2010/main" val="1040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Prophecy pictures\Revelation 1\ch5_lambinmidst.jpg"/>
          <p:cNvPicPr>
            <a:picLocks noChangeAspect="1" noChangeArrowheads="1"/>
          </p:cNvPicPr>
          <p:nvPr/>
        </p:nvPicPr>
        <p:blipFill>
          <a:blip r:embed="rId3" cstate="print"/>
          <a:srcRect/>
          <a:stretch>
            <a:fillRect/>
          </a:stretch>
        </p:blipFill>
        <p:spPr bwMode="auto">
          <a:xfrm>
            <a:off x="914400" y="0"/>
            <a:ext cx="7162800" cy="6862763"/>
          </a:xfrm>
          <a:prstGeom prst="rect">
            <a:avLst/>
          </a:prstGeom>
          <a:noFill/>
        </p:spPr>
      </p:pic>
      <p:sp>
        <p:nvSpPr>
          <p:cNvPr id="3" name="Title 2"/>
          <p:cNvSpPr>
            <a:spLocks noGrp="1"/>
          </p:cNvSpPr>
          <p:nvPr>
            <p:ph type="title"/>
          </p:nvPr>
        </p:nvSpPr>
        <p:spPr>
          <a:xfrm>
            <a:off x="1219200" y="533400"/>
            <a:ext cx="6553200" cy="884238"/>
          </a:xfrm>
        </p:spPr>
        <p:txBody>
          <a:bodyPr>
            <a:noAutofit/>
          </a:bodyPr>
          <a:lstStyle/>
          <a:p>
            <a:r>
              <a:rPr lang="en-US" b="1" i="1" dirty="0" smtClean="0">
                <a:solidFill>
                  <a:schemeClr val="bg1"/>
                </a:solidFill>
                <a:effectLst>
                  <a:glow rad="101600">
                    <a:schemeClr val="tx1">
                      <a:alpha val="60000"/>
                    </a:schemeClr>
                  </a:glow>
                </a:effectLst>
              </a:rPr>
              <a:t>“Praise our God, all </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ye His servants…”</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3730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71500"/>
            <a:ext cx="10172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49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Other Pix\Backgrounds for Church\waterfall4b.jpg"/>
          <p:cNvPicPr>
            <a:picLocks noChangeAspect="1" noChangeArrowheads="1"/>
          </p:cNvPicPr>
          <p:nvPr/>
        </p:nvPicPr>
        <p:blipFill>
          <a:blip r:embed="rId3" cstate="print"/>
          <a:srcRect/>
          <a:stretch>
            <a:fillRect/>
          </a:stretch>
        </p:blipFill>
        <p:spPr bwMode="auto">
          <a:xfrm>
            <a:off x="-1143001" y="0"/>
            <a:ext cx="10287001" cy="7132638"/>
          </a:xfrm>
          <a:prstGeom prst="rect">
            <a:avLst/>
          </a:prstGeom>
          <a:noFill/>
        </p:spPr>
      </p:pic>
      <p:pic>
        <p:nvPicPr>
          <p:cNvPr id="40964" name="Picture 4" descr="C:\Users\Ptr. Daniel White\Desktop\Prophecy pictures\Revelation 1\Before the Throne.jpg"/>
          <p:cNvPicPr>
            <a:picLocks noChangeAspect="1" noChangeArrowheads="1"/>
          </p:cNvPicPr>
          <p:nvPr/>
        </p:nvPicPr>
        <p:blipFill>
          <a:blip r:embed="rId4" cstate="print"/>
          <a:srcRect t="43404" r="1434"/>
          <a:stretch>
            <a:fillRect/>
          </a:stretch>
        </p:blipFill>
        <p:spPr bwMode="auto">
          <a:xfrm>
            <a:off x="3810000" y="4075938"/>
            <a:ext cx="3581400" cy="2782062"/>
          </a:xfrm>
          <a:prstGeom prst="ellipse">
            <a:avLst/>
          </a:prstGeom>
          <a:ln>
            <a:noFill/>
          </a:ln>
          <a:effectLst>
            <a:softEdge rad="112500"/>
          </a:effectLst>
        </p:spPr>
      </p:pic>
      <p:sp>
        <p:nvSpPr>
          <p:cNvPr id="5" name="Title 4"/>
          <p:cNvSpPr>
            <a:spLocks noGrp="1"/>
          </p:cNvSpPr>
          <p:nvPr>
            <p:ph type="title"/>
          </p:nvPr>
        </p:nvSpPr>
        <p:spPr>
          <a:xfrm>
            <a:off x="0" y="274638"/>
            <a:ext cx="8915400" cy="4449762"/>
          </a:xfrm>
        </p:spPr>
        <p:txBody>
          <a:bodyPr>
            <a:normAutofit fontScale="90000"/>
          </a:bodyPr>
          <a:lstStyle/>
          <a:p>
            <a:r>
              <a:rPr lang="en-US" b="1" i="1" dirty="0" smtClean="0">
                <a:solidFill>
                  <a:schemeClr val="bg1"/>
                </a:solidFill>
                <a:effectLst>
                  <a:glow rad="101600">
                    <a:schemeClr val="tx1">
                      <a:alpha val="60000"/>
                    </a:schemeClr>
                  </a:glow>
                </a:effectLst>
              </a:rPr>
              <a:t>“And I heard as it were the voice of a great multitude, and as the voice of many waters…saying,  Alleluia: for the                       Lord God omnipotent </a:t>
            </a:r>
            <a:r>
              <a:rPr lang="en-US" b="1" i="1" dirty="0" err="1" smtClean="0">
                <a:solidFill>
                  <a:schemeClr val="bg1"/>
                </a:solidFill>
                <a:effectLst>
                  <a:glow rad="101600">
                    <a:schemeClr val="tx1">
                      <a:alpha val="60000"/>
                    </a:schemeClr>
                  </a:glow>
                </a:effectLst>
              </a:rPr>
              <a:t>reigneth</a:t>
            </a:r>
            <a:r>
              <a:rPr lang="en-US" b="1" i="1" dirty="0" smtClean="0">
                <a:solidFill>
                  <a:schemeClr val="bg1"/>
                </a:solidFill>
                <a:effectLst>
                  <a:glow rad="101600">
                    <a:schemeClr val="tx1">
                      <a:alpha val="60000"/>
                    </a:schemeClr>
                  </a:glow>
                </a:effectLst>
              </a:rPr>
              <a:t>.                          Let us rejoice and be glad…”</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19:6-7)</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325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Other Pix\Backgrounds for Church\1024-Landscapes-011-09.jpg"/>
          <p:cNvPicPr>
            <a:picLocks noChangeAspect="1" noChangeArrowheads="1"/>
          </p:cNvPicPr>
          <p:nvPr/>
        </p:nvPicPr>
        <p:blipFill>
          <a:blip r:embed="rId3" cstate="print"/>
          <a:srcRect r="1969" b="12010"/>
          <a:stretch>
            <a:fillRect/>
          </a:stretch>
        </p:blipFill>
        <p:spPr bwMode="auto">
          <a:xfrm>
            <a:off x="-304800" y="0"/>
            <a:ext cx="9982200" cy="6858000"/>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b="1" i="1" dirty="0" smtClean="0">
                <a:solidFill>
                  <a:schemeClr val="bg1"/>
                </a:solidFill>
                <a:effectLst>
                  <a:glow rad="101600">
                    <a:schemeClr val="tx1">
                      <a:alpha val="60000"/>
                    </a:schemeClr>
                  </a:glow>
                </a:effectLst>
              </a:rPr>
              <a:t>“And I heard as it were the voice of a great multitude…as the voice of mighty thunderings, saying, Alleluia: for the Lord God omnipotent reigneth. Let  us rejoice and be glad…”</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19:6-7)</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5444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Revelation 1\Garments given.jpg"/>
          <p:cNvPicPr>
            <a:picLocks noChangeAspect="1" noChangeArrowheads="1"/>
          </p:cNvPicPr>
          <p:nvPr/>
        </p:nvPicPr>
        <p:blipFill>
          <a:blip r:embed="rId3" cstate="print"/>
          <a:srcRect/>
          <a:stretch>
            <a:fillRect/>
          </a:stretch>
        </p:blipFill>
        <p:spPr bwMode="auto">
          <a:xfrm>
            <a:off x="1295400" y="0"/>
            <a:ext cx="6629400" cy="6858000"/>
          </a:xfrm>
          <a:prstGeom prst="rect">
            <a:avLst/>
          </a:prstGeom>
          <a:noFill/>
        </p:spPr>
      </p:pic>
      <p:sp>
        <p:nvSpPr>
          <p:cNvPr id="4" name="Rectangle 3"/>
          <p:cNvSpPr/>
          <p:nvPr/>
        </p:nvSpPr>
        <p:spPr>
          <a:xfrm>
            <a:off x="1295400" y="6019800"/>
            <a:ext cx="66294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4648200"/>
            <a:ext cx="6553200" cy="2062103"/>
          </a:xfrm>
          <a:prstGeom prst="rect">
            <a:avLst/>
          </a:prstGeom>
        </p:spPr>
        <p:txBody>
          <a:bodyPr wrap="square">
            <a:spAutoFit/>
          </a:bodyPr>
          <a:lstStyle/>
          <a:p>
            <a:pPr algn="ctr"/>
            <a:r>
              <a:rPr lang="en-US" sz="3200" b="1" i="1" dirty="0" smtClean="0">
                <a:solidFill>
                  <a:schemeClr val="bg1"/>
                </a:solidFill>
              </a:rPr>
              <a:t>“And to her was granted that she should be arrayed in fine linen, clean and white: for the fine linen is the righteousness of saints.”</a:t>
            </a:r>
            <a:endParaRPr lang="en-US" sz="3200" b="1" i="1" dirty="0">
              <a:solidFill>
                <a:schemeClr val="bg1"/>
              </a:solidFill>
            </a:endParaRPr>
          </a:p>
        </p:txBody>
      </p:sp>
    </p:spTree>
    <p:extLst>
      <p:ext uri="{BB962C8B-B14F-4D97-AF65-F5344CB8AC3E}">
        <p14:creationId xmlns:p14="http://schemas.microsoft.com/office/powerpoint/2010/main" val="21286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4800" y="0"/>
            <a:ext cx="9710246" cy="686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7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awcreek.org/media/2010/06/MarriageSupper.gif"/>
          <p:cNvPicPr>
            <a:picLocks noChangeAspect="1" noChangeArrowheads="1"/>
          </p:cNvPicPr>
          <p:nvPr/>
        </p:nvPicPr>
        <p:blipFill>
          <a:blip r:embed="rId3" cstate="print"/>
          <a:srcRect/>
          <a:stretch>
            <a:fillRect/>
          </a:stretch>
        </p:blipFill>
        <p:spPr bwMode="auto">
          <a:xfrm>
            <a:off x="762000" y="0"/>
            <a:ext cx="7626320" cy="6858000"/>
          </a:xfrm>
          <a:prstGeom prst="rect">
            <a:avLst/>
          </a:prstGeom>
          <a:noFill/>
        </p:spPr>
      </p:pic>
      <p:sp>
        <p:nvSpPr>
          <p:cNvPr id="4" name="Rectangle 3"/>
          <p:cNvSpPr/>
          <p:nvPr/>
        </p:nvSpPr>
        <p:spPr>
          <a:xfrm>
            <a:off x="1371600" y="2971800"/>
            <a:ext cx="6019800" cy="3416320"/>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he saith unto me, Write, Blessed are they which are called unto the marriage supper of the Lamb. And he saith unto me, These are the true sayings of God.”</a:t>
            </a:r>
            <a:endParaRPr lang="en-US" sz="3600" b="1" i="1" dirty="0">
              <a:solidFill>
                <a:schemeClr val="bg1"/>
              </a:solidFill>
              <a:effectLst>
                <a:glow rad="101600">
                  <a:schemeClr val="tx1">
                    <a:alpha val="60000"/>
                  </a:schemeClr>
                </a:glow>
              </a:effectLst>
            </a:endParaRPr>
          </a:p>
        </p:txBody>
      </p:sp>
      <p:pic>
        <p:nvPicPr>
          <p:cNvPr id="8198" name="Picture 6" descr="http://www.andrewcorbett.net/articles/images/marriage-supper-lamb.jpg"/>
          <p:cNvPicPr>
            <a:picLocks noChangeAspect="1" noChangeArrowheads="1"/>
          </p:cNvPicPr>
          <p:nvPr/>
        </p:nvPicPr>
        <p:blipFill>
          <a:blip r:embed="rId4" cstate="print"/>
          <a:srcRect/>
          <a:stretch>
            <a:fillRect/>
          </a:stretch>
        </p:blipFill>
        <p:spPr bwMode="auto">
          <a:xfrm>
            <a:off x="2590800" y="152400"/>
            <a:ext cx="3733800" cy="2831195"/>
          </a:xfrm>
          <a:prstGeom prst="rect">
            <a:avLst/>
          </a:prstGeom>
          <a:ln>
            <a:noFill/>
          </a:ln>
          <a:effectLst>
            <a:softEdge rad="112500"/>
          </a:effectLst>
        </p:spPr>
      </p:pic>
    </p:spTree>
    <p:extLst>
      <p:ext uri="{BB962C8B-B14F-4D97-AF65-F5344CB8AC3E}">
        <p14:creationId xmlns:p14="http://schemas.microsoft.com/office/powerpoint/2010/main" val="37676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scan0037.jpg"/>
          <p:cNvPicPr>
            <a:picLocks noChangeAspect="1" noChangeArrowheads="1"/>
          </p:cNvPicPr>
          <p:nvPr/>
        </p:nvPicPr>
        <p:blipFill>
          <a:blip r:embed="rId3" cstate="print"/>
          <a:srcRect/>
          <a:stretch>
            <a:fillRect/>
          </a:stretch>
        </p:blipFill>
        <p:spPr bwMode="auto">
          <a:xfrm>
            <a:off x="0" y="609600"/>
            <a:ext cx="9144000" cy="5715000"/>
          </a:xfrm>
          <a:prstGeom prst="rect">
            <a:avLst/>
          </a:prstGeom>
          <a:ln>
            <a:noFill/>
          </a:ln>
          <a:effectLst>
            <a:softEdge rad="112500"/>
          </a:effectLst>
        </p:spPr>
      </p:pic>
    </p:spTree>
    <p:extLst>
      <p:ext uri="{BB962C8B-B14F-4D97-AF65-F5344CB8AC3E}">
        <p14:creationId xmlns:p14="http://schemas.microsoft.com/office/powerpoint/2010/main" val="361609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PC_02.jpg"/>
          <p:cNvPicPr>
            <a:picLocks noChangeAspect="1" noChangeArrowheads="1"/>
          </p:cNvPicPr>
          <p:nvPr/>
        </p:nvPicPr>
        <p:blipFill>
          <a:blip r:embed="rId3" cstate="print"/>
          <a:srcRect l="5102" r="4762"/>
          <a:stretch>
            <a:fillRect/>
          </a:stretch>
        </p:blipFill>
        <p:spPr bwMode="auto">
          <a:xfrm>
            <a:off x="2362200" y="0"/>
            <a:ext cx="4572000" cy="7596775"/>
          </a:xfrm>
          <a:prstGeom prst="rect">
            <a:avLst/>
          </a:prstGeom>
          <a:ln>
            <a:noFill/>
          </a:ln>
          <a:effectLst>
            <a:softEdge rad="112500"/>
          </a:effectLst>
        </p:spPr>
      </p:pic>
      <p:sp>
        <p:nvSpPr>
          <p:cNvPr id="3" name="Title 2"/>
          <p:cNvSpPr>
            <a:spLocks noGrp="1"/>
          </p:cNvSpPr>
          <p:nvPr>
            <p:ph type="title"/>
          </p:nvPr>
        </p:nvSpPr>
        <p:spPr>
          <a:xfrm>
            <a:off x="2590800" y="4114800"/>
            <a:ext cx="4343400" cy="1066800"/>
          </a:xfrm>
        </p:spPr>
        <p:txBody>
          <a:bodyPr>
            <a:noAutofit/>
          </a:bodyPr>
          <a:lstStyle/>
          <a:p>
            <a:r>
              <a:rPr lang="en-US" b="1" i="1" dirty="0" smtClean="0">
                <a:solidFill>
                  <a:schemeClr val="bg1"/>
                </a:solidFill>
                <a:effectLst>
                  <a:glow rad="101600">
                    <a:schemeClr val="tx1">
                      <a:alpha val="60000"/>
                    </a:schemeClr>
                  </a:glow>
                </a:effectLst>
              </a:rPr>
              <a:t>“Whosoever will my come…”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7916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0"/>
            <a:ext cx="9144000" cy="2895600"/>
          </a:xfrm>
        </p:spPr>
        <p:txBody>
          <a:bodyPr>
            <a:noAutofit/>
          </a:bodyPr>
          <a:lstStyle/>
          <a:p>
            <a:r>
              <a:rPr lang="en-US" i="1" dirty="0" smtClean="0"/>
              <a:t>“And I fell at his feet to worship him.”</a:t>
            </a:r>
            <a:endParaRPr lang="en-US" i="1" dirty="0"/>
          </a:p>
        </p:txBody>
      </p:sp>
      <p:pic>
        <p:nvPicPr>
          <p:cNvPr id="3" name="Picture 2" descr="c:\Users\Ptr. Daniel White\Desktop\Bible pictures\Prophecy pictures\prophecy pictures\revelation\John's visions\john at jesus feet.jpg"/>
          <p:cNvPicPr>
            <a:picLocks noChangeAspect="1" noChangeArrowheads="1"/>
          </p:cNvPicPr>
          <p:nvPr/>
        </p:nvPicPr>
        <p:blipFill>
          <a:blip r:embed="rId2" cstate="print">
            <a:lum contrast="-10000"/>
          </a:blip>
          <a:srcRect/>
          <a:stretch>
            <a:fillRect/>
          </a:stretch>
        </p:blipFill>
        <p:spPr bwMode="auto">
          <a:xfrm>
            <a:off x="762000" y="381000"/>
            <a:ext cx="7900894" cy="40564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62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343400" cy="6705600"/>
          </a:xfrm>
        </p:spPr>
        <p:txBody>
          <a:bodyPr>
            <a:normAutofit fontScale="90000"/>
          </a:bodyPr>
          <a:lstStyle/>
          <a:p>
            <a:r>
              <a:rPr lang="en-US" i="1" dirty="0" smtClean="0"/>
              <a:t>“And he said unto me, See thou do it not: I am thy </a:t>
            </a:r>
            <a:r>
              <a:rPr lang="en-US" i="1" dirty="0" err="1" smtClean="0"/>
              <a:t>fellowservant</a:t>
            </a:r>
            <a:r>
              <a:rPr lang="en-US" i="1" dirty="0" smtClean="0"/>
              <a:t>, and of thy brethren that have the testimony of Jesus: worship God: for the testimony of Jesus is the spirit of prophecy.”</a:t>
            </a:r>
            <a:endParaRPr lang="en-US" dirty="0"/>
          </a:p>
        </p:txBody>
      </p:sp>
      <p:pic>
        <p:nvPicPr>
          <p:cNvPr id="3" name="Picture 3" descr="C:\Users\Ptr. Daniel White\Desktop\Bible pictures\angels\ekfine 003 (2).jpg"/>
          <p:cNvPicPr>
            <a:picLocks noChangeAspect="1" noChangeArrowheads="1"/>
          </p:cNvPicPr>
          <p:nvPr/>
        </p:nvPicPr>
        <p:blipFill>
          <a:blip r:embed="rId2" cstate="print"/>
          <a:srcRect/>
          <a:stretch>
            <a:fillRect/>
          </a:stretch>
        </p:blipFill>
        <p:spPr bwMode="auto">
          <a:xfrm>
            <a:off x="4419600" y="0"/>
            <a:ext cx="4724400" cy="4818352"/>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57114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1683</Words>
  <Application>Microsoft Office PowerPoint</Application>
  <PresentationFormat>On-screen Show (4:3)</PresentationFormat>
  <Paragraphs>159</Paragraphs>
  <Slides>98</Slides>
  <Notes>67</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The Revelation  of Jesus Christ</vt:lpstr>
      <vt:lpstr>PowerPoint Presentation</vt:lpstr>
      <vt:lpstr>PowerPoint Presentation</vt:lpstr>
      <vt:lpstr>The Apostate Church “The identity of the great whore”</vt:lpstr>
      <vt:lpstr>“And there came one of the seven angels (seraphim’s Rev. 4:6-9) which had the seven vials, and talked with me, saying unto me, Come hither; I will shew unto thee the judgment of the great whore that sitteth upon many waters.”</vt:lpstr>
      <vt:lpstr>“And he said unto me, the waters which thou sawest, where the whore sitteth, are peoples, and multitudes, and nations and tongues.” (Revelation 17:15)</vt:lpstr>
      <vt:lpstr>PowerPoint Presentation</vt:lpstr>
      <vt:lpstr>PowerPoint Presentation</vt:lpstr>
      <vt:lpstr>PowerPoint Presentation</vt:lpstr>
      <vt:lpstr>PowerPoint Presentation</vt:lpstr>
      <vt:lpstr>PowerPoint Presentation</vt:lpstr>
      <vt:lpstr>PowerPoint Presentation</vt:lpstr>
      <vt:lpstr>“And I saw the woman drunken with the blood of the saints, and with the blood of the martyrs of Jesus: and when I saw her, I wondered with great admiration.”</vt:lpstr>
      <vt:lpstr>PowerPoint Presentation</vt:lpstr>
      <vt:lpstr>PowerPoint Presentation</vt:lpstr>
      <vt:lpstr>“And the woman was arrayed in purple and scarlet colour, and decked with gold and precious stones and pearls; having a golden cup in her hand full of abominations and filthiness of her fornication.”</vt:lpstr>
      <vt:lpstr>“And the woman was arrayed in purple and scarlet colour.”</vt:lpstr>
      <vt:lpstr>“And decked with gold and precious stones and pearls.”</vt:lpstr>
      <vt:lpstr>PowerPoint Presentation</vt:lpstr>
      <vt:lpstr>PowerPoint Presentation</vt:lpstr>
      <vt:lpstr>PowerPoint Presentation</vt:lpstr>
      <vt:lpstr>“Mystery, Babylon  the Great”  .</vt:lpstr>
      <vt:lpstr>“And upon her forehead was a name written, Mystery, Babylon the Great, the Mother of Harlots and Abominations of the Earth.”</vt:lpstr>
      <vt:lpstr>PowerPoint Presentation</vt:lpstr>
      <vt:lpstr>PowerPoint Presentation</vt:lpstr>
      <vt:lpstr>PowerPoint Presentation</vt:lpstr>
      <vt:lpstr>PowerPoint Presentation</vt:lpstr>
      <vt:lpstr>“Worship of a Mother/Child goddess” </vt:lpstr>
      <vt:lpstr>Cross as a religious symbol  in worship</vt:lpstr>
      <vt:lpstr>Unmarried Priesthood</vt:lpstr>
      <vt:lpstr>The use of prayer beads</vt:lpstr>
      <vt:lpstr>Worship of the dead</vt:lpstr>
      <vt:lpstr>Infallible Priesthood</vt:lpstr>
      <vt:lpstr>The Worship of a  High Priest</vt:lpstr>
      <vt:lpstr>Images used in worship (Idols)</vt:lpstr>
      <vt:lpstr>Use of pagan symbols in worship</vt:lpstr>
      <vt:lpstr>Spiritism  Praying to the dead</vt:lpstr>
      <vt:lpstr>Torture of Heretics “Drunk with the blood of the saints.”</vt:lpstr>
      <vt:lpstr>PowerPoint Presentation</vt:lpstr>
      <vt:lpstr>PowerPoint Presentation</vt:lpstr>
      <vt:lpstr>PowerPoint Presentation</vt:lpstr>
      <vt:lpstr>PowerPoint Presentation</vt:lpstr>
      <vt:lpstr>PowerPoint Presentation</vt:lpstr>
      <vt:lpstr>Revelation 17:9</vt:lpstr>
      <vt:lpstr>PowerPoint Presentation</vt:lpstr>
      <vt:lpstr>Revelation 17:15</vt:lpstr>
      <vt:lpstr>Revelation 17:16-18</vt:lpstr>
      <vt:lpstr>“And the ten horns which thou sawest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sawest is that great city, which reigneth over the kings of the earth.”</vt:lpstr>
      <vt:lpstr>PowerPoint Presentation</vt:lpstr>
      <vt:lpstr>PowerPoint Presentation</vt:lpstr>
      <vt:lpstr>“For God hath put in their  hearts to fulfill his will.”</vt:lpstr>
      <vt:lpstr>(Revelation 18:1)  “And after these things I saw another angel come down from heaven, having great power; and the earth was lightened with his glory.”</vt:lpstr>
      <vt:lpstr>“I saw an angel having great power…  and he cried mightily with a strong  voice, saying…”</vt:lpstr>
      <vt:lpstr>“Babylon the great is fallen…”</vt:lpstr>
      <vt:lpstr>“…the habitation of devils, and every foul spirit…”</vt:lpstr>
      <vt:lpstr>“For all nations have drunk of the wine of the wrath of her fornication.”</vt:lpstr>
      <vt:lpstr>“The kings of the earth have committed fornication with her…”</vt:lpstr>
      <vt:lpstr>PowerPoint Presentation</vt:lpstr>
      <vt:lpstr>“The merchants of the earth are waxed rich through the abundance of her delicacies…”</vt:lpstr>
      <vt:lpstr>PowerPoint Presentation</vt:lpstr>
      <vt:lpstr>“Come out of her, my people, that ye be not partakers of her sins…”</vt:lpstr>
      <vt:lpstr>“Her sins have reached unto heaven…” </vt:lpstr>
      <vt:lpstr>“And I heard another voice from heaven saying, come out of her my people…” (Revelation 18:4) </vt:lpstr>
      <vt:lpstr>Revelation 18:6-9</vt:lpstr>
      <vt:lpstr>“Reward her even as she rewarded you, and double unto her double according to her works: in the cup which she hath            filled fill to her double.”</vt:lpstr>
      <vt:lpstr>“How much she hath glorified herself, and lived deliciously, so much torment and sorrow give her: for she saith in her heart, I sit a queen, and am no widow, and shall see no sorrow.”</vt:lpstr>
      <vt:lpstr>“Therefore shall her plagues come in one day, death, and mourning, and famine; and she shall be utterly burned with fire: for strong is the Lord God who judgeth her.”  </vt:lpstr>
      <vt:lpstr>PowerPoint Presentation</vt:lpstr>
      <vt:lpstr>“Standing afar off for the fear of her torment, saying, Alas, alas, that great city Babylon, that mighty city! for in one hour is thy judgment come. And the merchants of the earth shall weep and mourn over her; for no man buyeth their merchandise any more: And the merchants of the earth shall weep  and mourn over her…”</vt:lpstr>
      <vt:lpstr>“And saying, Alas, alas, that great city, that was clothed in fine linen, and purple, and scarlet, and decked with gold, and precious stones, and pearls! For in one hour so great riches is come to nought. And every shipmaster, and all the company in ships, and sailors, and as many as trade by sea, stood afar off, </vt:lpstr>
      <vt:lpstr>“And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vt:lpstr>
      <vt:lpstr>“Rejoice over her, thou heaven, and ye holy apostles and prophets; for God hath avenged you on her.”</vt:lpstr>
      <vt:lpstr>PowerPoint Presentation</vt:lpstr>
      <vt:lpstr>“And the voice of harpers, and musicians, and of pipers, and trumpeters, shall be heard no more at all in thee.”</vt:lpstr>
      <vt:lpstr>“No craftsman, of whatsoever craft he be, shall be found any more in thee…”</vt:lpstr>
      <vt:lpstr>PowerPoint Presentation</vt:lpstr>
      <vt:lpstr>PowerPoint Presentation</vt:lpstr>
      <vt:lpstr>PowerPoint Presentation</vt:lpstr>
      <vt:lpstr>PowerPoint Presentation</vt:lpstr>
      <vt:lpstr>“The light of a candle shall shine no more at all in thee…”</vt:lpstr>
      <vt:lpstr>“The voice of the bridegroom and of the bride shall be heard no more at all in thee…”</vt:lpstr>
      <vt:lpstr>“For by thy sorceries were all  nations deceived.”  </vt:lpstr>
      <vt:lpstr>“In her was found  the blood of the prophets, and of saints, and of all that were slain upon the earth.” </vt:lpstr>
      <vt:lpstr>PowerPoint Presentation</vt:lpstr>
      <vt:lpstr>(Revelation 19:1-3)  “And after these things I heard a great voice of much people in heaven, saying, Alleluia; Salvation, and glory, and honour, and power, unto the Lord our God.”</vt:lpstr>
      <vt:lpstr>“True and righteousness are thy judgments: for he hath judged the great whore, which did corrupt the earth…”</vt:lpstr>
      <vt:lpstr>“And her smoke rose up  forever and ever…”</vt:lpstr>
      <vt:lpstr>(Revelation 19:4) “And the four and twenty elders and the four beasts fell down and worshipped God that sat on the throne, saying, Amen; Alleluia.”</vt:lpstr>
      <vt:lpstr>“Praise our God, all  ye His servants…”</vt:lpstr>
      <vt:lpstr>“And I heard as it were the voice of a great multitude, and as the voice of many waters…saying,  Alleluia: for the                       Lord God omnipotent reigneth.                          Let us rejoice and be glad…” (Revelation 19:6-7) </vt:lpstr>
      <vt:lpstr>“And I heard as it were the voice of a great multitude…as the voice of mighty thunderings, saying, Alleluia: for the Lord God omnipotent reigneth. Let  us rejoice and be glad…” (Revelation 19:6-7) </vt:lpstr>
      <vt:lpstr>PowerPoint Presentation</vt:lpstr>
      <vt:lpstr>PowerPoint Presentation</vt:lpstr>
      <vt:lpstr>PowerPoint Presentation</vt:lpstr>
      <vt:lpstr>PowerPoint Presentation</vt:lpstr>
      <vt:lpstr>“Whosoever will my come…”</vt:lpstr>
      <vt:lpstr>“And I fell at his feet to worship him.”</vt:lpstr>
      <vt:lpstr>“And he said unto me, See thou do it not: I am thy fellowservant, and of thy brethren that have the testimony of Jesus: worship God: for the testimony of Jesus is the spirit of prophecy.”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6</cp:revision>
  <dcterms:created xsi:type="dcterms:W3CDTF">2015-11-11T20:07:45Z</dcterms:created>
  <dcterms:modified xsi:type="dcterms:W3CDTF">2015-11-11T22:17:57Z</dcterms:modified>
</cp:coreProperties>
</file>