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318" r:id="rId3"/>
    <p:sldId id="319"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17" r:id="rId25"/>
    <p:sldId id="316" r:id="rId26"/>
    <p:sldId id="277" r:id="rId27"/>
    <p:sldId id="279" r:id="rId28"/>
    <p:sldId id="280" r:id="rId29"/>
    <p:sldId id="320" r:id="rId30"/>
    <p:sldId id="281" r:id="rId31"/>
    <p:sldId id="303" r:id="rId32"/>
    <p:sldId id="302" r:id="rId33"/>
    <p:sldId id="283" r:id="rId34"/>
    <p:sldId id="284" r:id="rId35"/>
    <p:sldId id="285" r:id="rId36"/>
    <p:sldId id="286" r:id="rId37"/>
    <p:sldId id="315" r:id="rId38"/>
    <p:sldId id="301" r:id="rId39"/>
    <p:sldId id="289" r:id="rId40"/>
    <p:sldId id="290" r:id="rId41"/>
    <p:sldId id="291" r:id="rId42"/>
    <p:sldId id="292" r:id="rId43"/>
    <p:sldId id="293" r:id="rId44"/>
    <p:sldId id="294" r:id="rId45"/>
    <p:sldId id="305" r:id="rId46"/>
    <p:sldId id="296" r:id="rId47"/>
    <p:sldId id="306" r:id="rId48"/>
    <p:sldId id="309" r:id="rId49"/>
    <p:sldId id="314" r:id="rId50"/>
    <p:sldId id="310" r:id="rId51"/>
    <p:sldId id="313" r:id="rId52"/>
    <p:sldId id="308" r:id="rId53"/>
    <p:sldId id="311" r:id="rId54"/>
    <p:sldId id="312"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08" autoAdjust="0"/>
    <p:restoredTop sz="94660"/>
  </p:normalViewPr>
  <p:slideViewPr>
    <p:cSldViewPr>
      <p:cViewPr>
        <p:scale>
          <a:sx n="100" d="100"/>
          <a:sy n="100" d="100"/>
        </p:scale>
        <p:origin x="-1932" y="-3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9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E3F0D8-5F95-45C3-8B53-837CFC1BA427}" type="datetimeFigureOut">
              <a:rPr lang="en-US" smtClean="0"/>
              <a:pPr/>
              <a:t>12/12/2015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987F0-0B3C-4237-B049-ED6FE9B5856E}" type="slidenum">
              <a:rPr lang="en-US" smtClean="0"/>
              <a:pPr/>
              <a:t>‹#›</a:t>
            </a:fld>
            <a:endParaRPr lang="en-US"/>
          </a:p>
        </p:txBody>
      </p:sp>
    </p:spTree>
    <p:extLst>
      <p:ext uri="{BB962C8B-B14F-4D97-AF65-F5344CB8AC3E}">
        <p14:creationId xmlns:p14="http://schemas.microsoft.com/office/powerpoint/2010/main" val="252220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65987F0-0B3C-4237-B049-ED6FE9B5856E}"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AB24A0-6D79-4888-952D-2B532053200A}" type="slidenum">
              <a:rPr lang="en-US"/>
              <a:pPr fontAlgn="base">
                <a:spcBef>
                  <a:spcPct val="0"/>
                </a:spcBef>
                <a:spcAft>
                  <a:spcPct val="0"/>
                </a:spcAft>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37FA88-5D40-4457-B102-04B264EA4642}" type="slidenum">
              <a:rPr lang="en-US"/>
              <a:pPr fontAlgn="base">
                <a:spcBef>
                  <a:spcPct val="0"/>
                </a:spcBef>
                <a:spcAft>
                  <a:spcPct val="0"/>
                </a:spcAft>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055EA1-0917-4E4C-8A48-AC1EDE88B0FC}" type="slidenum">
              <a:rPr lang="en-US"/>
              <a:pPr fontAlgn="base">
                <a:spcBef>
                  <a:spcPct val="0"/>
                </a:spcBef>
                <a:spcAft>
                  <a:spcPct val="0"/>
                </a:spcAft>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D1F36B3-BFF5-47E9-8297-9CC684BB32AD}"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41284A-04B2-4FE0-B7A2-CAC5C7CE5B38}" type="slidenum">
              <a:rPr lang="en-US"/>
              <a:pPr fontAlgn="base">
                <a:spcBef>
                  <a:spcPct val="0"/>
                </a:spcBef>
                <a:spcAft>
                  <a:spcPct val="0"/>
                </a:spcAft>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D2015-A951-4360-BBD7-2F2F44F6B2F0}" type="slidenum">
              <a:rPr lang="en-US"/>
              <a:pPr fontAlgn="base">
                <a:spcBef>
                  <a:spcPct val="0"/>
                </a:spcBef>
                <a:spcAft>
                  <a:spcPct val="0"/>
                </a:spcAft>
              </a:pPr>
              <a:t>70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65987F0-0B3C-4237-B049-ED6FE9B5856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9ACABB-5568-45ED-ACB3-696D36A8E9EF}" type="datetimeFigureOut">
              <a:rPr lang="en-US" smtClean="0"/>
              <a:pPr/>
              <a:t>12/12/2015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D5CA27-F303-449E-AEB6-4D11DE24413E}" type="slidenum">
              <a:rPr lang="en-US" smtClean="0"/>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ACABB-5568-45ED-ACB3-696D36A8E9EF}" type="datetimeFigureOut">
              <a:rPr lang="en-US" smtClean="0"/>
              <a:pPr/>
              <a:t>12/12/2015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D5CA27-F303-449E-AEB6-4D11DE24413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2.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586" name="Picture 2" descr="C:\Users\Ptr. Daniel White\Pictures\Prophecy pictures\Dan Whites\scan0018.jpg"/>
          <p:cNvPicPr>
            <a:picLocks noChangeAspect="1" noChangeArrowheads="1"/>
          </p:cNvPicPr>
          <p:nvPr/>
        </p:nvPicPr>
        <p:blipFill>
          <a:blip r:embed="rId3"/>
          <a:srcRect/>
          <a:stretch>
            <a:fillRect/>
          </a:stretch>
        </p:blipFill>
        <p:spPr bwMode="auto">
          <a:xfrm>
            <a:off x="457200" y="0"/>
            <a:ext cx="8229600" cy="6858000"/>
          </a:xfrm>
          <a:prstGeom prst="rect">
            <a:avLst/>
          </a:prstGeom>
          <a:noFill/>
          <a:effectLst>
            <a:softEdge rad="317500"/>
          </a:effectLst>
        </p:spPr>
      </p:pic>
      <p:sp>
        <p:nvSpPr>
          <p:cNvPr id="2" name="Title 1"/>
          <p:cNvSpPr>
            <a:spLocks noGrp="1"/>
          </p:cNvSpPr>
          <p:nvPr>
            <p:ph type="ctrTitle"/>
          </p:nvPr>
        </p:nvSpPr>
        <p:spPr/>
        <p:txBody>
          <a:bodyPr>
            <a:noAutofit/>
          </a:bodyPr>
          <a:lstStyle/>
          <a:p>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rPr>
              <a:t>The Seventy Weeks </a:t>
            </a:r>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rPr>
              <a:t>              of </a:t>
            </a:r>
            <a:r>
              <a:rPr lang="en-US" sz="6000" b="1" spc="50" dirty="0" smtClean="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rPr>
              <a:t>Daniel</a:t>
            </a:r>
            <a:endParaRPr lang="en-US" sz="6000" b="1" spc="50" dirty="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endParaRPr>
          </a:p>
        </p:txBody>
      </p:sp>
      <p:sp>
        <p:nvSpPr>
          <p:cNvPr id="3" name="Subtitle 2"/>
          <p:cNvSpPr>
            <a:spLocks noGrp="1"/>
          </p:cNvSpPr>
          <p:nvPr>
            <p:ph type="subTitle" idx="1"/>
          </p:nvPr>
        </p:nvSpPr>
        <p:spPr>
          <a:xfrm>
            <a:off x="1371600" y="4495800"/>
            <a:ext cx="6400800" cy="2057400"/>
          </a:xfrm>
        </p:spPr>
        <p:txBody>
          <a:bodyPr>
            <a:normAutofit/>
          </a:bodyPr>
          <a:lstStyle/>
          <a:p>
            <a:r>
              <a:rPr lang="en-US" sz="6000" b="1" i="1" spc="50" dirty="0" smtClean="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rPr>
              <a:t>Daniel 9:24-27</a:t>
            </a:r>
            <a:endParaRPr lang="en-US" sz="6000" b="1" i="1" spc="50" dirty="0">
              <a:ln w="12700" cmpd="sng">
                <a:solidFill>
                  <a:schemeClr val="accent6">
                    <a:satMod val="120000"/>
                    <a:shade val="80000"/>
                  </a:schemeClr>
                </a:solidFill>
                <a:prstDash val="solid"/>
              </a:ln>
              <a:solidFill>
                <a:schemeClr val="accent6">
                  <a:tint val="1000"/>
                </a:schemeClr>
              </a:solidFill>
              <a:effectLst>
                <a:glow rad="53100">
                  <a:schemeClr val="tx1">
                    <a:alpha val="30000"/>
                  </a:schemeClr>
                </a:glow>
              </a:effectLst>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Ptr. Daniel White\Pictures\Prophecy pictures\Dan Whites\scan0008.jpg"/>
          <p:cNvPicPr>
            <a:picLocks noChangeAspect="1" noChangeArrowheads="1"/>
          </p:cNvPicPr>
          <p:nvPr/>
        </p:nvPicPr>
        <p:blipFill>
          <a:blip r:embed="rId3"/>
          <a:srcRect/>
          <a:stretch>
            <a:fillRect/>
          </a:stretch>
        </p:blipFill>
        <p:spPr bwMode="auto">
          <a:xfrm>
            <a:off x="1447800" y="0"/>
            <a:ext cx="7010401"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Ptr. Daniel White\Pictures\Prophecy pictures\Dan Whites\scan0010.jpg"/>
          <p:cNvPicPr>
            <a:picLocks noChangeAspect="1" noChangeArrowheads="1"/>
          </p:cNvPicPr>
          <p:nvPr/>
        </p:nvPicPr>
        <p:blipFill>
          <a:blip r:embed="rId3"/>
          <a:srcRect/>
          <a:stretch>
            <a:fillRect/>
          </a:stretch>
        </p:blipFill>
        <p:spPr bwMode="auto">
          <a:xfrm>
            <a:off x="1600200" y="0"/>
            <a:ext cx="6477000" cy="689487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Users\Ptr. Daniel White\Pictures\Prophecy pictures\Dan Whites\scan0012.jpg"/>
          <p:cNvPicPr>
            <a:picLocks noChangeAspect="1" noChangeArrowheads="1"/>
          </p:cNvPicPr>
          <p:nvPr/>
        </p:nvPicPr>
        <p:blipFill>
          <a:blip r:embed="rId3"/>
          <a:srcRect/>
          <a:stretch>
            <a:fillRect/>
          </a:stretch>
        </p:blipFill>
        <p:spPr bwMode="auto">
          <a:xfrm>
            <a:off x="1905000" y="0"/>
            <a:ext cx="5867399" cy="69342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C:\Users\Ptr. Daniel White\Pictures\Prophecy pictures\Dan Whites\scan0013.jpg"/>
          <p:cNvPicPr>
            <a:picLocks noChangeAspect="1" noChangeArrowheads="1"/>
          </p:cNvPicPr>
          <p:nvPr/>
        </p:nvPicPr>
        <p:blipFill>
          <a:blip r:embed="rId3"/>
          <a:srcRect/>
          <a:stretch>
            <a:fillRect/>
          </a:stretch>
        </p:blipFill>
        <p:spPr bwMode="auto">
          <a:xfrm>
            <a:off x="1828800" y="0"/>
            <a:ext cx="5770756"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C:\Users\Ptr. Daniel White\Pictures\Prophecy pictures\Dan Whites\scan0014.jpg"/>
          <p:cNvPicPr>
            <a:picLocks noChangeAspect="1" noChangeArrowheads="1"/>
          </p:cNvPicPr>
          <p:nvPr/>
        </p:nvPicPr>
        <p:blipFill>
          <a:blip r:embed="rId3"/>
          <a:srcRect/>
          <a:stretch>
            <a:fillRect/>
          </a:stretch>
        </p:blipFill>
        <p:spPr bwMode="auto">
          <a:xfrm>
            <a:off x="1524000" y="0"/>
            <a:ext cx="6858000" cy="6858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C:\Users\Ptr. Daniel White\Pictures\Prophecy pictures\Dan Whites\scan0015.jpg"/>
          <p:cNvPicPr>
            <a:picLocks noChangeAspect="1" noChangeArrowheads="1"/>
          </p:cNvPicPr>
          <p:nvPr/>
        </p:nvPicPr>
        <p:blipFill>
          <a:blip r:embed="rId3"/>
          <a:srcRect/>
          <a:stretch>
            <a:fillRect/>
          </a:stretch>
        </p:blipFill>
        <p:spPr bwMode="auto">
          <a:xfrm>
            <a:off x="1447800" y="-23543"/>
            <a:ext cx="6248400" cy="6881544"/>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C:\Users\Ptr. Daniel White\Pictures\Prophecy pictures\Dan Whites\scan0016.jpg"/>
          <p:cNvPicPr>
            <a:picLocks noChangeAspect="1" noChangeArrowheads="1"/>
          </p:cNvPicPr>
          <p:nvPr/>
        </p:nvPicPr>
        <p:blipFill>
          <a:blip r:embed="rId3"/>
          <a:srcRect/>
          <a:stretch>
            <a:fillRect/>
          </a:stretch>
        </p:blipFill>
        <p:spPr bwMode="auto">
          <a:xfrm>
            <a:off x="1828800" y="0"/>
            <a:ext cx="59436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C:\Users\Ptr. Daniel White\Pictures\Prophecy pictures\Dan Whites\scan0017.jpg"/>
          <p:cNvPicPr>
            <a:picLocks noChangeAspect="1" noChangeArrowheads="1"/>
          </p:cNvPicPr>
          <p:nvPr/>
        </p:nvPicPr>
        <p:blipFill>
          <a:blip r:embed="rId3"/>
          <a:srcRect/>
          <a:stretch>
            <a:fillRect/>
          </a:stretch>
        </p:blipFill>
        <p:spPr bwMode="auto">
          <a:xfrm>
            <a:off x="304800" y="304800"/>
            <a:ext cx="8549268" cy="6096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C:\Users\Ptr. Daniel White\Pictures\freefallbackgrounds\18.jpg"/>
          <p:cNvPicPr>
            <a:picLocks noChangeAspect="1" noChangeArrowheads="1"/>
          </p:cNvPicPr>
          <p:nvPr/>
        </p:nvPicPr>
        <p:blipFill>
          <a:blip r:embed="rId3"/>
          <a:srcRect/>
          <a:stretch>
            <a:fillRect/>
          </a:stretch>
        </p:blipFill>
        <p:spPr bwMode="auto">
          <a:xfrm>
            <a:off x="-609601" y="-566738"/>
            <a:ext cx="9753601" cy="7424738"/>
          </a:xfrm>
          <a:prstGeom prst="rect">
            <a:avLst/>
          </a:prstGeom>
          <a:noFill/>
        </p:spPr>
      </p:pic>
      <p:pic>
        <p:nvPicPr>
          <p:cNvPr id="15362" name="Picture 2" descr="C:\Users\Ptr. Daniel White\Pictures\Prophecy pictures\Dan Whites\scan0018.jpg"/>
          <p:cNvPicPr>
            <a:picLocks noChangeAspect="1" noChangeArrowheads="1"/>
          </p:cNvPicPr>
          <p:nvPr/>
        </p:nvPicPr>
        <p:blipFill>
          <a:blip r:embed="rId4"/>
          <a:srcRect/>
          <a:stretch>
            <a:fillRect/>
          </a:stretch>
        </p:blipFill>
        <p:spPr bwMode="auto">
          <a:xfrm rot="20688752">
            <a:off x="1382430" y="-15056"/>
            <a:ext cx="6289459" cy="615672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1-Bib Pics-Ot\Daniel &amp; Bab Captvty\Israel's Captivity\1485001.jpg"/>
          <p:cNvPicPr>
            <a:picLocks noChangeAspect="1" noChangeArrowheads="1"/>
          </p:cNvPicPr>
          <p:nvPr/>
        </p:nvPicPr>
        <p:blipFill>
          <a:blip r:embed="rId3"/>
          <a:srcRect/>
          <a:stretch>
            <a:fillRect/>
          </a:stretch>
        </p:blipFill>
        <p:spPr bwMode="auto">
          <a:xfrm>
            <a:off x="1544638" y="533400"/>
            <a:ext cx="5978525" cy="5715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538" name="Picture 2" descr="C:\Users\Ptr. Daniel White\Pictures\Prophecy pictures\Dan Whites\scan0068.jpg"/>
          <p:cNvPicPr>
            <a:picLocks noChangeAspect="1" noChangeArrowheads="1"/>
          </p:cNvPicPr>
          <p:nvPr/>
        </p:nvPicPr>
        <p:blipFill>
          <a:blip r:embed="rId3"/>
          <a:srcRect/>
          <a:stretch>
            <a:fillRect/>
          </a:stretch>
        </p:blipFill>
        <p:spPr bwMode="auto">
          <a:xfrm rot="5400000">
            <a:off x="1073727" y="450273"/>
            <a:ext cx="6844145" cy="59436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C:\Users\Ptr. Daniel White\Pictures\freefallbackgrounds\dicipleship.jpg"/>
          <p:cNvPicPr>
            <a:picLocks noChangeAspect="1" noChangeArrowheads="1"/>
          </p:cNvPicPr>
          <p:nvPr/>
        </p:nvPicPr>
        <p:blipFill>
          <a:blip r:embed="rId3"/>
          <a:srcRect/>
          <a:stretch>
            <a:fillRect/>
          </a:stretch>
        </p:blipFill>
        <p:spPr bwMode="auto">
          <a:xfrm>
            <a:off x="0" y="0"/>
            <a:ext cx="9144000" cy="7848600"/>
          </a:xfrm>
          <a:prstGeom prst="rect">
            <a:avLst/>
          </a:prstGeom>
          <a:noFill/>
        </p:spPr>
      </p:pic>
      <p:pic>
        <p:nvPicPr>
          <p:cNvPr id="17410" name="Picture 2" descr="C:\Users\Ptr. Daniel White\Pictures\Prophecy pictures\Dan Whites\scan0020.jpg"/>
          <p:cNvPicPr>
            <a:picLocks noChangeAspect="1" noChangeArrowheads="1"/>
          </p:cNvPicPr>
          <p:nvPr/>
        </p:nvPicPr>
        <p:blipFill>
          <a:blip r:embed="rId4"/>
          <a:srcRect/>
          <a:stretch>
            <a:fillRect/>
          </a:stretch>
        </p:blipFill>
        <p:spPr bwMode="auto">
          <a:xfrm rot="20703659">
            <a:off x="2099323" y="723571"/>
            <a:ext cx="5614241" cy="5563869"/>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Prophecy pictures\Dan Whites\scan0021.jpg"/>
          <p:cNvPicPr>
            <a:picLocks noChangeAspect="1" noChangeArrowheads="1"/>
          </p:cNvPicPr>
          <p:nvPr/>
        </p:nvPicPr>
        <p:blipFill>
          <a:blip r:embed="rId3"/>
          <a:srcRect/>
          <a:stretch>
            <a:fillRect/>
          </a:stretch>
        </p:blipFill>
        <p:spPr bwMode="auto">
          <a:xfrm>
            <a:off x="304800" y="609600"/>
            <a:ext cx="8397947" cy="4624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Ptr. Daniel White\Pictures\Prophecy pictures\Dan Whites\scan0022.jpg"/>
          <p:cNvPicPr>
            <a:picLocks noChangeAspect="1" noChangeArrowheads="1"/>
          </p:cNvPicPr>
          <p:nvPr/>
        </p:nvPicPr>
        <p:blipFill>
          <a:blip r:embed="rId3"/>
          <a:srcRect/>
          <a:stretch>
            <a:fillRect/>
          </a:stretch>
        </p:blipFill>
        <p:spPr bwMode="auto">
          <a:xfrm>
            <a:off x="0" y="838200"/>
            <a:ext cx="9144000" cy="5486399"/>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C:\Users\Ptr. Daniel White\Pictures\Prophecy pictures\Dan Whites\scan0023.jpg"/>
          <p:cNvPicPr>
            <a:picLocks noChangeAspect="1" noChangeArrowheads="1"/>
          </p:cNvPicPr>
          <p:nvPr/>
        </p:nvPicPr>
        <p:blipFill>
          <a:blip r:embed="rId3"/>
          <a:srcRect/>
          <a:stretch>
            <a:fillRect/>
          </a:stretch>
        </p:blipFill>
        <p:spPr bwMode="auto">
          <a:xfrm>
            <a:off x="1447800" y="0"/>
            <a:ext cx="62484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4" name="Picture 2" descr="C:\Users\Ptr. Daniel White\Pictures\Prophecy pictures\Dan Whites\scan0077.jpg"/>
          <p:cNvPicPr>
            <a:picLocks noChangeAspect="1" noChangeArrowheads="1"/>
          </p:cNvPicPr>
          <p:nvPr/>
        </p:nvPicPr>
        <p:blipFill>
          <a:blip r:embed="rId3"/>
          <a:srcRect/>
          <a:stretch>
            <a:fillRect/>
          </a:stretch>
        </p:blipFill>
        <p:spPr bwMode="auto">
          <a:xfrm>
            <a:off x="304800" y="0"/>
            <a:ext cx="8308730" cy="6858000"/>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1" name="Picture 3" descr="C:\Users\Ptr. Daniel White\Pictures\Prophecy pictures\Dan Whites\scan0078.jpg"/>
          <p:cNvPicPr>
            <a:picLocks noChangeAspect="1" noChangeArrowheads="1"/>
          </p:cNvPicPr>
          <p:nvPr/>
        </p:nvPicPr>
        <p:blipFill>
          <a:blip r:embed="rId3"/>
          <a:srcRect/>
          <a:stretch>
            <a:fillRect/>
          </a:stretch>
        </p:blipFill>
        <p:spPr bwMode="auto">
          <a:xfrm>
            <a:off x="0" y="-1"/>
            <a:ext cx="9143999" cy="685800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Ptr. Daniel White\Pictures\freefallbackgrounds\3.jpg"/>
          <p:cNvPicPr>
            <a:picLocks noChangeAspect="1" noChangeArrowheads="1"/>
          </p:cNvPicPr>
          <p:nvPr/>
        </p:nvPicPr>
        <p:blipFill>
          <a:blip r:embed="rId3"/>
          <a:srcRect/>
          <a:stretch>
            <a:fillRect/>
          </a:stretch>
        </p:blipFill>
        <p:spPr bwMode="auto">
          <a:xfrm>
            <a:off x="-685800" y="-228600"/>
            <a:ext cx="10283825" cy="7848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506" name="Picture 2" descr="C:\Users\Ptr. Daniel White\Pictures\Prophecy pictures\Dan Whites\scan0024.jpg"/>
          <p:cNvPicPr>
            <a:picLocks noChangeAspect="1" noChangeArrowheads="1"/>
          </p:cNvPicPr>
          <p:nvPr/>
        </p:nvPicPr>
        <p:blipFill>
          <a:blip r:embed="rId4"/>
          <a:srcRect/>
          <a:stretch>
            <a:fillRect/>
          </a:stretch>
        </p:blipFill>
        <p:spPr bwMode="auto">
          <a:xfrm rot="20971135">
            <a:off x="1556206" y="595529"/>
            <a:ext cx="5726212" cy="6484502"/>
          </a:xfrm>
          <a:prstGeom prst="rect">
            <a:avLst/>
          </a:prstGeom>
          <a:noFill/>
          <a:effectLst>
            <a:softEdge rad="127000"/>
          </a:effec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C:\Users\Ptr. Daniel White\Pictures\Prophecy pictures\Dan Whites\scan0025.jpg"/>
          <p:cNvPicPr>
            <a:picLocks noChangeAspect="1" noChangeArrowheads="1"/>
          </p:cNvPicPr>
          <p:nvPr/>
        </p:nvPicPr>
        <p:blipFill>
          <a:blip r:embed="rId3"/>
          <a:srcRect/>
          <a:stretch>
            <a:fillRect/>
          </a:stretch>
        </p:blipFill>
        <p:spPr bwMode="auto">
          <a:xfrm>
            <a:off x="1219200" y="0"/>
            <a:ext cx="6324601"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C:\Users\Ptr. Daniel White\Pictures\Prophecy pictures\Dan Whites\scan0026.jpg"/>
          <p:cNvPicPr>
            <a:picLocks noChangeAspect="1" noChangeArrowheads="1"/>
          </p:cNvPicPr>
          <p:nvPr/>
        </p:nvPicPr>
        <p:blipFill>
          <a:blip r:embed="rId3"/>
          <a:srcRect/>
          <a:stretch>
            <a:fillRect/>
          </a:stretch>
        </p:blipFill>
        <p:spPr bwMode="auto">
          <a:xfrm>
            <a:off x="1066799" y="0"/>
            <a:ext cx="8077201" cy="6858000"/>
          </a:xfrm>
          <a:prstGeom prst="rect">
            <a:avLst/>
          </a:prstGeom>
          <a:noFill/>
          <a:effectLst>
            <a:softEdge rad="317500"/>
          </a:effectLst>
        </p:spPr>
      </p:pic>
      <p:pic>
        <p:nvPicPr>
          <p:cNvPr id="23556" name="Picture 4" descr="C:\Users\Ptr. Daniel White\Pictures\Prophecy pictures\Dan Whites\Nation bow before beast.jpg"/>
          <p:cNvPicPr>
            <a:picLocks noChangeAspect="1" noChangeArrowheads="1"/>
          </p:cNvPicPr>
          <p:nvPr/>
        </p:nvPicPr>
        <p:blipFill>
          <a:blip r:embed="rId4" cstate="print"/>
          <a:srcRect/>
          <a:stretch>
            <a:fillRect/>
          </a:stretch>
        </p:blipFill>
        <p:spPr bwMode="auto">
          <a:xfrm>
            <a:off x="0" y="2819400"/>
            <a:ext cx="3733800" cy="4038600"/>
          </a:xfrm>
          <a:prstGeom prst="rect">
            <a:avLst/>
          </a:prstGeom>
          <a:noFill/>
          <a:effectLst>
            <a:softEdge rad="1270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fade">
                                      <p:cBhvr>
                                        <p:cTn id="7" dur="20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612" name="Picture 4" descr="C:\Users\Ptr. Daniel White\Pictures\Prophecy pictures\Dan Whites\jesus_return3.jpg"/>
          <p:cNvPicPr>
            <a:picLocks noChangeAspect="1" noChangeArrowheads="1"/>
          </p:cNvPicPr>
          <p:nvPr/>
        </p:nvPicPr>
        <p:blipFill>
          <a:blip r:embed="rId3"/>
          <a:srcRect/>
          <a:stretch>
            <a:fillRect/>
          </a:stretch>
        </p:blipFill>
        <p:spPr bwMode="auto">
          <a:xfrm>
            <a:off x="0" y="0"/>
            <a:ext cx="9144000"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descr="C:\Users\Ptr. Daniel White\Pictures\Prophecy pictures\Dan Whites\scan0067.jpg"/>
          <p:cNvPicPr>
            <a:picLocks noChangeAspect="1" noChangeArrowheads="1"/>
          </p:cNvPicPr>
          <p:nvPr/>
        </p:nvPicPr>
        <p:blipFill>
          <a:blip r:embed="rId3"/>
          <a:srcRect/>
          <a:stretch>
            <a:fillRect/>
          </a:stretch>
        </p:blipFill>
        <p:spPr bwMode="auto">
          <a:xfrm rot="5400000">
            <a:off x="1422147" y="101852"/>
            <a:ext cx="6858000" cy="6654295"/>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C:\Users\Ptr. Daniel White\Pictures\Prophecy pictures\Dan Whites\scan0027.jpg"/>
          <p:cNvPicPr>
            <a:picLocks noChangeAspect="1" noChangeArrowheads="1"/>
          </p:cNvPicPr>
          <p:nvPr/>
        </p:nvPicPr>
        <p:blipFill>
          <a:blip r:embed="rId3"/>
          <a:srcRect/>
          <a:stretch>
            <a:fillRect/>
          </a:stretch>
        </p:blipFill>
        <p:spPr bwMode="auto">
          <a:xfrm>
            <a:off x="1585813" y="0"/>
            <a:ext cx="6186587"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C:\Users\Ptr. Daniel White\Pictures\Prophecy pictures\Dan Whites\scan0028.jpg"/>
          <p:cNvPicPr>
            <a:picLocks noChangeAspect="1" noChangeArrowheads="1"/>
          </p:cNvPicPr>
          <p:nvPr/>
        </p:nvPicPr>
        <p:blipFill>
          <a:blip r:embed="rId3"/>
          <a:srcRect/>
          <a:stretch>
            <a:fillRect/>
          </a:stretch>
        </p:blipFill>
        <p:spPr bwMode="auto">
          <a:xfrm>
            <a:off x="2057400" y="0"/>
            <a:ext cx="5583253" cy="6858000"/>
          </a:xfrm>
          <a:prstGeom prst="rect">
            <a:avLst/>
          </a:prstGeom>
          <a:noFill/>
          <a:effectLst>
            <a:softEdge rad="127000"/>
          </a:effectLst>
        </p:spPr>
      </p:pic>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986" name="Picture 2" descr="C:\Users\Ptr. Daniel White\Pictures\Prophecy pictures\Dan Whites\novajerusalem1.jpg"/>
          <p:cNvPicPr>
            <a:picLocks noChangeAspect="1" noChangeArrowheads="1"/>
          </p:cNvPicPr>
          <p:nvPr/>
        </p:nvPicPr>
        <p:blipFill>
          <a:blip r:embed="rId3"/>
          <a:srcRect l="2318" b="15888"/>
          <a:stretch>
            <a:fillRect/>
          </a:stretch>
        </p:blipFill>
        <p:spPr bwMode="auto">
          <a:xfrm>
            <a:off x="3962400" y="0"/>
            <a:ext cx="5181600" cy="6858000"/>
          </a:xfrm>
          <a:prstGeom prst="rect">
            <a:avLst/>
          </a:prstGeom>
          <a:noFill/>
          <a:effectLst>
            <a:softEdge rad="635000"/>
          </a:effectLst>
        </p:spPr>
      </p:pic>
      <p:pic>
        <p:nvPicPr>
          <p:cNvPr id="41987" name="Picture 3" descr="C:\Users\Ptr. Daniel White\Pictures\Prophecy pictures\Dan Whites\rqpubImg11.jpg"/>
          <p:cNvPicPr>
            <a:picLocks noChangeAspect="1" noChangeArrowheads="1"/>
          </p:cNvPicPr>
          <p:nvPr/>
        </p:nvPicPr>
        <p:blipFill>
          <a:blip r:embed="rId4" cstate="print"/>
          <a:srcRect/>
          <a:stretch>
            <a:fillRect/>
          </a:stretch>
        </p:blipFill>
        <p:spPr bwMode="auto">
          <a:xfrm>
            <a:off x="0" y="0"/>
            <a:ext cx="4953000" cy="6858000"/>
          </a:xfrm>
          <a:prstGeom prst="rect">
            <a:avLst/>
          </a:prstGeom>
          <a:noFill/>
          <a:effectLst>
            <a:softEdge rad="635000"/>
          </a:effectLst>
        </p:spPr>
      </p:pic>
      <p:sp>
        <p:nvSpPr>
          <p:cNvPr id="4" name="Title 3"/>
          <p:cNvSpPr>
            <a:spLocks noGrp="1"/>
          </p:cNvSpPr>
          <p:nvPr>
            <p:ph type="ctrTitle"/>
          </p:nvPr>
        </p:nvSpPr>
        <p:spPr>
          <a:xfrm>
            <a:off x="685800" y="304800"/>
            <a:ext cx="7772400" cy="5029200"/>
          </a:xfrm>
        </p:spPr>
        <p:txBody>
          <a:bodyPr>
            <a:noAutofit/>
          </a:bodyPr>
          <a:lstStyle/>
          <a:p>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dict" pitchFamily="34" charset="0"/>
              </a:rPr>
              <a:t>Gives the interpretation of prophetic chronology</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ddict"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C:\Users\Ptr. Daniel White\Pictures\Prophecy pictures\Dan Whites\scan0029.jpg"/>
          <p:cNvPicPr>
            <a:picLocks noChangeAspect="1" noChangeArrowheads="1"/>
          </p:cNvPicPr>
          <p:nvPr/>
        </p:nvPicPr>
        <p:blipFill>
          <a:blip r:embed="rId3"/>
          <a:srcRect/>
          <a:stretch>
            <a:fillRect/>
          </a:stretch>
        </p:blipFill>
        <p:spPr bwMode="auto">
          <a:xfrm>
            <a:off x="1066800" y="-47625"/>
            <a:ext cx="6629400" cy="6905625"/>
          </a:xfrm>
          <a:prstGeom prst="rect">
            <a:avLst/>
          </a:prstGeom>
          <a:noFill/>
          <a:effectLst>
            <a:softEdge rad="317500"/>
          </a:effectLst>
        </p:spPr>
      </p:pic>
      <p:sp>
        <p:nvSpPr>
          <p:cNvPr id="3" name="Title 2"/>
          <p:cNvSpPr>
            <a:spLocks noGrp="1"/>
          </p:cNvSpPr>
          <p:nvPr>
            <p:ph type="ctrTitle"/>
          </p:nvPr>
        </p:nvSpPr>
        <p:spPr>
          <a:xfrm>
            <a:off x="1143000" y="762000"/>
            <a:ext cx="6629400" cy="4572000"/>
          </a:xfrm>
        </p:spPr>
        <p:txBody>
          <a:bodyPr>
            <a:noAutofit/>
          </a:bodyPr>
          <a:lstStyle/>
          <a:p>
            <a:r>
              <a:rPr lang="en-US" sz="6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Reveals the time and purpose of Christ’s first coming</a:t>
            </a:r>
            <a:endParaRPr lang="en-US" sz="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Prophecy pictures\Dan Whites\Picture1.png"/>
          <p:cNvPicPr>
            <a:picLocks noChangeAspect="1" noChangeArrowheads="1"/>
          </p:cNvPicPr>
          <p:nvPr/>
        </p:nvPicPr>
        <p:blipFill>
          <a:blip r:embed="rId3"/>
          <a:srcRect/>
          <a:stretch>
            <a:fillRect/>
          </a:stretch>
        </p:blipFill>
        <p:spPr bwMode="auto">
          <a:xfrm>
            <a:off x="228600" y="381000"/>
            <a:ext cx="8458200" cy="61722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ctrTitle"/>
          </p:nvPr>
        </p:nvSpPr>
        <p:spPr>
          <a:xfrm>
            <a:off x="1828800" y="1447800"/>
            <a:ext cx="6629400" cy="3505200"/>
          </a:xfrm>
        </p:spPr>
        <p:txBody>
          <a:bodyPr>
            <a:noAutofit/>
          </a:bodyPr>
          <a:lstStyle/>
          <a:p>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28 Days Later" pitchFamily="34" charset="0"/>
              </a:rPr>
              <a:t>Foretells the rejection of Christ in His first coming</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28 Days Later"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Prophesies the destruction of Jerusalem</a:t>
            </a:r>
            <a:endParaRPr lang="en-US" dirty="0"/>
          </a:p>
        </p:txBody>
      </p:sp>
      <p:sp>
        <p:nvSpPr>
          <p:cNvPr id="5" name="Subtitle 4"/>
          <p:cNvSpPr>
            <a:spLocks noGrp="1"/>
          </p:cNvSpPr>
          <p:nvPr>
            <p:ph type="subTitle" idx="1"/>
          </p:nvPr>
        </p:nvSpPr>
        <p:spPr/>
        <p:txBody>
          <a:bodyPr/>
          <a:lstStyle/>
          <a:p>
            <a:r>
              <a:rPr lang="en-US" dirty="0" smtClean="0"/>
              <a:t>Put in picture of Jerusalem being destroyed</a:t>
            </a:r>
            <a:endParaRPr lang="en-US" dirty="0"/>
          </a:p>
        </p:txBody>
      </p:sp>
      <p:pic>
        <p:nvPicPr>
          <p:cNvPr id="59394" name="Picture 2" descr="C:\Users\Ptr. Daniel White\Pictures\Prophecy pictures\Internet Pictures\20templej.jpg"/>
          <p:cNvPicPr>
            <a:picLocks noChangeAspect="1" noChangeArrowheads="1"/>
          </p:cNvPicPr>
          <p:nvPr/>
        </p:nvPicPr>
        <p:blipFill>
          <a:blip r:embed="rId3"/>
          <a:srcRect/>
          <a:stretch>
            <a:fillRect/>
          </a:stretch>
        </p:blipFill>
        <p:spPr bwMode="auto">
          <a:xfrm>
            <a:off x="0" y="0"/>
            <a:ext cx="9144000" cy="6858000"/>
          </a:xfrm>
          <a:prstGeom prst="rect">
            <a:avLst/>
          </a:prstGeom>
          <a:ln>
            <a:noFill/>
          </a:ln>
          <a:effectLst>
            <a:softEdge rad="112500"/>
          </a:effectLst>
        </p:spPr>
      </p:pic>
      <p:sp>
        <p:nvSpPr>
          <p:cNvPr id="9" name="TextBox 8"/>
          <p:cNvSpPr txBox="1"/>
          <p:nvPr/>
        </p:nvSpPr>
        <p:spPr>
          <a:xfrm>
            <a:off x="762000" y="381000"/>
            <a:ext cx="7696200" cy="1754326"/>
          </a:xfrm>
          <a:prstGeom prst="rect">
            <a:avLst/>
          </a:prstGeom>
          <a:noFill/>
        </p:spPr>
        <p:txBody>
          <a:bodyPr wrap="square" rtlCol="0">
            <a:spAutoFit/>
          </a:bodyPr>
          <a:lstStyle/>
          <a:p>
            <a:pPr algn="ctr"/>
            <a:r>
              <a:rPr lang="en-US" sz="54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Chaucer" pitchFamily="2" charset="0"/>
              </a:rPr>
              <a:t>Prophesies the destruction of Jerusalem</a:t>
            </a:r>
            <a:endParaRPr lang="en-US" sz="54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Chaucer"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Pictures\Prophecy pictures\Dan Whites\juizo1.jpg"/>
          <p:cNvPicPr>
            <a:picLocks noChangeAspect="1" noChangeArrowheads="1"/>
          </p:cNvPicPr>
          <p:nvPr/>
        </p:nvPicPr>
        <p:blipFill>
          <a:blip r:embed="rId3"/>
          <a:srcRect/>
          <a:stretch>
            <a:fillRect/>
          </a:stretch>
        </p:blipFill>
        <p:spPr bwMode="auto">
          <a:xfrm>
            <a:off x="0" y="-685800"/>
            <a:ext cx="9144000" cy="7543800"/>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p:txBody>
          <a:bodyPr>
            <a:noAutofit/>
          </a:bodyPr>
          <a:lstStyle/>
          <a:p>
            <a:r>
              <a:rPr lang="en-US"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Predicts the length of the Tribulation period</a:t>
            </a:r>
            <a:endParaRPr 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Ptr. Daniel White\Pictures\Prophecy pictures\Internet Pictures\480_sheepscloth1.jpg"/>
          <p:cNvPicPr>
            <a:picLocks noChangeAspect="1" noChangeArrowheads="1"/>
          </p:cNvPicPr>
          <p:nvPr/>
        </p:nvPicPr>
        <p:blipFill>
          <a:blip r:embed="rId3"/>
          <a:srcRect/>
          <a:stretch>
            <a:fillRect/>
          </a:stretch>
        </p:blipFill>
        <p:spPr bwMode="auto">
          <a:xfrm>
            <a:off x="0" y="0"/>
            <a:ext cx="9144000" cy="6858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ctrTitle"/>
          </p:nvPr>
        </p:nvSpPr>
        <p:spPr>
          <a:xfrm>
            <a:off x="685800" y="533400"/>
            <a:ext cx="7772400" cy="2819400"/>
          </a:xfrm>
        </p:spPr>
        <p:txBody>
          <a:bodyPr/>
          <a:lstStyle/>
          <a:p>
            <a:r>
              <a:rPr lang="en-US" i="1" dirty="0" smtClean="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Unveils the rise of the Anti-</a:t>
            </a:r>
            <a:r>
              <a:rPr lang="en-US" i="1" dirty="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C</a:t>
            </a:r>
            <a:r>
              <a:rPr lang="en-US" i="1" dirty="0" smtClean="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rPr>
              <a:t>hrist and the peace covenant</a:t>
            </a:r>
            <a:endParaRPr lang="en-US" i="1" dirty="0">
              <a:ln w="18415" cmpd="sng">
                <a:solidFill>
                  <a:srgbClr val="FFFFFF"/>
                </a:solidFill>
                <a:prstDash val="solid"/>
              </a:ln>
              <a:effectLst>
                <a:outerShdw blurRad="63500" dir="3600000" algn="tl" rotWithShape="0">
                  <a:srgbClr val="000000">
                    <a:alpha val="70000"/>
                  </a:srgbClr>
                </a:outerShdw>
              </a:effectLst>
              <a:latin typeface="Adelon" pitchFamily="2" charset="0"/>
              <a:ea typeface="Adelon" pitchFamily="2" charset="0"/>
              <a:cs typeface="Times New Roman" pitchFamily="18" charset="0"/>
            </a:endParaRPr>
          </a:p>
        </p:txBody>
      </p:sp>
      <p:sp>
        <p:nvSpPr>
          <p:cNvPr id="4" name="Subtitle 3"/>
          <p:cNvSpPr>
            <a:spLocks noGrp="1"/>
          </p:cNvSpPr>
          <p:nvPr>
            <p:ph type="subTitle" idx="1"/>
          </p:nvPr>
        </p:nvSpPr>
        <p:spPr/>
        <p:txBody>
          <a:bodyPr/>
          <a:lstStyle/>
          <a:p>
            <a:r>
              <a:rPr lang="en-US" b="1" i="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rPr>
              <a:t>“For many shall come in my name, saying, I am Christ and shall deceive many.” (Matt. 24:5)</a:t>
            </a:r>
            <a:endParaRPr lang="en-US" b="1" i="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Ptr. Daniel White\Pictures\freefallbackgrounds\cloudcanyon.jpg"/>
          <p:cNvPicPr>
            <a:picLocks noChangeAspect="1" noChangeArrowheads="1"/>
          </p:cNvPicPr>
          <p:nvPr/>
        </p:nvPicPr>
        <p:blipFill>
          <a:blip r:embed="rId3"/>
          <a:srcRect/>
          <a:stretch>
            <a:fillRect/>
          </a:stretch>
        </p:blipFill>
        <p:spPr bwMode="auto">
          <a:xfrm>
            <a:off x="-1006475" y="-1060450"/>
            <a:ext cx="10972800" cy="8229600"/>
          </a:xfrm>
          <a:prstGeom prst="rect">
            <a:avLst/>
          </a:prstGeom>
          <a:noFill/>
        </p:spPr>
      </p:pic>
      <p:sp>
        <p:nvSpPr>
          <p:cNvPr id="2" name="Title 1"/>
          <p:cNvSpPr>
            <a:spLocks noGrp="1"/>
          </p:cNvSpPr>
          <p:nvPr>
            <p:ph type="ctrTitle"/>
          </p:nvPr>
        </p:nvSpPr>
        <p:spPr/>
        <p:txBody>
          <a:bodyPr>
            <a:noAutofit/>
          </a:bodyPr>
          <a:lstStyle/>
          <a:p>
            <a:r>
              <a:rPr lang="en-US" sz="6000" b="1" dirty="0" smtClean="0">
                <a:latin typeface="Addict" pitchFamily="34" charset="0"/>
              </a:rPr>
              <a:t>The six-fold purpose of the seventy weeks</a:t>
            </a:r>
            <a:endParaRPr lang="en-US" sz="6000" b="1" dirty="0">
              <a:latin typeface="Addict" pitchFamily="34" charset="0"/>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C:\Users\Ptr. Daniel White\Pictures\Prophecy pictures\Internet Pictures\man praying on one knee.jpg"/>
          <p:cNvPicPr>
            <a:picLocks noChangeAspect="1" noChangeArrowheads="1"/>
          </p:cNvPicPr>
          <p:nvPr/>
        </p:nvPicPr>
        <p:blipFill>
          <a:blip r:embed="rId3"/>
          <a:srcRect/>
          <a:stretch>
            <a:fillRect/>
          </a:stretch>
        </p:blipFill>
        <p:spPr bwMode="auto">
          <a:xfrm>
            <a:off x="-457200" y="0"/>
            <a:ext cx="10058400" cy="6858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6" name="Content Placeholder 5"/>
          <p:cNvSpPr>
            <a:spLocks noGrp="1"/>
          </p:cNvSpPr>
          <p:nvPr>
            <p:ph idx="1"/>
          </p:nvPr>
        </p:nvSpPr>
        <p:spPr>
          <a:xfrm>
            <a:off x="-228600" y="381000"/>
            <a:ext cx="8915400" cy="6248400"/>
          </a:xfrm>
        </p:spPr>
        <p:txBody>
          <a:bodyPr>
            <a:normAutofit fontScale="85000" lnSpcReduction="20000"/>
          </a:bodyPr>
          <a:lstStyle/>
          <a:p>
            <a:pPr algn="ctr">
              <a:buNone/>
            </a:pPr>
            <a:r>
              <a:rPr lang="en-US" sz="6900" b="1" dirty="0" smtClean="0">
                <a:solidFill>
                  <a:schemeClr val="bg1"/>
                </a:solidFill>
                <a:latin typeface="Times New Roman" pitchFamily="18" charset="0"/>
                <a:cs typeface="Times New Roman" pitchFamily="18" charset="0"/>
              </a:rPr>
              <a:t>To finishing Israel’s transgression</a:t>
            </a:r>
            <a:br>
              <a:rPr lang="en-US" sz="6900" b="1" dirty="0" smtClean="0">
                <a:solidFill>
                  <a:schemeClr val="bg1"/>
                </a:solidFill>
                <a:latin typeface="Times New Roman" pitchFamily="18" charset="0"/>
                <a:cs typeface="Times New Roman" pitchFamily="18" charset="0"/>
              </a:rPr>
            </a:br>
            <a:r>
              <a:rPr lang="en-US" sz="6900" b="1" dirty="0" smtClean="0">
                <a:solidFill>
                  <a:schemeClr val="bg1"/>
                </a:solidFill>
                <a:latin typeface="Times New Roman" pitchFamily="18" charset="0"/>
                <a:cs typeface="Times New Roman" pitchFamily="18" charset="0"/>
              </a:rPr>
              <a:t>(Apostasy) </a:t>
            </a:r>
          </a:p>
          <a:p>
            <a:pPr algn="ctr">
              <a:buNone/>
            </a:pPr>
            <a:endParaRPr lang="en-US" dirty="0"/>
          </a:p>
          <a:p>
            <a:pPr algn="ctr">
              <a:buNone/>
            </a:pPr>
            <a:r>
              <a:rPr lang="en-US" sz="4200" dirty="0" smtClean="0">
                <a:solidFill>
                  <a:schemeClr val="bg2"/>
                </a:solidFill>
              </a:rPr>
              <a:t/>
            </a:r>
            <a:br>
              <a:rPr lang="en-US" sz="4200" dirty="0" smtClean="0">
                <a:solidFill>
                  <a:schemeClr val="bg2"/>
                </a:solidFill>
              </a:rPr>
            </a:br>
            <a:r>
              <a:rPr lang="en-US" sz="4200" i="1" dirty="0" smtClean="0">
                <a:solidFill>
                  <a:schemeClr val="bg2"/>
                </a:solidFill>
              </a:rPr>
              <a:t>“And so all Israel shall be saved: as it is written, There shall come out of Zion the deliverer, and shall turn away ungodliness from Jacob. For this is my covenant unto them.” (Rom. 11:26)</a:t>
            </a:r>
            <a:r>
              <a:rPr lang="en-US" dirty="0" smtClean="0"/>
              <a:t/>
            </a:r>
            <a:br>
              <a:rPr lang="en-US" dirty="0" smtClean="0"/>
            </a:b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Pictures\Prophecy pictures\Dan Whites\scan0040.jpg"/>
          <p:cNvPicPr>
            <a:picLocks noChangeAspect="1" noChangeArrowheads="1"/>
          </p:cNvPicPr>
          <p:nvPr/>
        </p:nvPicPr>
        <p:blipFill>
          <a:blip r:embed="rId3"/>
          <a:srcRect/>
          <a:stretch>
            <a:fillRect/>
          </a:stretch>
        </p:blipFill>
        <p:spPr bwMode="auto">
          <a:xfrm>
            <a:off x="2209800" y="0"/>
            <a:ext cx="5302577" cy="6858000"/>
          </a:xfrm>
          <a:prstGeom prst="rect">
            <a:avLst/>
          </a:prstGeom>
          <a:ln>
            <a:noFill/>
          </a:ln>
          <a:effectLst>
            <a:softEdge rad="112500"/>
          </a:effectLst>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C:\Users\Ptr. Daniel White\Pictures\Prophecy pictures\Dan Whites\scan0031.jpg"/>
          <p:cNvPicPr>
            <a:picLocks noChangeAspect="1" noChangeArrowheads="1"/>
          </p:cNvPicPr>
          <p:nvPr/>
        </p:nvPicPr>
        <p:blipFill>
          <a:blip r:embed="rId3"/>
          <a:srcRect/>
          <a:stretch>
            <a:fillRect/>
          </a:stretch>
        </p:blipFill>
        <p:spPr bwMode="auto">
          <a:xfrm>
            <a:off x="0" y="0"/>
            <a:ext cx="9144000" cy="6858000"/>
          </a:xfrm>
          <a:prstGeom prst="rect">
            <a:avLst/>
          </a:prstGeom>
          <a:noFill/>
          <a:effectLst>
            <a:softEdge rad="635000"/>
          </a:effectLst>
        </p:spPr>
      </p:pic>
      <p:sp>
        <p:nvSpPr>
          <p:cNvPr id="3" name="Title 2"/>
          <p:cNvSpPr>
            <a:spLocks noGrp="1"/>
          </p:cNvSpPr>
          <p:nvPr>
            <p:ph type="ctrTitle"/>
          </p:nvPr>
        </p:nvSpPr>
        <p:spPr/>
        <p:txBody>
          <a:bodyPr>
            <a:normAutofit/>
          </a:bodyPr>
          <a:lstStyle/>
          <a:p>
            <a:r>
              <a:rPr lang="en-US" sz="6600" b="1" dirty="0" smtClean="0"/>
              <a:t>To make an end of sin</a:t>
            </a:r>
            <a:endParaRPr lang="en-US" sz="6600"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C:\Users\Ptr. Daniel White\Pictures\Prophecy pictures\Dan Whites\scan0032.jpg"/>
          <p:cNvPicPr>
            <a:picLocks noChangeAspect="1" noChangeArrowheads="1"/>
          </p:cNvPicPr>
          <p:nvPr/>
        </p:nvPicPr>
        <p:blipFill>
          <a:blip r:embed="rId3"/>
          <a:srcRect/>
          <a:stretch>
            <a:fillRect/>
          </a:stretch>
        </p:blipFill>
        <p:spPr bwMode="auto">
          <a:xfrm>
            <a:off x="1752600" y="0"/>
            <a:ext cx="5791200" cy="6858000"/>
          </a:xfrm>
          <a:prstGeom prst="rect">
            <a:avLst/>
          </a:prstGeom>
          <a:noFill/>
        </p:spPr>
      </p:pic>
      <p:sp>
        <p:nvSpPr>
          <p:cNvPr id="3" name="Title 2"/>
          <p:cNvSpPr>
            <a:spLocks noGrp="1"/>
          </p:cNvSpPr>
          <p:nvPr>
            <p:ph type="ctrTitle"/>
          </p:nvPr>
        </p:nvSpPr>
        <p:spPr>
          <a:xfrm>
            <a:off x="762000" y="2362200"/>
            <a:ext cx="7772400" cy="3428999"/>
          </a:xfrm>
        </p:spPr>
        <p:txBody>
          <a:bodyPr>
            <a:normAutofit fontScale="90000"/>
          </a:bodyPr>
          <a:lstStyle/>
          <a:p>
            <a:r>
              <a:rPr lang="en-US"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rPr>
              <a:t>“For He hath made Him to be sin for us, who knew no sin; that we might be made the righteousness of God in him.” ( II Cor. 5:21)</a:t>
            </a:r>
            <a:endParaRPr lang="en-US"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Black"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descr="C:\Users\Ptr. Daniel White\Pictures\Prophecy pictures\Dan Whites\scan0033.jpg"/>
          <p:cNvPicPr>
            <a:picLocks noChangeAspect="1" noChangeArrowheads="1"/>
          </p:cNvPicPr>
          <p:nvPr/>
        </p:nvPicPr>
        <p:blipFill>
          <a:blip r:embed="rId3"/>
          <a:srcRect/>
          <a:stretch>
            <a:fillRect/>
          </a:stretch>
        </p:blipFill>
        <p:spPr bwMode="auto">
          <a:xfrm rot="5400000">
            <a:off x="876300" y="495300"/>
            <a:ext cx="6858000" cy="5867400"/>
          </a:xfrm>
          <a:prstGeom prst="rect">
            <a:avLst/>
          </a:prstGeom>
          <a:ln>
            <a:noFill/>
          </a:ln>
          <a:effectLst>
            <a:softEdge rad="317500"/>
          </a:effectLst>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C:\Users\Ptr. Daniel White\Pictures\Prophecy pictures\Dan Whites\scan0034.jpg"/>
          <p:cNvPicPr>
            <a:picLocks noChangeAspect="1" noChangeArrowheads="1"/>
          </p:cNvPicPr>
          <p:nvPr/>
        </p:nvPicPr>
        <p:blipFill>
          <a:blip r:embed="rId3"/>
          <a:srcRect/>
          <a:stretch>
            <a:fillRect/>
          </a:stretch>
        </p:blipFill>
        <p:spPr bwMode="auto">
          <a:xfrm>
            <a:off x="1371600" y="0"/>
            <a:ext cx="6400800" cy="6858000"/>
          </a:xfrm>
          <a:prstGeom prst="rect">
            <a:avLst/>
          </a:prstGeom>
          <a:noFill/>
          <a:effectLst>
            <a:softEdge rad="317500"/>
          </a:effectLst>
        </p:spPr>
      </p:pic>
      <p:sp>
        <p:nvSpPr>
          <p:cNvPr id="3" name="Title 2"/>
          <p:cNvSpPr>
            <a:spLocks noGrp="1"/>
          </p:cNvSpPr>
          <p:nvPr>
            <p:ph type="ctrTitle"/>
          </p:nvPr>
        </p:nvSpPr>
        <p:spPr>
          <a:xfrm>
            <a:off x="1371600" y="2895600"/>
            <a:ext cx="6553200" cy="3657600"/>
          </a:xfrm>
        </p:spPr>
        <p:txBody>
          <a:bodyPr>
            <a:noAutofit/>
          </a:bodyPr>
          <a:lstStyle/>
          <a:p>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cademy Engraved LET" pitchFamily="2" charset="0"/>
              </a:rPr>
              <a:t>To make reconciliation for iniquity</a:t>
            </a:r>
            <a:endPar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cademy Engraved LET" pitchFamily="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18" name="Picture 2" descr="C:\Users\Ptr. Daniel White\Pictures\Prophecy pictures\Dan Whites\scan0035.jpg"/>
          <p:cNvPicPr>
            <a:picLocks noChangeAspect="1" noChangeArrowheads="1"/>
          </p:cNvPicPr>
          <p:nvPr/>
        </p:nvPicPr>
        <p:blipFill>
          <a:blip r:embed="rId3"/>
          <a:srcRect/>
          <a:stretch>
            <a:fillRect/>
          </a:stretch>
        </p:blipFill>
        <p:spPr bwMode="auto">
          <a:xfrm>
            <a:off x="914400" y="0"/>
            <a:ext cx="7467600" cy="6858000"/>
          </a:xfrm>
          <a:prstGeom prst="rect">
            <a:avLst/>
          </a:prstGeom>
          <a:noFill/>
          <a:effectLst>
            <a:softEdge rad="317500"/>
          </a:effectLst>
        </p:spPr>
      </p:pic>
      <p:sp>
        <p:nvSpPr>
          <p:cNvPr id="5" name="Title 4"/>
          <p:cNvSpPr>
            <a:spLocks noGrp="1"/>
          </p:cNvSpPr>
          <p:nvPr>
            <p:ph type="ctrTitle"/>
          </p:nvPr>
        </p:nvSpPr>
        <p:spPr>
          <a:xfrm>
            <a:off x="685800" y="304800"/>
            <a:ext cx="7772400" cy="6096000"/>
          </a:xfrm>
        </p:spPr>
        <p:txBody>
          <a:bodyPr>
            <a:normAutofit/>
          </a:bodyPr>
          <a:lstStyle/>
          <a:p>
            <a: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“There is therefore now no condemnation to them which are in Christ Jesus.” </a:t>
            </a:r>
            <a:b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br>
            <a:r>
              <a:rPr lang="en-US" b="1" i="1" dirty="0" smtClean="0">
                <a:ln w="18000">
                  <a:solidFill>
                    <a:schemeClr val="accent2">
                      <a:satMod val="140000"/>
                    </a:schemeClr>
                  </a:solidFill>
                  <a:prstDash val="solid"/>
                  <a:miter lim="800000"/>
                </a:ln>
                <a:effectLst>
                  <a:outerShdw blurRad="25500" dist="23000" dir="7020000" algn="tl">
                    <a:srgbClr val="000000">
                      <a:alpha val="50000"/>
                    </a:srgbClr>
                  </a:outerShdw>
                </a:effectLst>
              </a:rPr>
              <a:t>(Romans 8:1)</a:t>
            </a:r>
            <a:endParaRPr lang="en-US" b="1" i="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2" name="Picture 2" descr="C:\Users\Ptr. Daniel White\Pictures\Prophecy pictures\Dan Whites\scan0036.jpg"/>
          <p:cNvPicPr>
            <a:picLocks noChangeAspect="1" noChangeArrowheads="1"/>
          </p:cNvPicPr>
          <p:nvPr/>
        </p:nvPicPr>
        <p:blipFill>
          <a:blip r:embed="rId3"/>
          <a:srcRect/>
          <a:stretch>
            <a:fillRect/>
          </a:stretch>
        </p:blipFill>
        <p:spPr bwMode="auto">
          <a:xfrm rot="21263079">
            <a:off x="468985" y="214590"/>
            <a:ext cx="4638234" cy="5140797"/>
          </a:xfrm>
          <a:prstGeom prst="rect">
            <a:avLst/>
          </a:prstGeom>
          <a:noFill/>
          <a:effectLst>
            <a:softEdge rad="317500"/>
          </a:effectLst>
        </p:spPr>
      </p:pic>
      <p:pic>
        <p:nvPicPr>
          <p:cNvPr id="46083" name="Picture 3" descr="C:\Users\Ptr. Daniel White\Pictures\Prophecy pictures\Dan Whites\scan0105.jpg"/>
          <p:cNvPicPr>
            <a:picLocks noChangeAspect="1" noChangeArrowheads="1"/>
          </p:cNvPicPr>
          <p:nvPr/>
        </p:nvPicPr>
        <p:blipFill>
          <a:blip r:embed="rId4"/>
          <a:srcRect/>
          <a:stretch>
            <a:fillRect/>
          </a:stretch>
        </p:blipFill>
        <p:spPr bwMode="auto">
          <a:xfrm rot="655057">
            <a:off x="5073205" y="2426884"/>
            <a:ext cx="4124325" cy="4077448"/>
          </a:xfrm>
          <a:prstGeom prst="rect">
            <a:avLst/>
          </a:prstGeom>
          <a:noFill/>
          <a:effectLst>
            <a:softEdge rad="317500"/>
          </a:effectLst>
        </p:spPr>
      </p:pic>
      <p:sp>
        <p:nvSpPr>
          <p:cNvPr id="4" name="Title 3"/>
          <p:cNvSpPr>
            <a:spLocks noGrp="1"/>
          </p:cNvSpPr>
          <p:nvPr>
            <p:ph type="ctrTitle"/>
          </p:nvPr>
        </p:nvSpPr>
        <p:spPr>
          <a:xfrm>
            <a:off x="685800" y="2514600"/>
            <a:ext cx="7772400" cy="1905000"/>
          </a:xfrm>
        </p:spPr>
        <p:txBody>
          <a:bodyPr>
            <a:noAutofit/>
          </a:bodyPr>
          <a:lstStyle/>
          <a:p>
            <a:r>
              <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rPr>
              <a:t>Bring in everlasting righteousness</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Pictures\Prophecy pictures\Dan Whites\scan0037.jpg"/>
          <p:cNvPicPr>
            <a:picLocks noChangeAspect="1" noChangeArrowheads="1"/>
          </p:cNvPicPr>
          <p:nvPr/>
        </p:nvPicPr>
        <p:blipFill>
          <a:blip r:embed="rId3"/>
          <a:srcRect t="3226" r="671"/>
          <a:stretch>
            <a:fillRect/>
          </a:stretch>
        </p:blipFill>
        <p:spPr bwMode="auto">
          <a:xfrm>
            <a:off x="0" y="0"/>
            <a:ext cx="10668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130" name="Picture 2" descr="C:\Users\Ptr. Daniel White\Pictures\Prophecy pictures\Dan Whites\scan0152.jpg"/>
          <p:cNvPicPr>
            <a:picLocks noChangeAspect="1" noChangeArrowheads="1"/>
          </p:cNvPicPr>
          <p:nvPr/>
        </p:nvPicPr>
        <p:blipFill>
          <a:blip r:embed="rId3"/>
          <a:srcRect/>
          <a:stretch>
            <a:fillRect/>
          </a:stretch>
        </p:blipFill>
        <p:spPr bwMode="auto">
          <a:xfrm>
            <a:off x="1676400" y="0"/>
            <a:ext cx="6400800" cy="6884581"/>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Ptr. Daniel White\Pictures\Prophecy pictures\Dan Whites\image32.jpg"/>
          <p:cNvPicPr>
            <a:picLocks noChangeAspect="1" noChangeArrowheads="1"/>
          </p:cNvPicPr>
          <p:nvPr/>
        </p:nvPicPr>
        <p:blipFill>
          <a:blip r:embed="rId3"/>
          <a:srcRect/>
          <a:stretch>
            <a:fillRect/>
          </a:stretch>
        </p:blipFill>
        <p:spPr bwMode="auto">
          <a:xfrm>
            <a:off x="0" y="0"/>
            <a:ext cx="9144000" cy="7467600"/>
          </a:xfrm>
          <a:prstGeom prst="rect">
            <a:avLst/>
          </a:prstGeom>
          <a:noFill/>
        </p:spPr>
      </p:pic>
      <p:pic>
        <p:nvPicPr>
          <p:cNvPr id="51203" name="Picture 3" descr="C:\Users\Ptr. Daniel White\Pictures\Prophecy pictures\Dan Whites\image05.jpg"/>
          <p:cNvPicPr>
            <a:picLocks noChangeAspect="1" noChangeArrowheads="1"/>
          </p:cNvPicPr>
          <p:nvPr/>
        </p:nvPicPr>
        <p:blipFill>
          <a:blip r:embed="rId4"/>
          <a:srcRect/>
          <a:stretch>
            <a:fillRect/>
          </a:stretch>
        </p:blipFill>
        <p:spPr bwMode="auto">
          <a:xfrm>
            <a:off x="5105400" y="0"/>
            <a:ext cx="4038600" cy="3048000"/>
          </a:xfrm>
          <a:prstGeom prst="rect">
            <a:avLst/>
          </a:prstGeom>
          <a:noFill/>
          <a:effectLst>
            <a:softEdge rad="127000"/>
          </a:effectLst>
        </p:spPr>
      </p:pic>
      <p:sp>
        <p:nvSpPr>
          <p:cNvPr id="4" name="Title 3"/>
          <p:cNvSpPr>
            <a:spLocks noGrp="1"/>
          </p:cNvSpPr>
          <p:nvPr>
            <p:ph type="ctrTitle"/>
          </p:nvPr>
        </p:nvSpPr>
        <p:spPr>
          <a:xfrm>
            <a:off x="685800" y="1752600"/>
            <a:ext cx="7772400" cy="3810000"/>
          </a:xfrm>
        </p:spPr>
        <p:txBody>
          <a:bodyPr>
            <a:noAutofit/>
          </a:bodyPr>
          <a:lstStyle/>
          <a:p>
            <a:r>
              <a:rPr lang="en-US" sz="6000" b="1" i="1" dirty="0" smtClean="0">
                <a:ln w="17780" cmpd="sng">
                  <a:solidFill>
                    <a:srgbClr val="FFFFFF"/>
                  </a:solidFill>
                  <a:prstDash val="solid"/>
                  <a:miter lim="800000"/>
                </a:ln>
                <a:solidFill>
                  <a:schemeClr val="accent6">
                    <a:lumMod val="75000"/>
                  </a:schemeClr>
                </a:solidFill>
                <a:effectLst>
                  <a:outerShdw blurRad="50800" algn="tl" rotWithShape="0">
                    <a:srgbClr val="000000"/>
                  </a:outerShdw>
                </a:effectLst>
              </a:rPr>
              <a:t>“And death and hell were cast into the Lake of Fire” (Rev. 20:14)</a:t>
            </a:r>
            <a:endParaRPr lang="en-US" sz="6000" b="1" i="1" dirty="0">
              <a:ln w="17780" cmpd="sng">
                <a:solidFill>
                  <a:srgbClr val="FFFFFF"/>
                </a:solidFill>
                <a:prstDash val="solid"/>
                <a:miter lim="800000"/>
              </a:ln>
              <a:solidFill>
                <a:schemeClr val="accent6">
                  <a:lumMod val="75000"/>
                </a:schemeClr>
              </a:solidFill>
              <a:effectLst>
                <a:outerShdw blurRad="50800" algn="tl" rotWithShape="0">
                  <a:srgbClr val="000000"/>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1203"/>
                                        </p:tgtEl>
                                        <p:attrNameLst>
                                          <p:attrName>style.visibility</p:attrName>
                                        </p:attrNameLst>
                                      </p:cBhvr>
                                      <p:to>
                                        <p:strVal val="visible"/>
                                      </p:to>
                                    </p:set>
                                    <p:anim calcmode="lin" valueType="num">
                                      <p:cBhvr>
                                        <p:cTn id="7" dur="1000" fill="hold"/>
                                        <p:tgtEl>
                                          <p:spTgt spid="51203"/>
                                        </p:tgtEl>
                                        <p:attrNameLst>
                                          <p:attrName>ppt_w</p:attrName>
                                        </p:attrNameLst>
                                      </p:cBhvr>
                                      <p:tavLst>
                                        <p:tav tm="0">
                                          <p:val>
                                            <p:strVal val="#ppt_w*0.70"/>
                                          </p:val>
                                        </p:tav>
                                        <p:tav tm="100000">
                                          <p:val>
                                            <p:strVal val="#ppt_w"/>
                                          </p:val>
                                        </p:tav>
                                      </p:tavLst>
                                    </p:anim>
                                    <p:anim calcmode="lin" valueType="num">
                                      <p:cBhvr>
                                        <p:cTn id="8" dur="1000" fill="hold"/>
                                        <p:tgtEl>
                                          <p:spTgt spid="51203"/>
                                        </p:tgtEl>
                                        <p:attrNameLst>
                                          <p:attrName>ppt_h</p:attrName>
                                        </p:attrNameLst>
                                      </p:cBhvr>
                                      <p:tavLst>
                                        <p:tav tm="0">
                                          <p:val>
                                            <p:strVal val="#ppt_h"/>
                                          </p:val>
                                        </p:tav>
                                        <p:tav tm="100000">
                                          <p:val>
                                            <p:strVal val="#ppt_h"/>
                                          </p:val>
                                        </p:tav>
                                      </p:tavLst>
                                    </p:anim>
                                    <p:animEffect transition="in" filter="fade">
                                      <p:cBhvr>
                                        <p:cTn id="9" dur="1000"/>
                                        <p:tgtEl>
                                          <p:spTgt spid="5120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6" name="Picture 2" descr="C:\Users\Ptr. Daniel White\Pictures\Prophecy pictures\Internet Pictures\exploding_world.jpg"/>
          <p:cNvPicPr>
            <a:picLocks noChangeAspect="1" noChangeArrowheads="1"/>
          </p:cNvPicPr>
          <p:nvPr/>
        </p:nvPicPr>
        <p:blipFill>
          <a:blip r:embed="rId3"/>
          <a:srcRect/>
          <a:stretch>
            <a:fillRect/>
          </a:stretch>
        </p:blipFill>
        <p:spPr bwMode="auto">
          <a:xfrm>
            <a:off x="1447800" y="0"/>
            <a:ext cx="6426200" cy="5289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Pictures\Prophecy pictures\Dan Whites\scan0001.jpg"/>
          <p:cNvPicPr>
            <a:picLocks noChangeAspect="1" noChangeArrowheads="1"/>
          </p:cNvPicPr>
          <p:nvPr/>
        </p:nvPicPr>
        <p:blipFill>
          <a:blip r:embed="rId3"/>
          <a:srcRect/>
          <a:stretch>
            <a:fillRect/>
          </a:stretch>
        </p:blipFill>
        <p:spPr bwMode="auto">
          <a:xfrm>
            <a:off x="1219200" y="-8535"/>
            <a:ext cx="6705600" cy="6866535"/>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Ptr. Daniel White\Pictures\Prophecy pictures\Dan Whites\new-jeru(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Ptr. Daniel White\Pictures\Prophecy pictures\Internet Pictures\martinbiblecover.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itle 2"/>
          <p:cNvSpPr>
            <a:spLocks noGrp="1"/>
          </p:cNvSpPr>
          <p:nvPr>
            <p:ph type="ctrTitle"/>
          </p:nvPr>
        </p:nvSpPr>
        <p:spPr>
          <a:xfrm>
            <a:off x="685800" y="838201"/>
            <a:ext cx="7772400" cy="2762250"/>
          </a:xfrm>
        </p:spPr>
        <p:txBody>
          <a:bodyPr>
            <a:normAutofit/>
          </a:bodyPr>
          <a:lstStyle/>
          <a:p>
            <a:r>
              <a:rPr lang="en-US" sz="6000" b="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To seal up the vision and prophecy</a:t>
            </a:r>
            <a:endParaRPr lang="en-US" sz="6000" b="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
        <p:nvSpPr>
          <p:cNvPr id="4" name="Subtitle 3"/>
          <p:cNvSpPr>
            <a:spLocks noGrp="1"/>
          </p:cNvSpPr>
          <p:nvPr>
            <p:ph type="subTitle" idx="1"/>
          </p:nvPr>
        </p:nvSpPr>
        <p:spPr>
          <a:xfrm>
            <a:off x="1371600" y="3886200"/>
            <a:ext cx="6400800" cy="2667000"/>
          </a:xfrm>
        </p:spPr>
        <p:txBody>
          <a:bodyPr>
            <a:noAutofit/>
          </a:bodyPr>
          <a:lstStyle/>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“Shut up the words, and seal the book, even to the time of the end.”</a:t>
            </a:r>
          </a:p>
          <a:p>
            <a:r>
              <a:rPr lang="en-US" sz="4000" b="1" i="1" spc="50" dirty="0" smtClean="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rPr>
              <a:t>(Daniel 12:4)</a:t>
            </a:r>
            <a:endParaRPr lang="en-US" sz="4000" b="1" i="1" spc="50" dirty="0">
              <a:ln w="12700" cmpd="sng">
                <a:solidFill>
                  <a:schemeClr val="accent6">
                    <a:satMod val="120000"/>
                    <a:shade val="80000"/>
                  </a:schemeClr>
                </a:solidFill>
                <a:prstDash val="solid"/>
              </a:ln>
              <a:solidFill>
                <a:schemeClr val="bg2">
                  <a:lumMod val="10000"/>
                </a:schemeClr>
              </a:solidFill>
              <a:effectLst>
                <a:glow rad="53100">
                  <a:schemeClr val="accent6">
                    <a:satMod val="180000"/>
                    <a:alpha val="30000"/>
                  </a:schemeClr>
                </a:glow>
              </a:effectLst>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edge">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edge">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descr="C:\Users\Ptr. Daniel White\Pictures\Prophecy pictures\Dan Whites\scan0154.jpg"/>
          <p:cNvPicPr>
            <a:picLocks noChangeAspect="1" noChangeArrowheads="1"/>
          </p:cNvPicPr>
          <p:nvPr/>
        </p:nvPicPr>
        <p:blipFill>
          <a:blip r:embed="rId3"/>
          <a:srcRect/>
          <a:stretch>
            <a:fillRect/>
          </a:stretch>
        </p:blipFill>
        <p:spPr bwMode="auto">
          <a:xfrm>
            <a:off x="228600" y="0"/>
            <a:ext cx="8686800" cy="6913756"/>
          </a:xfrm>
          <a:prstGeom prst="rect">
            <a:avLst/>
          </a:prstGeom>
          <a:noFill/>
          <a:effectLst>
            <a:softEdge rad="317500"/>
          </a:effectLst>
        </p:spPr>
      </p:pic>
      <p:sp>
        <p:nvSpPr>
          <p:cNvPr id="3" name="Title 2"/>
          <p:cNvSpPr>
            <a:spLocks noGrp="1"/>
          </p:cNvSpPr>
          <p:nvPr>
            <p:ph type="ctrTitle"/>
          </p:nvPr>
        </p:nvSpPr>
        <p:spPr>
          <a:xfrm>
            <a:off x="685800" y="457201"/>
            <a:ext cx="7772400" cy="3143250"/>
          </a:xfrm>
        </p:spPr>
        <p:txBody>
          <a:bodyPr>
            <a:noAutofit/>
          </a:bodyPr>
          <a:lstStyle/>
          <a:p>
            <a:r>
              <a:rPr lang="en-US" sz="6600" b="1" dirty="0" smtClean="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rPr>
              <a:t>To anoint the most Holy one</a:t>
            </a:r>
            <a:endParaRPr lang="en-US" sz="6600" b="1" dirty="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endParaRPr>
          </a:p>
        </p:txBody>
      </p:sp>
      <p:sp>
        <p:nvSpPr>
          <p:cNvPr id="4" name="Subtitle 3"/>
          <p:cNvSpPr>
            <a:spLocks noGrp="1"/>
          </p:cNvSpPr>
          <p:nvPr>
            <p:ph type="subTitle" idx="1"/>
          </p:nvPr>
        </p:nvSpPr>
        <p:spPr/>
        <p:txBody>
          <a:bodyPr>
            <a:normAutofit/>
          </a:bodyPr>
          <a:lstStyle/>
          <a:p>
            <a:r>
              <a:rPr lang="en-US" sz="4000" b="1" i="1" dirty="0" smtClean="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rPr>
              <a:t>“And of  his kingdom there shall be no end.”  (Luke 1:33)</a:t>
            </a:r>
            <a:endParaRPr lang="en-US" sz="4000" b="1" i="1" dirty="0">
              <a:ln w="18000">
                <a:solidFill>
                  <a:schemeClr val="accent2">
                    <a:satMod val="140000"/>
                  </a:schemeClr>
                </a:solidFill>
                <a:prstDash val="solid"/>
                <a:miter lim="800000"/>
              </a:ln>
              <a:solidFill>
                <a:schemeClr val="bg2">
                  <a:lumMod val="10000"/>
                </a:schemeClr>
              </a:solidFill>
              <a:effectLst>
                <a:outerShdw blurRad="25500" dist="23000" dir="7020000" algn="tl">
                  <a:srgbClr val="000000">
                    <a:alpha val="50000"/>
                  </a:srgbClr>
                </a:outerShdw>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Ptr. Daniel White\Pictures\Prophecy pictures\Dan Whites\scan0172.jpg"/>
          <p:cNvPicPr>
            <a:picLocks noChangeAspect="1" noChangeArrowheads="1"/>
          </p:cNvPicPr>
          <p:nvPr/>
        </p:nvPicPr>
        <p:blipFill>
          <a:blip r:embed="rId3"/>
          <a:srcRect/>
          <a:stretch>
            <a:fillRect/>
          </a:stretch>
        </p:blipFill>
        <p:spPr bwMode="auto">
          <a:xfrm rot="16200000">
            <a:off x="990598" y="-990599"/>
            <a:ext cx="7162803" cy="9144001"/>
          </a:xfrm>
          <a:prstGeom prst="rect">
            <a:avLst/>
          </a:prstGeom>
          <a:noFill/>
        </p:spPr>
      </p:pic>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Ptr. Daniel White\Pictures\Prophecy pictures\Dan Whites\scan0173.jpg"/>
          <p:cNvPicPr>
            <a:picLocks noChangeAspect="1" noChangeArrowheads="1"/>
          </p:cNvPicPr>
          <p:nvPr/>
        </p:nvPicPr>
        <p:blipFill>
          <a:blip r:embed="rId3"/>
          <a:srcRect/>
          <a:stretch>
            <a:fillRect/>
          </a:stretch>
        </p:blipFill>
        <p:spPr bwMode="auto">
          <a:xfrm rot="16200000">
            <a:off x="1511697" y="-1511697"/>
            <a:ext cx="6858000" cy="9881394"/>
          </a:xfrm>
          <a:prstGeom prst="rect">
            <a:avLst/>
          </a:prstGeom>
          <a:noFill/>
        </p:spPr>
      </p:pic>
    </p:spTree>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0" y="0"/>
            <a:ext cx="9144000" cy="6709529"/>
          </a:xfrm>
          <a:prstGeom prst="rect">
            <a:avLst/>
          </a:prstGeom>
          <a:noFill/>
          <a:ln w="9525">
            <a:noFill/>
            <a:miter lim="800000"/>
            <a:headEnd/>
            <a:tailEnd/>
          </a:ln>
        </p:spPr>
        <p:txBody>
          <a:bodyPr anchor="ctr">
            <a:spAutoFit/>
          </a:bodyPr>
          <a:lstStyle/>
          <a:p>
            <a:pPr algn="ctr">
              <a:tabLst>
                <a:tab pos="285750" algn="l"/>
                <a:tab pos="514350" algn="l"/>
                <a:tab pos="742950" algn="l"/>
              </a:tabLst>
            </a:pPr>
            <a:r>
              <a:rPr lang="en-US" sz="2800" dirty="0">
                <a:latin typeface="Algerian" pitchFamily="82" charset="0"/>
                <a:ea typeface="Times New Roman" pitchFamily="18" charset="0"/>
              </a:rPr>
              <a:t>DANIEL’S VISION OF THE</a:t>
            </a:r>
            <a:endParaRPr lang="en-US" sz="800" dirty="0">
              <a:ea typeface="Times New Roman" pitchFamily="18" charset="0"/>
            </a:endParaRPr>
          </a:p>
          <a:p>
            <a:pPr algn="ctr" eaLnBrk="0" hangingPunct="0">
              <a:tabLst>
                <a:tab pos="285750" algn="l"/>
                <a:tab pos="514350" algn="l"/>
                <a:tab pos="742950" algn="l"/>
              </a:tabLst>
            </a:pPr>
            <a:r>
              <a:rPr lang="en-US" sz="2800" dirty="0">
                <a:latin typeface="Algerian" pitchFamily="82" charset="0"/>
                <a:ea typeface="Times New Roman" pitchFamily="18" charset="0"/>
              </a:rPr>
              <a:t>SEVENTY WEEKS</a:t>
            </a:r>
          </a:p>
          <a:p>
            <a:pPr algn="ctr" eaLnBrk="0" hangingPunct="0">
              <a:tabLst>
                <a:tab pos="285750" algn="l"/>
                <a:tab pos="514350" algn="l"/>
                <a:tab pos="742950" algn="l"/>
              </a:tabLst>
            </a:pPr>
            <a:r>
              <a:rPr lang="en-US" sz="2200" dirty="0">
                <a:latin typeface="Algerian" pitchFamily="82" charset="0"/>
                <a:ea typeface="Times New Roman" pitchFamily="18" charset="0"/>
              </a:rPr>
              <a:t>(Daniel 9:24-27)</a:t>
            </a:r>
          </a:p>
          <a:p>
            <a:pPr algn="ctr" eaLnBrk="0" hangingPunct="0">
              <a:tabLst>
                <a:tab pos="285750" algn="l"/>
                <a:tab pos="514350" algn="l"/>
                <a:tab pos="742950" algn="l"/>
              </a:tabLst>
            </a:pPr>
            <a:endParaRPr lang="en-US" sz="2200" dirty="0">
              <a:ea typeface="Times New Roman" pitchFamily="18" charset="0"/>
            </a:endParaRPr>
          </a:p>
          <a:p>
            <a:pPr eaLnBrk="0" hangingPunct="0">
              <a:tabLst>
                <a:tab pos="285750" algn="l"/>
                <a:tab pos="514350" algn="l"/>
                <a:tab pos="742950" algn="l"/>
              </a:tabLst>
            </a:pPr>
            <a:r>
              <a:rPr lang="en-US" sz="2200" b="1" dirty="0">
                <a:latin typeface="Times New Roman" pitchFamily="18" charset="0"/>
                <a:ea typeface="Times New Roman" pitchFamily="18" charset="0"/>
                <a:cs typeface="Times New Roman" pitchFamily="18" charset="0"/>
              </a:rPr>
              <a:t>THE CONTEXT OF DANIEL’S VISION  -  </a:t>
            </a:r>
            <a:r>
              <a:rPr lang="en-US" sz="2200" i="1" dirty="0">
                <a:latin typeface="Times New Roman" pitchFamily="18" charset="0"/>
                <a:ea typeface="Times New Roman" pitchFamily="18" charset="0"/>
                <a:cs typeface="Times New Roman" pitchFamily="18" charset="0"/>
              </a:rPr>
              <a:t>Daniel 9:1-13</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buFont typeface="Arial" charset="0"/>
              <a:buChar char="•"/>
              <a:tabLst>
                <a:tab pos="285750" algn="l"/>
                <a:tab pos="514350" algn="l"/>
                <a:tab pos="742950" algn="l"/>
              </a:tabLst>
            </a:pPr>
            <a:r>
              <a:rPr lang="en-US" sz="2200" b="1" dirty="0">
                <a:latin typeface="Times New Roman" pitchFamily="18" charset="0"/>
                <a:cs typeface="Times New Roman" pitchFamily="18" charset="0"/>
              </a:rPr>
              <a:t>Before we consider Daniel’s vision of the seventy weeks it is important for us to consider the context in which the vision took place.</a:t>
            </a:r>
          </a:p>
          <a:p>
            <a:pPr eaLnBrk="0" hangingPunct="0">
              <a:buFont typeface="Arial" charset="0"/>
              <a:buChar char="•"/>
              <a:tabLst>
                <a:tab pos="285750" algn="l"/>
                <a:tab pos="514350" algn="l"/>
                <a:tab pos="742950" algn="l"/>
              </a:tabLst>
            </a:pPr>
            <a:endParaRPr lang="en-US" sz="2200" dirty="0">
              <a:latin typeface="Times New Roman" pitchFamily="18" charset="0"/>
              <a:cs typeface="Times New Roman" pitchFamily="18" charset="0"/>
            </a:endParaRPr>
          </a:p>
          <a:p>
            <a:pPr marL="457200" indent="-457200" eaLnBrk="0" hangingPunct="0">
              <a:buAutoNum type="arabicPeriod"/>
              <a:tabLst>
                <a:tab pos="285750" algn="l"/>
                <a:tab pos="514350" algn="l"/>
                <a:tab pos="742950" algn="l"/>
              </a:tabLst>
            </a:pPr>
            <a:r>
              <a:rPr lang="en-US" sz="2200" b="1" dirty="0" smtClean="0">
                <a:latin typeface="Times New Roman" pitchFamily="18" charset="0"/>
                <a:cs typeface="Times New Roman" pitchFamily="18" charset="0"/>
              </a:rPr>
              <a:t>The </a:t>
            </a:r>
            <a:r>
              <a:rPr lang="en-US" sz="2200" b="1" dirty="0">
                <a:latin typeface="Times New Roman" pitchFamily="18" charset="0"/>
                <a:cs typeface="Times New Roman" pitchFamily="18" charset="0"/>
              </a:rPr>
              <a:t>time of the vision  -  </a:t>
            </a:r>
            <a:r>
              <a:rPr lang="en-US" sz="2200" b="1" i="1" dirty="0">
                <a:latin typeface="Times New Roman" pitchFamily="18" charset="0"/>
                <a:cs typeface="Times New Roman" pitchFamily="18" charset="0"/>
              </a:rPr>
              <a:t>Daniel </a:t>
            </a:r>
            <a:r>
              <a:rPr lang="en-US" sz="2200" b="1" i="1" dirty="0" smtClean="0">
                <a:latin typeface="Times New Roman" pitchFamily="18" charset="0"/>
                <a:cs typeface="Times New Roman" pitchFamily="18" charset="0"/>
              </a:rPr>
              <a:t>9:1-2</a:t>
            </a:r>
          </a:p>
          <a:p>
            <a:pPr marL="457200" indent="-457200" eaLnBrk="0" hangingPunct="0">
              <a:buAutoNum type="arabicPeriod"/>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a</a:t>
            </a:r>
            <a:r>
              <a:rPr lang="en-US" sz="2200" dirty="0">
                <a:latin typeface="Times New Roman" pitchFamily="18" charset="0"/>
                <a:cs typeface="Times New Roman" pitchFamily="18" charset="0"/>
              </a:rPr>
              <a:t>.  Daniel’s vision took place in the first year of the reign of Darius the </a:t>
            </a:r>
            <a:r>
              <a:rPr lang="en-US" sz="2200" dirty="0" smtClean="0">
                <a:latin typeface="Times New Roman" pitchFamily="18" charset="0"/>
                <a:cs typeface="Times New Roman" pitchFamily="18" charset="0"/>
              </a:rPr>
              <a:t>			  Mede </a:t>
            </a:r>
            <a:r>
              <a:rPr lang="en-US" sz="2200" dirty="0">
                <a:latin typeface="Times New Roman" pitchFamily="18" charset="0"/>
                <a:cs typeface="Times New Roman" pitchFamily="18" charset="0"/>
              </a:rPr>
              <a:t>who </a:t>
            </a:r>
            <a:r>
              <a:rPr lang="en-US" sz="2200" dirty="0" smtClean="0">
                <a:latin typeface="Times New Roman" pitchFamily="18" charset="0"/>
                <a:cs typeface="Times New Roman" pitchFamily="18" charset="0"/>
              </a:rPr>
              <a:t>was </a:t>
            </a:r>
            <a:r>
              <a:rPr lang="en-US" sz="2200" dirty="0">
                <a:latin typeface="Times New Roman" pitchFamily="18" charset="0"/>
                <a:cs typeface="Times New Roman" pitchFamily="18" charset="0"/>
              </a:rPr>
              <a:t>king over the realm of the Chaldeans (Babylonian </a:t>
            </a:r>
            <a:r>
              <a:rPr lang="en-US" sz="2200" dirty="0" smtClean="0">
                <a:latin typeface="Times New Roman" pitchFamily="18" charset="0"/>
                <a:cs typeface="Times New Roman" pitchFamily="18" charset="0"/>
              </a:rPr>
              <a:t>			  Empire).</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b</a:t>
            </a:r>
            <a:r>
              <a:rPr lang="en-US" sz="2200" dirty="0">
                <a:latin typeface="Times New Roman" pitchFamily="18" charset="0"/>
                <a:cs typeface="Times New Roman" pitchFamily="18" charset="0"/>
              </a:rPr>
              <a:t>.  The date of Daniel’s vision was 538 BC</a:t>
            </a:r>
            <a:r>
              <a:rPr lang="en-US" sz="2200" dirty="0" smtClean="0">
                <a:latin typeface="Times New Roman" pitchFamily="18" charset="0"/>
                <a:cs typeface="Times New Roman" pitchFamily="18" charset="0"/>
              </a:rPr>
              <a:t>.</a:t>
            </a:r>
          </a:p>
          <a:p>
            <a:pPr eaLnBrk="0" hangingPunct="0">
              <a:tabLst>
                <a:tab pos="285750" algn="l"/>
                <a:tab pos="514350" algn="l"/>
                <a:tab pos="742950" algn="l"/>
              </a:tabLst>
            </a:pPr>
            <a:endParaRPr lang="en-US" sz="2200" dirty="0">
              <a:latin typeface="Times New Roman" pitchFamily="18" charset="0"/>
              <a:cs typeface="Times New Roman" pitchFamily="18" charset="0"/>
            </a:endParaRPr>
          </a:p>
          <a:p>
            <a:pPr eaLnBrk="0" hangingPunct="0">
              <a:tabLst>
                <a:tab pos="285750" algn="l"/>
                <a:tab pos="514350" algn="l"/>
                <a:tab pos="742950" algn="l"/>
              </a:tabLst>
            </a:pPr>
            <a:r>
              <a:rPr lang="en-US" sz="2200" dirty="0">
                <a:latin typeface="Times New Roman" pitchFamily="18" charset="0"/>
                <a:cs typeface="Times New Roman" pitchFamily="18" charset="0"/>
              </a:rPr>
              <a:t>		</a:t>
            </a:r>
            <a:r>
              <a:rPr lang="en-US" sz="2200" b="1" dirty="0">
                <a:latin typeface="Times New Roman" pitchFamily="18" charset="0"/>
                <a:cs typeface="Times New Roman" pitchFamily="18" charset="0"/>
              </a:rPr>
              <a:t>c</a:t>
            </a:r>
            <a:r>
              <a:rPr lang="en-US" sz="2200" dirty="0">
                <a:latin typeface="Times New Roman" pitchFamily="18" charset="0"/>
                <a:cs typeface="Times New Roman" pitchFamily="18" charset="0"/>
              </a:rPr>
              <a:t>.  Daniel’s vision of the seventy weeks took place in the same year he was </a:t>
            </a:r>
            <a:r>
              <a:rPr lang="en-US" sz="2200" dirty="0" smtClean="0">
                <a:latin typeface="Times New Roman" pitchFamily="18" charset="0"/>
                <a:cs typeface="Times New Roman" pitchFamily="18" charset="0"/>
              </a:rPr>
              <a:t>			 cast into the </a:t>
            </a:r>
            <a:r>
              <a:rPr lang="en-US" sz="2200" dirty="0">
                <a:latin typeface="Times New Roman" pitchFamily="18" charset="0"/>
                <a:cs typeface="Times New Roman" pitchFamily="18" charset="0"/>
              </a:rPr>
              <a:t>den of lions  -  </a:t>
            </a:r>
            <a:r>
              <a:rPr lang="en-US" sz="2200" i="1" dirty="0">
                <a:latin typeface="Times New Roman" pitchFamily="18" charset="0"/>
                <a:cs typeface="Times New Roman" pitchFamily="18" charset="0"/>
              </a:rPr>
              <a:t>Daniel 6:10-28</a:t>
            </a:r>
            <a:endParaRPr lang="en-US" sz="2200" dirty="0">
              <a:latin typeface="Times New Roman" pitchFamily="18" charset="0"/>
              <a:cs typeface="Times New Roman" pitchFamily="18" charset="0"/>
            </a:endParaRPr>
          </a:p>
        </p:txBody>
      </p:sp>
    </p:spTree>
    <p:extLst>
      <p:ext uri="{BB962C8B-B14F-4D97-AF65-F5344CB8AC3E}">
        <p14:creationId xmlns:p14="http://schemas.microsoft.com/office/powerpoint/2010/main" val="24565127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4">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ChangeArrowheads="1"/>
          </p:cNvSpPr>
          <p:nvPr/>
        </p:nvSpPr>
        <p:spPr bwMode="auto">
          <a:xfrm>
            <a:off x="0" y="152400"/>
            <a:ext cx="9144000" cy="6555641"/>
          </a:xfrm>
          <a:prstGeom prst="rect">
            <a:avLst/>
          </a:prstGeom>
          <a:noFill/>
          <a:ln w="9525">
            <a:noFill/>
            <a:miter lim="800000"/>
            <a:headEnd/>
            <a:tailEnd/>
          </a:ln>
        </p:spPr>
        <p:txBody>
          <a:bodyPr anchor="ctr">
            <a:spAutoFit/>
          </a:bodyPr>
          <a:lstStyle/>
          <a:p>
            <a:pPr marL="457200" indent="-457200">
              <a:buAutoNum type="arabicPeriod" startAt="2"/>
              <a:tabLst>
                <a:tab pos="285750" algn="l"/>
                <a:tab pos="514350" algn="l"/>
                <a:tab pos="742950" algn="l"/>
                <a:tab pos="1085850" algn="l"/>
                <a:tab pos="1371600" algn="l"/>
              </a:tabLst>
            </a:pPr>
            <a:r>
              <a:rPr lang="en-US" sz="2000" b="1" dirty="0" smtClean="0">
                <a:latin typeface="Times New Roman" pitchFamily="18" charset="0"/>
                <a:ea typeface="Times New Roman" pitchFamily="18" charset="0"/>
                <a:cs typeface="Times New Roman" pitchFamily="18" charset="0"/>
              </a:rPr>
              <a:t>Daniel </a:t>
            </a:r>
            <a:r>
              <a:rPr lang="en-US" sz="2000" b="1" dirty="0">
                <a:latin typeface="Times New Roman" pitchFamily="18" charset="0"/>
                <a:ea typeface="Times New Roman" pitchFamily="18" charset="0"/>
                <a:cs typeface="Times New Roman" pitchFamily="18" charset="0"/>
              </a:rPr>
              <a:t>tries to understand the vision of the “King of Fierce Countenance” </a:t>
            </a:r>
            <a:r>
              <a:rPr lang="en-US" sz="2000" b="1" dirty="0" smtClean="0">
                <a:latin typeface="Times New Roman" pitchFamily="18" charset="0"/>
                <a:ea typeface="Times New Roman" pitchFamily="18" charset="0"/>
                <a:cs typeface="Times New Roman" pitchFamily="18" charset="0"/>
              </a:rPr>
              <a:t>	(Anti-</a:t>
            </a:r>
            <a:r>
              <a:rPr lang="en-US" sz="2000" b="1" dirty="0" err="1" smtClean="0">
                <a:latin typeface="Times New Roman" pitchFamily="18" charset="0"/>
                <a:ea typeface="Times New Roman" pitchFamily="18" charset="0"/>
                <a:cs typeface="Times New Roman" pitchFamily="18" charset="0"/>
              </a:rPr>
              <a:t>christ</a:t>
            </a:r>
            <a:r>
              <a:rPr lang="en-US" sz="2000" b="1" dirty="0">
                <a:latin typeface="Times New Roman" pitchFamily="18" charset="0"/>
                <a:ea typeface="Times New Roman" pitchFamily="18" charset="0"/>
                <a:cs typeface="Times New Roman" pitchFamily="18" charset="0"/>
              </a:rPr>
              <a:t>) - </a:t>
            </a:r>
            <a:r>
              <a:rPr lang="en-US" sz="2000" b="1" i="1" dirty="0">
                <a:latin typeface="Times New Roman" pitchFamily="18" charset="0"/>
                <a:ea typeface="Times New Roman" pitchFamily="18" charset="0"/>
                <a:cs typeface="Times New Roman" pitchFamily="18" charset="0"/>
              </a:rPr>
              <a:t>Daniel </a:t>
            </a:r>
            <a:r>
              <a:rPr lang="en-US" sz="2000" b="1" i="1" dirty="0" smtClean="0">
                <a:latin typeface="Times New Roman" pitchFamily="18" charset="0"/>
                <a:ea typeface="Times New Roman" pitchFamily="18" charset="0"/>
                <a:cs typeface="Times New Roman" pitchFamily="18" charset="0"/>
              </a:rPr>
              <a:t>8:23-27</a:t>
            </a:r>
          </a:p>
          <a:p>
            <a:pPr marL="457200" indent="-457200">
              <a:buAutoNum type="arabicPeriod" startAt="2"/>
              <a:tabLst>
                <a:tab pos="285750" algn="l"/>
                <a:tab pos="514350" algn="l"/>
                <a:tab pos="742950" algn="l"/>
                <a:tab pos="1085850" algn="l"/>
                <a:tab pos="1371600" algn="l"/>
              </a:tabLst>
            </a:pPr>
            <a:endParaRPr lang="en-US" sz="2000" dirty="0">
              <a:latin typeface="Times New Roman" pitchFamily="18" charset="0"/>
              <a:ea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ea typeface="Times New Roman" pitchFamily="18" charset="0"/>
                <a:cs typeface="Times New Roman" pitchFamily="18" charset="0"/>
              </a:rPr>
              <a:t>		</a:t>
            </a:r>
            <a:r>
              <a:rPr lang="en-US" sz="2000" b="1" dirty="0">
                <a:latin typeface="Times New Roman" pitchFamily="18" charset="0"/>
                <a:cs typeface="Times New Roman" pitchFamily="18" charset="0"/>
              </a:rPr>
              <a:t>a</a:t>
            </a:r>
            <a:r>
              <a:rPr lang="en-US" sz="2000" dirty="0">
                <a:latin typeface="Times New Roman" pitchFamily="18" charset="0"/>
                <a:ea typeface="Times New Roman" pitchFamily="18" charset="0"/>
                <a:cs typeface="Times New Roman" pitchFamily="18" charset="0"/>
              </a:rPr>
              <a:t>.  Daniel was sick for several days  -  </a:t>
            </a:r>
            <a:r>
              <a:rPr lang="en-US" sz="2000" i="1" dirty="0">
                <a:latin typeface="Times New Roman" pitchFamily="18" charset="0"/>
                <a:ea typeface="Times New Roman" pitchFamily="18" charset="0"/>
                <a:cs typeface="Times New Roman" pitchFamily="18" charset="0"/>
              </a:rPr>
              <a:t>Daniel 8:27</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b</a:t>
            </a:r>
            <a:r>
              <a:rPr lang="en-US" sz="2000" dirty="0">
                <a:latin typeface="Times New Roman" pitchFamily="18" charset="0"/>
                <a:cs typeface="Times New Roman" pitchFamily="18" charset="0"/>
              </a:rPr>
              <a:t>.  Daniel seeks an understanding of his vision through the Word of God  -</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i="1" dirty="0">
                <a:latin typeface="Times New Roman" pitchFamily="18" charset="0"/>
                <a:cs typeface="Times New Roman" pitchFamily="18" charset="0"/>
              </a:rPr>
              <a:t>Daniel 9:1-2</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NOTE:</a:t>
            </a:r>
            <a:r>
              <a:rPr lang="en-US" sz="2000" dirty="0">
                <a:latin typeface="Times New Roman" pitchFamily="18" charset="0"/>
                <a:cs typeface="Times New Roman" pitchFamily="18" charset="0"/>
              </a:rPr>
              <a:t>  Approximately 13 years had elapsed between Daniel’s vision in chapter </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8 </a:t>
            </a:r>
            <a:r>
              <a:rPr lang="en-US" sz="2000" dirty="0">
                <a:latin typeface="Times New Roman" pitchFamily="18" charset="0"/>
                <a:cs typeface="Times New Roman" pitchFamily="18" charset="0"/>
              </a:rPr>
              <a:t>and His vision in chapter </a:t>
            </a:r>
            <a:r>
              <a:rPr lang="en-US" sz="2000" i="1" dirty="0">
                <a:latin typeface="Times New Roman" pitchFamily="18" charset="0"/>
                <a:cs typeface="Times New Roman" pitchFamily="18" charset="0"/>
              </a:rPr>
              <a:t>9:24-27</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		1</a:t>
            </a:r>
            <a:r>
              <a:rPr lang="en-US" sz="2000" dirty="0">
                <a:latin typeface="Times New Roman" pitchFamily="18" charset="0"/>
                <a:cs typeface="Times New Roman" pitchFamily="18" charset="0"/>
              </a:rPr>
              <a:t>)  Daniel was reading the Word of God in order to gain an understanding of his 				vision  -  </a:t>
            </a:r>
            <a:r>
              <a:rPr lang="en-US" sz="2000" i="1" dirty="0">
                <a:latin typeface="Times New Roman" pitchFamily="18" charset="0"/>
                <a:cs typeface="Times New Roman" pitchFamily="18" charset="0"/>
              </a:rPr>
              <a:t>“. . . I Daniel understood by the books the number of years. . .”</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2</a:t>
            </a:r>
            <a:r>
              <a:rPr lang="en-US" sz="2000" dirty="0">
                <a:latin typeface="Times New Roman" pitchFamily="18" charset="0"/>
                <a:cs typeface="Times New Roman" pitchFamily="18" charset="0"/>
              </a:rPr>
              <a:t>)  Daniel discovers a prophecy of Jeremiah concerning seventy years of 					Babylonian captivity  -  </a:t>
            </a:r>
            <a:r>
              <a:rPr lang="en-US" sz="2000" i="1" dirty="0">
                <a:latin typeface="Times New Roman" pitchFamily="18" charset="0"/>
                <a:cs typeface="Times New Roman" pitchFamily="18" charset="0"/>
              </a:rPr>
              <a:t>Jeremiah 25:11; 29:4-10</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a</a:t>
            </a:r>
            <a:r>
              <a:rPr lang="en-US" sz="2000" dirty="0">
                <a:latin typeface="Times New Roman" pitchFamily="18" charset="0"/>
                <a:cs typeface="Times New Roman" pitchFamily="18" charset="0"/>
              </a:rPr>
              <a:t>)  The reason for the seventy year captivity  -  </a:t>
            </a:r>
            <a:r>
              <a:rPr lang="en-US" sz="2000" i="1" dirty="0">
                <a:latin typeface="Times New Roman" pitchFamily="18" charset="0"/>
                <a:cs typeface="Times New Roman" pitchFamily="18" charset="0"/>
              </a:rPr>
              <a:t>II Chronicles 36:21</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b</a:t>
            </a:r>
            <a:r>
              <a:rPr lang="en-US" sz="2000" dirty="0">
                <a:latin typeface="Times New Roman" pitchFamily="18" charset="0"/>
                <a:cs typeface="Times New Roman" pitchFamily="18" charset="0"/>
              </a:rPr>
              <a:t>)  The seventy years of captivity began in 605 BC  -  </a:t>
            </a:r>
            <a:r>
              <a:rPr lang="en-US" sz="2000" i="1" dirty="0">
                <a:latin typeface="Times New Roman" pitchFamily="18" charset="0"/>
                <a:cs typeface="Times New Roman" pitchFamily="18" charset="0"/>
              </a:rPr>
              <a:t>Daniel 1:1-2</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c</a:t>
            </a:r>
            <a:r>
              <a:rPr lang="en-US" sz="2000" dirty="0">
                <a:latin typeface="Times New Roman" pitchFamily="18" charset="0"/>
                <a:cs typeface="Times New Roman" pitchFamily="18" charset="0"/>
              </a:rPr>
              <a:t>)  Sixty eight years of the seventy years had already past.</a:t>
            </a:r>
          </a:p>
          <a:p>
            <a:pPr eaLnBrk="0" hangingPunct="0">
              <a:tabLst>
                <a:tab pos="285750" algn="l"/>
                <a:tab pos="514350" algn="l"/>
                <a:tab pos="742950" algn="l"/>
                <a:tab pos="1085850" algn="l"/>
                <a:tab pos="1371600" algn="l"/>
              </a:tabLst>
            </a:pPr>
            <a:r>
              <a:rPr lang="en-US" sz="2000" dirty="0">
                <a:latin typeface="Times New Roman" pitchFamily="18" charset="0"/>
                <a:cs typeface="Times New Roman" pitchFamily="18" charset="0"/>
              </a:rPr>
              <a:t>				</a:t>
            </a:r>
            <a:r>
              <a:rPr lang="en-US" sz="2000" b="1" dirty="0">
                <a:latin typeface="Times New Roman" pitchFamily="18" charset="0"/>
                <a:cs typeface="Times New Roman" pitchFamily="18" charset="0"/>
              </a:rPr>
              <a:t>d</a:t>
            </a:r>
            <a:r>
              <a:rPr lang="en-US" sz="2000" dirty="0">
                <a:latin typeface="Times New Roman" pitchFamily="18" charset="0"/>
                <a:cs typeface="Times New Roman" pitchFamily="18" charset="0"/>
              </a:rPr>
              <a:t>)  Isaiah prophesied that Cyrus King of Persia would end the seventy year 					captivity with an edict allowing Israel to return to their land  -  </a:t>
            </a:r>
            <a:endParaRPr lang="en-US" sz="20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000" i="1" dirty="0">
                <a:latin typeface="Times New Roman" pitchFamily="18" charset="0"/>
                <a:cs typeface="Times New Roman" pitchFamily="18" charset="0"/>
              </a:rPr>
              <a:t>	</a:t>
            </a:r>
            <a:r>
              <a:rPr lang="en-US" sz="2000" i="1" dirty="0" smtClean="0">
                <a:latin typeface="Times New Roman" pitchFamily="18" charset="0"/>
                <a:cs typeface="Times New Roman" pitchFamily="18" charset="0"/>
              </a:rPr>
              <a:t>				Isaiah  </a:t>
            </a:r>
            <a:r>
              <a:rPr lang="en-US" sz="2000" i="1" dirty="0">
                <a:latin typeface="Times New Roman" pitchFamily="18" charset="0"/>
                <a:cs typeface="Times New Roman" pitchFamily="18" charset="0"/>
              </a:rPr>
              <a:t>44:28</a:t>
            </a:r>
            <a:endParaRPr lang="en-US" sz="20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endParaRPr lang="en-US" sz="2000" dirty="0"/>
          </a:p>
        </p:txBody>
      </p:sp>
    </p:spTree>
    <p:extLst>
      <p:ext uri="{BB962C8B-B14F-4D97-AF65-F5344CB8AC3E}">
        <p14:creationId xmlns:p14="http://schemas.microsoft.com/office/powerpoint/2010/main" val="2893590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5">
                                            <p:txEl>
                                              <p:pRg st="3" end="3"/>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21505">
                                            <p:txEl>
                                              <p:pRg st="4" end="4"/>
                                            </p:txEl>
                                          </p:spTgt>
                                        </p:tgtEl>
                                        <p:attrNameLst>
                                          <p:attrName>style.visibility</p:attrName>
                                        </p:attrNameLst>
                                      </p:cBhvr>
                                      <p:to>
                                        <p:strVal val="visible"/>
                                      </p:to>
                                    </p:set>
                                    <p:animEffect transition="in" filter="fade">
                                      <p:cBhvr>
                                        <p:cTn id="17" dur="2000"/>
                                        <p:tgtEl>
                                          <p:spTgt spid="2150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50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505">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505">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505">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1505">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505">
                                            <p:txEl>
                                              <p:pRg st="10" end="1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505">
                                            <p:txEl>
                                              <p:pRg st="11" end="1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505">
                                            <p:txEl>
                                              <p:pRg st="12" end="1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1505">
                                            <p:txEl>
                                              <p:pRg st="13" end="13"/>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505">
                                            <p:txEl>
                                              <p:pRg st="14" end="14"/>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150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0" y="0"/>
            <a:ext cx="9144000" cy="6370975"/>
          </a:xfrm>
          <a:prstGeom prst="rect">
            <a:avLst/>
          </a:prstGeom>
          <a:noFill/>
          <a:ln w="9525">
            <a:noFill/>
            <a:miter lim="800000"/>
            <a:headEnd/>
            <a:tailEnd/>
          </a:ln>
        </p:spPr>
        <p:txBody>
          <a:bodyPr anchor="ctr">
            <a:spAutoFit/>
          </a:bodyPr>
          <a:lstStyle/>
          <a:p>
            <a:pPr>
              <a:tabLst>
                <a:tab pos="285750" algn="l"/>
                <a:tab pos="514350" algn="l"/>
                <a:tab pos="742950" algn="l"/>
                <a:tab pos="1085850" algn="l"/>
                <a:tab pos="1371600" algn="l"/>
              </a:tabLst>
            </a:pPr>
            <a:r>
              <a:rPr lang="en-US" sz="2000" b="1" dirty="0" smtClean="0">
                <a:latin typeface="Times New Roman" pitchFamily="18" charset="0"/>
                <a:ea typeface="Times New Roman" pitchFamily="18" charset="0"/>
                <a:cs typeface="Times New Roman" pitchFamily="18" charset="0"/>
              </a:rPr>
              <a:t>		</a:t>
            </a:r>
            <a:r>
              <a:rPr lang="en-US" sz="2400" b="1" dirty="0" smtClean="0">
                <a:latin typeface="Times New Roman" pitchFamily="18" charset="0"/>
                <a:ea typeface="Times New Roman" pitchFamily="18" charset="0"/>
                <a:cs typeface="Times New Roman" pitchFamily="18" charset="0"/>
              </a:rPr>
              <a:t>3</a:t>
            </a:r>
            <a:r>
              <a:rPr lang="en-US" sz="2400" dirty="0">
                <a:latin typeface="Times New Roman" pitchFamily="18" charset="0"/>
                <a:ea typeface="Times New Roman" pitchFamily="18" charset="0"/>
                <a:cs typeface="Times New Roman" pitchFamily="18" charset="0"/>
              </a:rPr>
              <a:t>)  Daniel is perplexed over the vision concerning the restoration of </a:t>
            </a:r>
            <a:r>
              <a:rPr lang="en-US" sz="2400" dirty="0" smtClean="0">
                <a:latin typeface="Times New Roman" pitchFamily="18" charset="0"/>
                <a:ea typeface="Times New Roman" pitchFamily="18" charset="0"/>
                <a:cs typeface="Times New Roman" pitchFamily="18" charset="0"/>
              </a:rPr>
              <a:t>			  Israel to their </a:t>
            </a:r>
            <a:r>
              <a:rPr lang="en-US" sz="2400" dirty="0">
                <a:latin typeface="Times New Roman" pitchFamily="18" charset="0"/>
                <a:ea typeface="Times New Roman" pitchFamily="18" charset="0"/>
                <a:cs typeface="Times New Roman" pitchFamily="18" charset="0"/>
              </a:rPr>
              <a:t>homeland of Palestine  </a:t>
            </a:r>
            <a:r>
              <a:rPr lang="en-US" sz="2400" i="1" dirty="0">
                <a:latin typeface="Times New Roman" pitchFamily="18" charset="0"/>
                <a:ea typeface="Times New Roman" pitchFamily="18" charset="0"/>
                <a:cs typeface="Times New Roman" pitchFamily="18" charset="0"/>
              </a:rPr>
              <a:t>-  Daniel </a:t>
            </a:r>
            <a:r>
              <a:rPr lang="en-US" sz="2400" i="1" dirty="0" smtClean="0">
                <a:latin typeface="Times New Roman" pitchFamily="18" charset="0"/>
                <a:ea typeface="Times New Roman" pitchFamily="18" charset="0"/>
                <a:cs typeface="Times New Roman" pitchFamily="18" charset="0"/>
              </a:rPr>
              <a:t>7:1-8:27</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a</a:t>
            </a:r>
            <a:r>
              <a:rPr lang="en-US" sz="2400" dirty="0">
                <a:latin typeface="Times New Roman" pitchFamily="18" charset="0"/>
                <a:cs typeface="Times New Roman" pitchFamily="18" charset="0"/>
              </a:rPr>
              <a:t>)  According to Jeremiah and Isaiah the captivity of Israel was </a:t>
            </a:r>
            <a:r>
              <a:rPr lang="en-US" sz="2400" dirty="0" smtClean="0">
                <a:latin typeface="Times New Roman" pitchFamily="18" charset="0"/>
                <a:cs typeface="Times New Roman" pitchFamily="18" charset="0"/>
              </a:rPr>
              <a:t>					 almost over and </a:t>
            </a:r>
            <a:r>
              <a:rPr lang="en-US" sz="2400" dirty="0">
                <a:latin typeface="Times New Roman" pitchFamily="18" charset="0"/>
                <a:cs typeface="Times New Roman" pitchFamily="18" charset="0"/>
              </a:rPr>
              <a:t>should climax in about two years</a:t>
            </a:r>
            <a:r>
              <a:rPr lang="en-US" sz="2400" dirty="0" smtClean="0">
                <a:latin typeface="Times New Roman" pitchFamily="18" charset="0"/>
                <a:cs typeface="Times New Roman" pitchFamily="18" charset="0"/>
              </a:rPr>
              <a:t>.</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b</a:t>
            </a:r>
            <a:r>
              <a:rPr lang="en-US" sz="2400" dirty="0">
                <a:latin typeface="Times New Roman" pitchFamily="18" charset="0"/>
                <a:cs typeface="Times New Roman" pitchFamily="18" charset="0"/>
              </a:rPr>
              <a:t>)  Daniel however had just seen four world empires that would </a:t>
            </a:r>
            <a:r>
              <a:rPr lang="en-US" sz="2400" dirty="0" smtClean="0">
                <a:latin typeface="Times New Roman" pitchFamily="18" charset="0"/>
                <a:cs typeface="Times New Roman" pitchFamily="18" charset="0"/>
              </a:rPr>
              <a:t>					  arise before Israel </a:t>
            </a:r>
            <a:r>
              <a:rPr lang="en-US" sz="2400" dirty="0">
                <a:latin typeface="Times New Roman" pitchFamily="18" charset="0"/>
                <a:cs typeface="Times New Roman" pitchFamily="18" charset="0"/>
              </a:rPr>
              <a:t>would be restored in their homeland as a </a:t>
            </a:r>
            <a:r>
              <a:rPr lang="en-US" sz="2400" dirty="0" smtClean="0">
                <a:latin typeface="Times New Roman" pitchFamily="18" charset="0"/>
                <a:cs typeface="Times New Roman" pitchFamily="18" charset="0"/>
              </a:rPr>
              <a:t>					  nation</a:t>
            </a: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b="1" dirty="0" smtClean="0">
                <a:latin typeface="Times New Roman" pitchFamily="18" charset="0"/>
                <a:cs typeface="Times New Roman" pitchFamily="18" charset="0"/>
              </a:rPr>
              <a:t>NOTE</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i="1" dirty="0">
                <a:latin typeface="Times New Roman" pitchFamily="18" charset="0"/>
                <a:cs typeface="Times New Roman" pitchFamily="18" charset="0"/>
              </a:rPr>
              <a:t>At this time only Babylon had risen and fallen  -  </a:t>
            </a:r>
            <a:r>
              <a:rPr lang="en-US" sz="2400" i="1" dirty="0" smtClean="0">
                <a:latin typeface="Times New Roman" pitchFamily="18" charset="0"/>
                <a:cs typeface="Times New Roman" pitchFamily="18" charset="0"/>
              </a:rPr>
              <a:t>						Daniel 5:30</a:t>
            </a:r>
          </a:p>
          <a:p>
            <a:pPr eaLnBrk="0" hangingPunct="0">
              <a:tabLst>
                <a:tab pos="285750" algn="l"/>
                <a:tab pos="514350" algn="l"/>
                <a:tab pos="742950" algn="l"/>
                <a:tab pos="1085850" algn="l"/>
                <a:tab pos="1371600" algn="l"/>
              </a:tabLst>
            </a:pPr>
            <a:endParaRPr lang="en-US" sz="2400" dirty="0">
              <a:latin typeface="Times New Roman" pitchFamily="18" charset="0"/>
              <a:cs typeface="Times New Roman" pitchFamily="18" charset="0"/>
            </a:endParaRP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b="1" dirty="0">
                <a:latin typeface="Times New Roman" pitchFamily="18" charset="0"/>
                <a:cs typeface="Times New Roman" pitchFamily="18" charset="0"/>
              </a:rPr>
              <a:t>c</a:t>
            </a:r>
            <a:r>
              <a:rPr lang="en-US" sz="2400" dirty="0">
                <a:latin typeface="Times New Roman" pitchFamily="18" charset="0"/>
                <a:cs typeface="Times New Roman" pitchFamily="18" charset="0"/>
              </a:rPr>
              <a:t>)  Daniel seeks and understanding of his vision through prayer,                  </a:t>
            </a:r>
          </a:p>
          <a:p>
            <a:pPr eaLnBrk="0" hangingPunct="0">
              <a:tabLst>
                <a:tab pos="285750" algn="l"/>
                <a:tab pos="514350" algn="l"/>
                <a:tab pos="742950" algn="l"/>
                <a:tab pos="1085850" algn="l"/>
                <a:tab pos="1371600" algn="l"/>
              </a:tabLst>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supplications</a:t>
            </a:r>
            <a:r>
              <a:rPr lang="en-US" sz="2400" dirty="0">
                <a:latin typeface="Times New Roman" pitchFamily="18" charset="0"/>
                <a:cs typeface="Times New Roman" pitchFamily="18" charset="0"/>
              </a:rPr>
              <a:t>, and fasting  -  </a:t>
            </a:r>
            <a:r>
              <a:rPr lang="en-US" sz="2400" i="1" dirty="0">
                <a:latin typeface="Times New Roman" pitchFamily="18" charset="0"/>
                <a:cs typeface="Times New Roman" pitchFamily="18" charset="0"/>
              </a:rPr>
              <a:t>Daniel </a:t>
            </a:r>
            <a:r>
              <a:rPr lang="en-US" sz="2400" i="1" dirty="0" smtClean="0">
                <a:latin typeface="Times New Roman" pitchFamily="18" charset="0"/>
                <a:cs typeface="Times New Roman" pitchFamily="18" charset="0"/>
              </a:rPr>
              <a:t>9:3-19</a:t>
            </a:r>
          </a:p>
          <a:p>
            <a:pPr eaLnBrk="0" hangingPunct="0">
              <a:tabLst>
                <a:tab pos="285750" algn="l"/>
                <a:tab pos="514350" algn="l"/>
                <a:tab pos="742950" algn="l"/>
                <a:tab pos="1085850" algn="l"/>
                <a:tab pos="1371600" algn="l"/>
              </a:tabLst>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074481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4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4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4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4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4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0" y="0"/>
            <a:ext cx="91440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Daniel’s vision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7:1-8:14)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Lion – Babylon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Bear –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Medo</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-Persian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Leopard – Greece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Dreadful beast – Rome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Nebuchadnezzar’s vision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2:1-45)</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Head of gold – Babylon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Breast and arms of silver –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Medo</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-Persian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Belly and thighs of brass – Greece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Legs of Iron – Rome</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(Restoration of Israel)</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Feet of clay and iron – Ten nation Federation over which the Anti-Christ will rule during the Tribulation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 13:1-12</a:t>
            </a:r>
          </a:p>
          <a:p>
            <a:pPr hangingPunct="0"/>
            <a:endParaRPr lang="en-US" sz="2000" b="1" dirty="0" smtClean="0">
              <a:latin typeface="Times New Roman" pitchFamily="18" charset="0"/>
              <a:cs typeface="Times New Roman" pitchFamily="18" charset="0"/>
            </a:endParaRPr>
          </a:p>
          <a:p>
            <a:pPr hangingPunct="0"/>
            <a:r>
              <a:rPr lang="en-US" sz="2000" b="1" dirty="0" smtClean="0">
                <a:latin typeface="Times New Roman" pitchFamily="18" charset="0"/>
                <a:cs typeface="Times New Roman" pitchFamily="18" charset="0"/>
              </a:rPr>
              <a:t>	NOTE</a:t>
            </a:r>
            <a:r>
              <a:rPr lang="en-US" sz="2000" b="1" dirty="0">
                <a:latin typeface="Times New Roman" pitchFamily="18" charset="0"/>
                <a:cs typeface="Times New Roman" pitchFamily="18" charset="0"/>
              </a:rPr>
              <a:t>:</a:t>
            </a:r>
            <a:r>
              <a:rPr lang="en-US" sz="2000" dirty="0">
                <a:latin typeface="Times New Roman" pitchFamily="18" charset="0"/>
                <a:cs typeface="Times New Roman" pitchFamily="18" charset="0"/>
              </a:rPr>
              <a:t>  At this time only Babylon had risen and fallen </a:t>
            </a:r>
            <a:r>
              <a:rPr lang="en-US" sz="2000" dirty="0" smtClean="0">
                <a:latin typeface="Times New Roman" pitchFamily="18" charset="0"/>
                <a:cs typeface="Times New Roman" pitchFamily="18" charset="0"/>
              </a:rPr>
              <a:t>-</a:t>
            </a:r>
            <a:r>
              <a:rPr lang="en-US" sz="2000" i="1" dirty="0" smtClean="0">
                <a:latin typeface="Times New Roman" pitchFamily="18" charset="0"/>
                <a:cs typeface="Times New Roman" pitchFamily="18" charset="0"/>
              </a:rPr>
              <a:t> Daniel </a:t>
            </a:r>
            <a:r>
              <a:rPr lang="en-US" sz="2000" i="1" dirty="0">
                <a:latin typeface="Times New Roman" pitchFamily="18" charset="0"/>
                <a:cs typeface="Times New Roman" pitchFamily="18" charset="0"/>
              </a:rPr>
              <a:t>5:30</a:t>
            </a:r>
            <a:endParaRPr lang="en-US" sz="2000" dirty="0">
              <a:latin typeface="Times New Roman" pitchFamily="18" charset="0"/>
              <a:cs typeface="Times New Roman" pitchFamily="18" charset="0"/>
            </a:endParaRPr>
          </a:p>
          <a:p>
            <a:pPr hangingPunct="0"/>
            <a:r>
              <a:rPr lang="en-US" sz="2000" dirty="0">
                <a:latin typeface="Times New Roman" pitchFamily="18" charset="0"/>
                <a:cs typeface="Times New Roman" pitchFamily="18" charset="0"/>
              </a:rPr>
              <a:t> </a:t>
            </a:r>
          </a:p>
          <a:p>
            <a:pPr hangingPunct="0"/>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c</a:t>
            </a:r>
            <a:r>
              <a:rPr lang="en-US" sz="2000" dirty="0">
                <a:latin typeface="Times New Roman" pitchFamily="18" charset="0"/>
                <a:cs typeface="Times New Roman" pitchFamily="18" charset="0"/>
              </a:rPr>
              <a:t>)  Daniel seeks and understanding of his vision through prayer,                  </a:t>
            </a:r>
          </a:p>
          <a:p>
            <a:pPr hangingPunct="0"/>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supplications</a:t>
            </a:r>
            <a:r>
              <a:rPr lang="en-US" sz="2000" dirty="0">
                <a:latin typeface="Times New Roman" pitchFamily="18" charset="0"/>
                <a:cs typeface="Times New Roman" pitchFamily="18" charset="0"/>
              </a:rPr>
              <a:t>, and fasting -  </a:t>
            </a:r>
            <a:r>
              <a:rPr lang="en-US" sz="2000" i="1" dirty="0">
                <a:latin typeface="Times New Roman" pitchFamily="18" charset="0"/>
                <a:cs typeface="Times New Roman" pitchFamily="18" charset="0"/>
              </a:rPr>
              <a:t>Daniel 9:3-19</a:t>
            </a:r>
            <a:endParaRPr lang="en-US" sz="2000" dirty="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378780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6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6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6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60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60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60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60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60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60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601">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5601">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601">
                                            <p:txEl>
                                              <p:pRg st="15" end="1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60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0" y="0"/>
            <a:ext cx="91440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God interrupts Daniel’s prayer in order to give him an understanding of his</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vision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9:20-23</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endParaRPr lang="en-US" sz="2400" dirty="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What Daniel was about to discover was that the seventy years of captivity in Babylon was only a type of a longer dispersion that would last seven times as long as the seventy years (490 years)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weeks (seventy sevens) are determined upon thy people</a:t>
            </a:r>
            <a:r>
              <a:rPr kumimoji="0" lang="en-US" sz="2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(Israel). .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5750" algn="l"/>
                <a:tab pos="514350" algn="l"/>
                <a:tab pos="742950" algn="l"/>
                <a:tab pos="1028700" algn="l"/>
                <a:tab pos="1085850" algn="l"/>
                <a:tab pos="1314450" algn="l"/>
                <a:tab pos="1371600" algn="l"/>
              </a:tabLst>
            </a:pPr>
            <a:endPar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CONTEXT OF DANIEL’S VISION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9:24-27</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144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angel Gabriel reveals to Daniel that a period of seven times as long as the one mentioned by Jeremiah, which he has just been studying, is yet to pass before God’s plan for Israel will be consummated.</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3680469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9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Users\Ptr. Daniel White\Pictures\Prophecy pictures\Dan Whites\scan0002.jpg"/>
          <p:cNvPicPr>
            <a:picLocks noChangeAspect="1" noChangeArrowheads="1"/>
          </p:cNvPicPr>
          <p:nvPr/>
        </p:nvPicPr>
        <p:blipFill>
          <a:blip r:embed="rId3"/>
          <a:srcRect/>
          <a:stretch>
            <a:fillRect/>
          </a:stretch>
        </p:blipFill>
        <p:spPr bwMode="auto">
          <a:xfrm rot="21443502">
            <a:off x="154309" y="-313283"/>
            <a:ext cx="8639173" cy="6978324"/>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0" y="0"/>
            <a:ext cx="9144000"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Daniel’s vision of the seventy weeks is one of the most important revelations in all of Scripture  -</a:t>
            </a:r>
          </a:p>
          <a:p>
            <a:pPr marL="0" marR="0" lvl="0" indent="0" algn="l" defTabSz="914400" rtl="0" eaLnBrk="1" fontAlgn="base" latinLnBrk="0" hangingPunct="1">
              <a:lnSpc>
                <a:spcPct val="100000"/>
              </a:lnSpc>
              <a:spcBef>
                <a:spcPct val="0"/>
              </a:spcBef>
              <a:spcAft>
                <a:spcPct val="0"/>
              </a:spcAft>
              <a:buClrTx/>
              <a:buSzTx/>
              <a:buFontTx/>
              <a:buChar char="•"/>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gives the interpretation of prophetic chronology.</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reveals the time and purpose of Christ’ first coming.</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foretells the rejection of Christ in his first coming.</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prophesies the destruction of Jerusalem (70 AD).</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predicts the length of the Tribulation period (7 years).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unveils the rise of the Anti-Christ, the signing of the peace     			covenant,</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 the abomination of desolation.</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953113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6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61">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6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0" y="0"/>
            <a:ext cx="91440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2"/>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six fold purpose of the seventy weeks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It is extremely important to keep in mind that this vision of Daniel has to do only with Daniel’s people, the Jews, and that the events will take place in the Holy City of Jerusalem (the Church is not in view in Daniel’s vision).</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400" b="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 finish the transgression (end Israel’s apostasy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11:25-27</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make an end of sin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11:26-27; Hebrews 10:1-18</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make reconciliation for iniquity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Isaiah 53:6; II Corinthians</a:t>
            </a:r>
            <a:r>
              <a:rPr kumimoji="0" lang="en-US" sz="2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5:121</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bring in everlasting righteousness  -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dirty="0">
                <a:latin typeface="Times New Roman" pitchFamily="18" charset="0"/>
                <a:ea typeface="Times New Roman" pitchFamily="18" charset="0"/>
                <a:cs typeface="Times New Roman" pitchFamily="18" charset="0"/>
              </a:rPr>
              <a:t>	</a:t>
            </a:r>
            <a:r>
              <a:rPr lang="en-US" sz="2400" dirty="0" smtClean="0">
                <a:latin typeface="Times New Roman" pitchFamily="18" charset="0"/>
                <a:ea typeface="Times New Roman" pitchFamily="18" charset="0"/>
                <a:cs typeface="Times New Roman" pitchFamily="18" charset="0"/>
              </a:rPr>
              <a:t>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Psalms 2; Jeremiah 31:33-34;Luke 1:33</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seal up the vision and prophecy - I</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Corinthians 13:8-10</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277651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0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00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00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0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009">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009">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009">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0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153888"/>
            <a:ext cx="9144000" cy="71711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Vision (knowledge) and prophecy will be no more.  Because God will be present with his people in the person of His Son the Lord Jesus Christ there will be no need of visions or prophecy when Christ rules in his Millennial Kingdom.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Jesus is the Word of God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(Logos -  John 1:1, 14)</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as the personal revelation of God, the Word of God will go forth from His throne.</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anoint the Most Holy (Jesus Christ – King of kings)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Ezekiel 41-42</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anointing takes place when Jesus returns in His second-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coming and establishes his earthy kingdom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19-20</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THE CONTEXTUAL INTERPRETATION OF DANIEL’S VISION -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9:24-27</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The Seventy Weeks -  </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word “week” is used because we have no word in the English language 			that is the exact equivalent of the Hebrew which signifies seven.</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translators of the King James Version used “week” instead of “sevens”.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sevens are determined upon thy people. .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3" eaLnBrk="0" hangingPunct="0">
              <a:buFontTx/>
              <a:buChar char="•"/>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is as we read the context that we discover that Daniel is speaking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not days or months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220447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05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5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505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05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05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057">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5057">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5057">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057">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5057">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505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96400" cy="3416320"/>
          </a:xfrm>
          <a:prstGeom prst="rect">
            <a:avLst/>
          </a:prstGeom>
        </p:spPr>
        <p:txBody>
          <a:bodyPr wrap="square">
            <a:spAutoFit/>
          </a:bodyPr>
          <a:lstStyle/>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The Seventy Weeks -  </a:t>
            </a:r>
            <a:r>
              <a:rPr kumimoji="0" lang="en-US"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9:24</a:t>
            </a:r>
          </a:p>
          <a:p>
            <a:pPr lvl="0" eaLnBrk="0" hangingPunct="0">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800100" lvl="1" indent="-342900" eaLnBrk="0" hangingPunct="0">
              <a:tabLst>
                <a:tab pos="285750" algn="l"/>
                <a:tab pos="514350" algn="l"/>
                <a:tab pos="742950" algn="l"/>
                <a:tab pos="1028700" algn="l"/>
                <a:tab pos="1085850" algn="l"/>
                <a:tab pos="1371600" algn="l"/>
              </a:tabLst>
            </a:pP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word “week” is used because we have no word in the English language that is 	the exact equivalent of the Hebrew which signifies seven.</a:t>
            </a:r>
          </a:p>
          <a:p>
            <a:pPr marL="342900" lvl="0" indent="-342900" eaLnBrk="0" hangingPunct="0">
              <a:buAutoNum type="alphaLcPeriod"/>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buFontTx/>
              <a:buChar char="•"/>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translators of the King James Version used “week” instead of “sevens”.  </a:t>
            </a:r>
          </a:p>
          <a:p>
            <a:pPr lvl="0" eaLnBrk="0" hangingPunct="0">
              <a:buFontTx/>
              <a:buChar char="•"/>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buFontTx/>
              <a:buChar char="•"/>
              <a:tabLst>
                <a:tab pos="285750" algn="l"/>
                <a:tab pos="514350" algn="l"/>
                <a:tab pos="742950" algn="l"/>
                <a:tab pos="1028700" algn="l"/>
                <a:tab pos="1085850" algn="l"/>
                <a:tab pos="1371600" algn="l"/>
              </a:tabLst>
            </a:pPr>
            <a:r>
              <a:rPr kumimoji="0" lang="en-US"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“Seventy sevens are determined upon thy people. . .”</a:t>
            </a:r>
          </a:p>
          <a:p>
            <a:pPr lvl="0" eaLnBrk="0" hangingPunct="0">
              <a:tabLst>
                <a:tab pos="285750" algn="l"/>
                <a:tab pos="514350" algn="l"/>
                <a:tab pos="742950" algn="l"/>
                <a:tab pos="1028700" algn="l"/>
                <a:tab pos="1085850" algn="l"/>
                <a:tab pos="1371600" algn="l"/>
              </a:tabLst>
            </a:pPr>
            <a:endParaRPr lang="en-US" dirty="0">
              <a:latin typeface="Times New Roman" pitchFamily="18" charset="0"/>
              <a:cs typeface="Times New Roman" pitchFamily="18" charset="0"/>
            </a:endParaRPr>
          </a:p>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b="1" dirty="0" smtClean="0">
                <a:latin typeface="Times New Roman" pitchFamily="18" charset="0"/>
                <a:ea typeface="Times New Roman" pitchFamily="18" charset="0"/>
                <a:cs typeface="Times New Roman" pitchFamily="18" charset="0"/>
              </a:rPr>
              <a:t>b. </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It is as we read the context that we discover that Daniel is speaking of  </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hangingPunct="0">
              <a:tabLst>
                <a:tab pos="285750" algn="l"/>
                <a:tab pos="514350" algn="l"/>
                <a:tab pos="742950" algn="l"/>
                <a:tab pos="1028700" algn="l"/>
                <a:tab pos="1085850" algn="l"/>
                <a:tab pos="1371600" algn="l"/>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not days or months -  </a:t>
            </a:r>
            <a:r>
              <a:rPr kumimoji="0" lang="en-US"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a:t>
            </a:r>
          </a:p>
          <a:p>
            <a:pPr lvl="0" eaLnBrk="0" hangingPunct="0">
              <a:tabLst>
                <a:tab pos="285750" algn="l"/>
                <a:tab pos="514350" algn="l"/>
                <a:tab pos="742950" algn="l"/>
                <a:tab pos="1028700" algn="l"/>
                <a:tab pos="1085850" algn="l"/>
                <a:tab pos="1371600" algn="l"/>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7105" name="Rectangle 1"/>
          <p:cNvSpPr>
            <a:spLocks noChangeArrowheads="1"/>
          </p:cNvSpPr>
          <p:nvPr/>
        </p:nvSpPr>
        <p:spPr bwMode="auto">
          <a:xfrm>
            <a:off x="0" y="3200400"/>
            <a:ext cx="9144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70 x 7  =  490 years</a:t>
            </a:r>
          </a:p>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beginning of the Seventy Weeks (490 years)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000" b="1" dirty="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seventy weeks begin with the order of King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to rebuild 				Jerusalem.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decree was given to Nehemiah the beloved cup bearer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King of Persia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Nehemiah 1-2</a:t>
            </a:r>
          </a:p>
        </p:txBody>
      </p:sp>
    </p:spTree>
    <p:extLst>
      <p:ext uri="{BB962C8B-B14F-4D97-AF65-F5344CB8AC3E}">
        <p14:creationId xmlns:p14="http://schemas.microsoft.com/office/powerpoint/2010/main" val="28389687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105">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105">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10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10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105">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105">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710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304800"/>
            <a:ext cx="9144000" cy="55399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Because of Nehemiah’s prayer and personal testimony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granted Nehemiah’s request to return to Jerusalem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rebuild the city.</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date of King </a:t>
            </a:r>
            <a:r>
              <a:rPr kumimoji="0" lang="en-US" sz="2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command to rebuild Jerusalem 			was the 14th day of Nisan in the year 445 BC.</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3</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revealing of Israel’s Messiah -  </a:t>
            </a:r>
            <a:r>
              <a:rPr kumimoji="0" lang="en-US" sz="2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After seven weeks and threescore and two weeks the Messiah 			Prince will come.</a:t>
            </a: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1028700" algn="l"/>
                <a:tab pos="1085850" algn="l"/>
                <a:tab pos="1371600" algn="l"/>
              </a:tabLst>
            </a:pPr>
            <a:r>
              <a:rPr lang="en-US" sz="2400" b="1" dirty="0" smtClean="0">
                <a:latin typeface="Times New Roman" pitchFamily="18" charset="0"/>
                <a:ea typeface="Times New Roman" pitchFamily="18" charset="0"/>
                <a:cs typeface="Times New Roman" pitchFamily="18" charset="0"/>
              </a:rPr>
              <a:t>			b.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Seven weeks (49 years) plus threescore and two weeks (62 			weeks or 434</a:t>
            </a:r>
            <a:r>
              <a:rPr kumimoji="0" lang="en-US" sz="2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years)  -  49 years  +  434 years  =  483 years</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1028700" algn="l"/>
                <a:tab pos="1085850" algn="l"/>
                <a:tab pos="1371600" algn="l"/>
              </a:tabLst>
            </a:pPr>
            <a:endParaRPr kumimoji="0" lang="en-US" sz="1800" b="0" i="0" u="none" strike="noStrike" cap="none" normalizeH="0" baseline="0" dirty="0" smtClean="0">
              <a:ln>
                <a:noFill/>
              </a:ln>
              <a:solidFill>
                <a:schemeClr val="tx1"/>
              </a:solidFill>
              <a:effectLst/>
              <a:latin typeface="Calibri" pitchFamily="34" charset="0"/>
            </a:endParaRPr>
          </a:p>
        </p:txBody>
      </p:sp>
    </p:spTree>
    <p:extLst>
      <p:ext uri="{BB962C8B-B14F-4D97-AF65-F5344CB8AC3E}">
        <p14:creationId xmlns:p14="http://schemas.microsoft.com/office/powerpoint/2010/main" val="38583932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15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5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15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15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0" y="0"/>
            <a:ext cx="91440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rejection of Israel’s Messiah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9:26</a:t>
            </a:r>
          </a:p>
          <a:p>
            <a:pPr marL="457200" marR="0" lvl="0" indent="-457200" algn="l" defTabSz="914400" rtl="0" eaLnBrk="1" fontAlgn="base" latinLnBrk="0" hangingPunct="1">
              <a:lnSpc>
                <a:spcPct val="100000"/>
              </a:lnSpc>
              <a:spcBef>
                <a:spcPct val="0"/>
              </a:spcBef>
              <a:spcAft>
                <a:spcPct val="0"/>
              </a:spcAft>
              <a:buClrTx/>
              <a:buSzTx/>
              <a:buFontTx/>
              <a:buAutoNum type="arabicPeriod" startAt="4"/>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914400" algn="l"/>
                <a:tab pos="13716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After threescore and two weeks (434 years) plus the seven weeks (49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9:25</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Messiah will be cut off - Calvary (rejection of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Jesus as Messiah)</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Threescore and two weeks plus seven weeks equal 483 years or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173,880 days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Command to rebuild the temple 445 BC - 14th day of Nisan</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The entry of Christ into Jerusalem - 32 AD on the 10th day of Nisan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21</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Taking into consideration that a Biblical year was 360 days, Jesus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presented himself as Israel’s Messiah 483 years after </a:t>
            </a:r>
            <a:r>
              <a:rPr kumimoji="0" lang="en-US"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Artaxerxes</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gave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command to rebuild Jerusalem or 173,880 days.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914400" algn="l"/>
                <a:tab pos="1371600"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Perfect Fulfillment!!!</a:t>
            </a:r>
          </a:p>
        </p:txBody>
      </p:sp>
    </p:spTree>
    <p:extLst>
      <p:ext uri="{BB962C8B-B14F-4D97-AF65-F5344CB8AC3E}">
        <p14:creationId xmlns:p14="http://schemas.microsoft.com/office/powerpoint/2010/main" val="28496853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0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01">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201">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120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201">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201">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0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01">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20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0" y="0"/>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tab pos="285750" algn="l"/>
                <a:tab pos="514350" algn="l"/>
                <a:tab pos="742950" algn="l"/>
                <a:tab pos="857250" algn="l"/>
                <a:tab pos="1371600" algn="l"/>
              </a:tabLst>
            </a:pPr>
            <a:r>
              <a:rPr lang="en-US" sz="2000" b="1" i="1" dirty="0" smtClean="0">
                <a:latin typeface="Times New Roman" pitchFamily="18" charset="0"/>
                <a:ea typeface="Times New Roman" pitchFamily="18" charset="0"/>
                <a:cs typeface="Times New Roman" pitchFamily="18" charset="0"/>
              </a:rPr>
              <a:t>			</a:t>
            </a:r>
            <a:r>
              <a:rPr lang="en-US" sz="2000" b="1" dirty="0" smtClean="0">
                <a:latin typeface="Times New Roman" pitchFamily="18" charset="0"/>
                <a:ea typeface="Times New Roman" pitchFamily="18" charset="0"/>
                <a:cs typeface="Times New Roman" pitchFamily="18" charset="0"/>
              </a:rPr>
              <a:t>b</a:t>
            </a:r>
            <a:r>
              <a:rPr kumimoji="0" lang="en-US" sz="20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 .Messiah would be cut off, but not for himself. .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Romans 5:1-11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II Corinthians 5:14-21; I Peter 2:21-24</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 God </a:t>
            </a:r>
            <a:r>
              <a:rPr kumimoji="0" lang="en-US" sz="2000" b="0" i="1"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commendeth</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his love toward us, in that, while we were yet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sinners Christ died for us.” Romans 5:8</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The destruction of Israel and the temple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9:26  -  “. . . the prince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that shall come shall destroy the city. .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This happened in 70 AD by the Roman General Titus in order to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crush the rebellion of the Jewish zealots - Jesus spoke of this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happening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24:1-2</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3716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88785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4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24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24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24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24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24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24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24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24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ChangeArrowheads="1"/>
          </p:cNvSpPr>
          <p:nvPr/>
        </p:nvSpPr>
        <p:spPr bwMode="auto">
          <a:xfrm>
            <a:off x="0" y="0"/>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startAt="6"/>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Rise of the Anti-Christ and the Final week (70</a:t>
            </a:r>
            <a:r>
              <a:rPr kumimoji="0" lang="en-US" sz="2000" b="0" i="0" u="none" strike="noStrike" cap="none" normalizeH="0" baseline="30000" dirty="0" smtClean="0">
                <a:ln>
                  <a:noFill/>
                </a:ln>
                <a:solidFill>
                  <a:schemeClr val="tx1"/>
                </a:solidFill>
                <a:effectLst/>
                <a:latin typeface="Times New Roman" pitchFamily="18" charset="0"/>
                <a:ea typeface="Times New Roman" pitchFamily="18" charset="0"/>
                <a:cs typeface="Times New Roman" pitchFamily="18" charset="0"/>
              </a:rPr>
              <a:t>th</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Daniel 9:27</a:t>
            </a:r>
          </a:p>
          <a:p>
            <a:pPr marL="457200" marR="0" lvl="0" indent="-457200" algn="l" defTabSz="914400" rtl="0" eaLnBrk="1" fontAlgn="base" latinLnBrk="0" hangingPunct="1">
              <a:lnSpc>
                <a:spcPct val="100000"/>
              </a:lnSpc>
              <a:spcBef>
                <a:spcPct val="0"/>
              </a:spcBef>
              <a:spcAft>
                <a:spcPct val="0"/>
              </a:spcAft>
              <a:buClrTx/>
              <a:buSzTx/>
              <a:buFontTx/>
              <a:buAutoNum type="arabicPeriod" startAt="6"/>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signing of the Covenant will be the beginning of the last seven years in</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Israel’s history.  </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From the end of the 69 weeks (483 years) we have been living in the Church age.</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lang="en-US" sz="2000" dirty="0">
              <a:latin typeface="Times New Roman" pitchFamily="18" charset="0"/>
              <a:ea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That age will end with the Rapture of the Church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4-5)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After the rapture Anti-Christ will reveal himself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2)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He will confirm a covenant with Israel and many other nations </a:t>
            </a:r>
          </a:p>
          <a:p>
            <a:pPr lvl="1" eaLnBrk="0" hangingPunct="0">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(Peace Agreement)  -</a:t>
            </a:r>
          </a:p>
          <a:p>
            <a:pPr marL="0" marR="0" lvl="0" indent="0" algn="l" defTabSz="914400" rtl="0" eaLnBrk="0" fontAlgn="base" latinLnBrk="0" hangingPunct="0">
              <a:lnSpc>
                <a:spcPct val="100000"/>
              </a:lnSpc>
              <a:spcBef>
                <a:spcPct val="0"/>
              </a:spcBef>
              <a:spcAft>
                <a:spcPct val="0"/>
              </a:spcAft>
              <a:buClrTx/>
              <a:buSzTx/>
              <a:buFontTx/>
              <a:buChar char="•"/>
              <a:tabLst>
                <a:tab pos="285750" algn="l"/>
                <a:tab pos="514350" algn="l"/>
                <a:tab pos="742950" algn="l"/>
                <a:tab pos="857250" algn="l"/>
                <a:tab pos="1143000" algn="l"/>
              </a:tabLst>
            </a:pPr>
            <a:endParaRPr lang="en-US" sz="2000" dirty="0">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1" eaLnBrk="0" hangingPunct="0">
              <a:buFontTx/>
              <a:buChar char="•"/>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temple will be rebuilt and there will be 3 1/2 years of peace – </a:t>
            </a:r>
          </a:p>
          <a:p>
            <a:pPr lvl="1" eaLnBrk="0" hangingPunct="0">
              <a:tabLst>
                <a:tab pos="285750" algn="l"/>
                <a:tab pos="514350" algn="l"/>
                <a:tab pos="742950" algn="l"/>
                <a:tab pos="857250" algn="l"/>
                <a:tab pos="1143000" algn="l"/>
              </a:tabLst>
            </a:pP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 Thessalonians 5:1-4).</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837713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7">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29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297">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297">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29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0" y="0"/>
            <a:ext cx="914400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371600" lvl="2" indent="-457200">
              <a:tabLst>
                <a:tab pos="285750" algn="l"/>
                <a:tab pos="514350" algn="l"/>
                <a:tab pos="742950" algn="l"/>
                <a:tab pos="857250" algn="l"/>
                <a:tab pos="11430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Middle of the Week  -  (3 1/2 years) middle of the Tribulation Anti-Christ</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will exercise the abomination of desolations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24:15;</a:t>
            </a:r>
            <a:r>
              <a:rPr lang="en-US" sz="2000" dirty="0">
                <a:latin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II Thessalonians 2:4-5</a:t>
            </a:r>
          </a:p>
          <a:p>
            <a:pPr marL="457200" marR="0" lvl="0" indent="-457200" algn="l" defTabSz="914400" rtl="0" eaLnBrk="1" fontAlgn="base" latinLnBrk="0" hangingPunct="1">
              <a:lnSpc>
                <a:spcPct val="100000"/>
              </a:lnSpc>
              <a:spcBef>
                <a:spcPct val="0"/>
              </a:spcBef>
              <a:spcAft>
                <a:spcPct val="0"/>
              </a:spcAft>
              <a:buClrTx/>
              <a:buSzTx/>
              <a:buAutoNum type="alphaLcPeriod"/>
              <a:tabLst>
                <a:tab pos="285750" algn="l"/>
                <a:tab pos="514350" algn="l"/>
                <a:tab pos="742950" algn="l"/>
                <a:tab pos="857250" algn="l"/>
                <a:tab pos="1143000" algn="l"/>
              </a:tabLst>
            </a:pPr>
            <a:endParaRPr lang="en-US" sz="2000" i="1" dirty="0">
              <a:latin typeface="Times New Roman" pitchFamily="18" charset="0"/>
              <a:cs typeface="Times New Roman" pitchFamily="18" charset="0"/>
            </a:endParaRPr>
          </a:p>
          <a:p>
            <a:pPr marL="457200" marR="0" lvl="0" indent="-457200" algn="l" defTabSz="914400" rtl="0" eaLnBrk="1" fontAlgn="base" latinLnBrk="0" hangingPunct="1">
              <a:lnSpc>
                <a:spcPct val="100000"/>
              </a:lnSpc>
              <a:spcBef>
                <a:spcPct val="0"/>
              </a:spcBef>
              <a:spcAft>
                <a:spcPct val="0"/>
              </a:spcAft>
              <a:buClrTx/>
              <a:buSzTx/>
              <a:buAutoNum type="alphaLcPeriod"/>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Daniel 7:25 -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Time (year) times (two years) and half of times (1/2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years)  = 3 1/2 years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12:6</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1260 days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Revelation 11:2; 13:5-6</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42 months</a:t>
            </a:r>
          </a:p>
          <a:p>
            <a:pPr marL="0" marR="0" lvl="0" indent="0" algn="l" defTabSz="914400" rtl="0" eaLnBrk="0" fontAlgn="base" latinLnBrk="0" hangingPunct="0">
              <a:lnSpc>
                <a:spcPct val="100000"/>
              </a:lnSpc>
              <a:spcBef>
                <a:spcPct val="0"/>
              </a:spcBef>
              <a:spcAft>
                <a:spcPct val="0"/>
              </a:spcAft>
              <a:buClrTx/>
              <a:buSzTx/>
              <a:buFontTx/>
              <a:buNone/>
              <a:tabLst>
                <a:tab pos="285750" algn="l"/>
                <a:tab pos="514350" algn="l"/>
                <a:tab pos="742950" algn="l"/>
                <a:tab pos="857250" algn="l"/>
                <a:tab pos="1143000" algn="l"/>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tab pos="285750" algn="l"/>
                <a:tab pos="514350" algn="l"/>
                <a:tab pos="742950" algn="l"/>
                <a:tab pos="857250" algn="l"/>
                <a:tab pos="1143000" algn="l"/>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the end of the 70 weeks (490 years) Jesus Christ will return in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Power</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and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Great</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Glory</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(Matthew 24:15-31, to establish </a:t>
            </a:r>
            <a:r>
              <a:rPr kumimoji="0" lang="en-US" sz="2000" b="0" i="1" u="sng"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His Kingdom</a:t>
            </a:r>
            <a:r>
              <a:rPr kumimoji="0" lang="en-US" sz="2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on earth 					 (Revelation 19-20).</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981291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34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34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34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04775" y="0"/>
          <a:ext cx="8932863" cy="6858000"/>
        </p:xfrm>
        <a:graphic>
          <a:graphicData uri="http://schemas.openxmlformats.org/presentationml/2006/ole">
            <mc:AlternateContent xmlns:mc="http://schemas.openxmlformats.org/markup-compatibility/2006">
              <mc:Choice xmlns:v="urn:schemas-microsoft-com:vml" Requires="v">
                <p:oleObj spid="_x0000_s1027" name="Document" r:id="rId4" imgW="9515523" imgH="7305732" progId="Word.Document.12">
                  <p:embed/>
                </p:oleObj>
              </mc:Choice>
              <mc:Fallback>
                <p:oleObj name="Document" r:id="rId4" imgW="9515523" imgH="7305732"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0"/>
                        <a:ext cx="893286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82942440"/>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Prophecy pictures\Dan Whites\scan0003.jpg"/>
          <p:cNvPicPr>
            <a:picLocks noChangeAspect="1" noChangeArrowheads="1"/>
          </p:cNvPicPr>
          <p:nvPr/>
        </p:nvPicPr>
        <p:blipFill>
          <a:blip r:embed="rId3"/>
          <a:srcRect/>
          <a:stretch>
            <a:fillRect/>
          </a:stretch>
        </p:blipFill>
        <p:spPr bwMode="auto">
          <a:xfrm>
            <a:off x="1066800" y="0"/>
            <a:ext cx="6934200" cy="6864858"/>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95"/>
          <p:cNvGraphicFramePr>
            <a:graphicFrameLocks noChangeAspect="1"/>
          </p:cNvGraphicFramePr>
          <p:nvPr/>
        </p:nvGraphicFramePr>
        <p:xfrm>
          <a:off x="155575" y="0"/>
          <a:ext cx="8832850" cy="6858000"/>
        </p:xfrm>
        <a:graphic>
          <a:graphicData uri="http://schemas.openxmlformats.org/presentationml/2006/ole">
            <mc:AlternateContent xmlns:mc="http://schemas.openxmlformats.org/markup-compatibility/2006">
              <mc:Choice xmlns:v="urn:schemas-microsoft-com:vml" Requires="v">
                <p:oleObj spid="_x0000_s2051" name="Document" r:id="rId4" imgW="9515523" imgH="7388289" progId="Word.Document.12">
                  <p:embed/>
                </p:oleObj>
              </mc:Choice>
              <mc:Fallback>
                <p:oleObj name="Document" r:id="rId4" imgW="9515523" imgH="7388289"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0"/>
                        <a:ext cx="883285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32903530"/>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Ptr. Daniel White\Pictures\Prophecy pictures\Dan Whites\scan0004.jpg"/>
          <p:cNvPicPr>
            <a:picLocks noChangeAspect="1" noChangeArrowheads="1"/>
          </p:cNvPicPr>
          <p:nvPr/>
        </p:nvPicPr>
        <p:blipFill>
          <a:blip r:embed="rId3"/>
          <a:srcRect/>
          <a:stretch>
            <a:fillRect/>
          </a:stretch>
        </p:blipFill>
        <p:spPr bwMode="auto">
          <a:xfrm>
            <a:off x="304800" y="0"/>
            <a:ext cx="8455980" cy="6858000"/>
          </a:xfrm>
          <a:prstGeom prst="rect">
            <a:avLst/>
          </a:prstGeom>
          <a:noFill/>
          <a:effectLst>
            <a:softEdge rad="635000"/>
          </a:effectLst>
        </p:spPr>
      </p:pic>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Pictures\Prophecy pictures\Dan Whites\scan0006.jpg"/>
          <p:cNvPicPr>
            <a:picLocks noChangeAspect="1" noChangeArrowheads="1"/>
          </p:cNvPicPr>
          <p:nvPr/>
        </p:nvPicPr>
        <p:blipFill>
          <a:blip r:embed="rId3"/>
          <a:srcRect/>
          <a:stretch>
            <a:fillRect/>
          </a:stretch>
        </p:blipFill>
        <p:spPr bwMode="auto">
          <a:xfrm>
            <a:off x="1676400" y="0"/>
            <a:ext cx="6476999" cy="6858000"/>
          </a:xfrm>
          <a:prstGeom prst="rect">
            <a:avLst/>
          </a:prstGeom>
          <a:noFill/>
          <a:effectLst>
            <a:softEdge rad="317500"/>
          </a:effectLst>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4269</TotalTime>
  <Words>725</Words>
  <Application>Microsoft Office PowerPoint</Application>
  <PresentationFormat>On-screen Show (4:3)</PresentationFormat>
  <Paragraphs>297</Paragraphs>
  <Slides>70</Slides>
  <Notes>70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Office Theme</vt:lpstr>
      <vt:lpstr>Document</vt:lpstr>
      <vt:lpstr>The Seventy Weeks               of Daniel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Gives the interpretation of prophetic chronology</vt:lpstr>
      <vt:lpstr>Reveals the time and purpose of Christ’s first coming</vt:lpstr>
      <vt:lpstr>Foretells the rejection of Christ in His first coming</vt:lpstr>
      <vt:lpstr>Prophesies the destruction of Jerusalem</vt:lpstr>
      <vt:lpstr>Predicts the length of the Tribulation period</vt:lpstr>
      <vt:lpstr>Unveils the rise of the Anti-Christ and the peace covenant</vt:lpstr>
      <vt:lpstr>The six-fold purpose of the seventy weeks</vt:lpstr>
      <vt:lpstr> </vt:lpstr>
      <vt:lpstr>To make an end of sin</vt:lpstr>
      <vt:lpstr>“For He hath made Him to be sin for us, who knew no sin; that we might be made the righteousness of God in him.” ( II Cor. 5:21)</vt:lpstr>
      <vt:lpstr>PowerPoint Presentation</vt:lpstr>
      <vt:lpstr>To make reconciliation for iniquity</vt:lpstr>
      <vt:lpstr>“There is therefore now no condemnation to them which are in Christ Jesus.”  (Romans 8:1)</vt:lpstr>
      <vt:lpstr>Bring in everlasting righteousness</vt:lpstr>
      <vt:lpstr>PowerPoint Presentation</vt:lpstr>
      <vt:lpstr>PowerPoint Presentation</vt:lpstr>
      <vt:lpstr>“And death and hell were cast into the Lake of Fire” (Rev. 20:14)</vt:lpstr>
      <vt:lpstr>PowerPoint Presentation</vt:lpstr>
      <vt:lpstr>PowerPoint Presentation</vt:lpstr>
      <vt:lpstr>To seal up the vision and prophecy</vt:lpstr>
      <vt:lpstr>To anoint the most Holy 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Seventy Weeks of Daniel</dc:title>
  <dc:creator>Ptr. Daniel White</dc:creator>
  <cp:lastModifiedBy>Dan White</cp:lastModifiedBy>
  <cp:revision>77</cp:revision>
  <dcterms:created xsi:type="dcterms:W3CDTF">2009-01-08T12:05:16Z</dcterms:created>
  <dcterms:modified xsi:type="dcterms:W3CDTF">2015-12-13T00:41:58Z</dcterms:modified>
</cp:coreProperties>
</file>