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2" r:id="rId9"/>
    <p:sldId id="264" r:id="rId10"/>
    <p:sldId id="265" r:id="rId11"/>
    <p:sldId id="266" r:id="rId12"/>
    <p:sldId id="267" r:id="rId13"/>
    <p:sldId id="288" r:id="rId14"/>
    <p:sldId id="274" r:id="rId15"/>
    <p:sldId id="268" r:id="rId16"/>
    <p:sldId id="270" r:id="rId17"/>
    <p:sldId id="272" r:id="rId18"/>
    <p:sldId id="263" r:id="rId19"/>
    <p:sldId id="275" r:id="rId20"/>
    <p:sldId id="276" r:id="rId21"/>
    <p:sldId id="279" r:id="rId22"/>
    <p:sldId id="280" r:id="rId23"/>
    <p:sldId id="277" r:id="rId24"/>
    <p:sldId id="278" r:id="rId25"/>
    <p:sldId id="271" r:id="rId26"/>
    <p:sldId id="269" r:id="rId27"/>
    <p:sldId id="281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5463" autoAdjust="0"/>
  </p:normalViewPr>
  <p:slideViewPr>
    <p:cSldViewPr>
      <p:cViewPr varScale="1">
        <p:scale>
          <a:sx n="72" d="100"/>
          <a:sy n="72" d="100"/>
        </p:scale>
        <p:origin x="-9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18C39-3046-46B4-AF14-7D41ACE9D637}" type="datetimeFigureOut">
              <a:rPr lang="en-US" smtClean="0"/>
              <a:pPr/>
              <a:t>2/24/2009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AE546-4484-4C51-A4EC-D8C4A4B1059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AE546-4484-4C51-A4EC-D8C4A4B1059A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AFF-7DBD-44AB-9413-D899A8FF38AD}" type="datetimeFigureOut">
              <a:rPr lang="en-US" smtClean="0"/>
              <a:pPr/>
              <a:t>2/24/2009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16F-8F36-4B51-B06E-5BEF68AABC5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AFF-7DBD-44AB-9413-D899A8FF38AD}" type="datetimeFigureOut">
              <a:rPr lang="en-US" smtClean="0"/>
              <a:pPr/>
              <a:t>2/24/2009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16F-8F36-4B51-B06E-5BEF68AABC5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AFF-7DBD-44AB-9413-D899A8FF38AD}" type="datetimeFigureOut">
              <a:rPr lang="en-US" smtClean="0"/>
              <a:pPr/>
              <a:t>2/24/2009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16F-8F36-4B51-B06E-5BEF68AABC5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AFF-7DBD-44AB-9413-D899A8FF38AD}" type="datetimeFigureOut">
              <a:rPr lang="en-US" smtClean="0"/>
              <a:pPr/>
              <a:t>2/24/2009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16F-8F36-4B51-B06E-5BEF68AABC5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AFF-7DBD-44AB-9413-D899A8FF38AD}" type="datetimeFigureOut">
              <a:rPr lang="en-US" smtClean="0"/>
              <a:pPr/>
              <a:t>2/24/2009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16F-8F36-4B51-B06E-5BEF68AABC5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AFF-7DBD-44AB-9413-D899A8FF38AD}" type="datetimeFigureOut">
              <a:rPr lang="en-US" smtClean="0"/>
              <a:pPr/>
              <a:t>2/24/2009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16F-8F36-4B51-B06E-5BEF68AABC5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AFF-7DBD-44AB-9413-D899A8FF38AD}" type="datetimeFigureOut">
              <a:rPr lang="en-US" smtClean="0"/>
              <a:pPr/>
              <a:t>2/24/2009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16F-8F36-4B51-B06E-5BEF68AABC5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AFF-7DBD-44AB-9413-D899A8FF38AD}" type="datetimeFigureOut">
              <a:rPr lang="en-US" smtClean="0"/>
              <a:pPr/>
              <a:t>2/24/2009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16F-8F36-4B51-B06E-5BEF68AABC5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AFF-7DBD-44AB-9413-D899A8FF38AD}" type="datetimeFigureOut">
              <a:rPr lang="en-US" smtClean="0"/>
              <a:pPr/>
              <a:t>2/24/2009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16F-8F36-4B51-B06E-5BEF68AABC5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AFF-7DBD-44AB-9413-D899A8FF38AD}" type="datetimeFigureOut">
              <a:rPr lang="en-US" smtClean="0"/>
              <a:pPr/>
              <a:t>2/24/2009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16F-8F36-4B51-B06E-5BEF68AABC5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9AFF-7DBD-44AB-9413-D899A8FF38AD}" type="datetimeFigureOut">
              <a:rPr lang="en-US" smtClean="0"/>
              <a:pPr/>
              <a:t>2/24/2009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5516F-8F36-4B51-B06E-5BEF68AABC5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59AFF-7DBD-44AB-9413-D899A8FF38AD}" type="datetimeFigureOut">
              <a:rPr lang="en-US" smtClean="0"/>
              <a:pPr/>
              <a:t>2/24/2009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5516F-8F36-4B51-B06E-5BEF68AABC5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tr. Daniel White\Pictures\2-Bible Pics-Nt\Parables &amp; Illustrations\Pounds &amp; Talents\Par Talents 29-7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0"/>
            <a:ext cx="563086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2057400" y="2133600"/>
            <a:ext cx="5029200" cy="990600"/>
          </a:xfrm>
          <a:prstGeom prst="roundRect">
            <a:avLst/>
          </a:prstGeom>
          <a:solidFill>
            <a:schemeClr val="bg1">
              <a:alpha val="53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1"/>
            <a:ext cx="7772400" cy="207645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Prophetic Parable</a:t>
            </a:r>
            <a:endParaRPr lang="en-US" sz="4800" b="1" dirty="0"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00200" y="3200400"/>
            <a:ext cx="5943600" cy="2057400"/>
          </a:xfrm>
          <a:prstGeom prst="roundRect">
            <a:avLst/>
          </a:prstGeom>
          <a:solidFill>
            <a:schemeClr val="bg1">
              <a:alpha val="53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22098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“The parable of the talents</a:t>
            </a:r>
            <a:r>
              <a:rPr lang="en-US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3600" b="1" i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(Matthew 25:14-31)</a:t>
            </a:r>
            <a:endParaRPr lang="en-US" sz="3600" b="1" i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Users\Ptr. Daniel White\Desktop\Prophecy pictures\prophecy pictures\gold-coins-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1828800"/>
            <a:ext cx="1676400" cy="146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4" name="Picture 8" descr="C:\Users\Ptr. Daniel White\Desktop\Prophecy pictures\prophecy pictures\hr1743563-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524000"/>
            <a:ext cx="2718683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C:\Users\Ptr. Daniel White\Desktop\Prophecy pictures\prophecy pictures\us-money-phot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371600"/>
            <a:ext cx="24384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“And he that had received the five talents went and traded with the same, and made them other five talents.”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2" name="Picture 6" descr="c:\Users\Ptr. Daniel White\Desktop\Prophecy pictures\prophecy pictures\gold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3657600"/>
            <a:ext cx="2590800" cy="2893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9" name="Picture 3" descr="C:\Users\Ptr. Daniel White\Desktop\Prophecy pictures\prophecy pictures\PKUTXT351Precious-Stones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4343400"/>
            <a:ext cx="2590800" cy="2195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5" descr="C:\Users\Ptr. Daniel White\Desktop\Prophecy pictures\prophecy pictures\us_silver_coin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4724400"/>
            <a:ext cx="2219960" cy="175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7" descr="c:\Users\Ptr. Daniel White\Desktop\Prophecy pictures\prophecy pictures\gold-coins-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276600"/>
            <a:ext cx="17526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 descr="c:\Users\Ptr. Daniel White\Desktop\Prophecy pictures\prophecy pictures\gold-coins-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828800"/>
            <a:ext cx="1752600" cy="146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3" name="Picture 7" descr="c:\Users\Ptr. Daniel White\Desktop\Prophecy pictures\prophecy pictures\gold-coins-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200400"/>
            <a:ext cx="17526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7" descr="c:\Users\Ptr. Daniel White\Desktop\Prophecy pictures\prophecy pictures\gold-coins-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2362200"/>
            <a:ext cx="1981200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“He that received two, he also gained another two.”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C:\Users\Ptr. Daniel White\Desktop\Prophecy pictures\prophecy pictures\floorp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676400"/>
            <a:ext cx="3886200" cy="220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6" name="Picture 6" descr="C:\Users\Ptr. Daniel White\Desktop\Prophecy pictures\prophecy pictures\Blue_Mon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4267200"/>
            <a:ext cx="3532401" cy="2276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7" name="Picture 7" descr="c:\Users\Ptr. Daniel White\Desktop\Prophecy pictures\prophecy pictures\livestock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4267200"/>
            <a:ext cx="3333317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Ptr. Daniel White\Desktop\Prophecy pictures\prophecy pictures\gems_525x33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524000"/>
            <a:ext cx="3886200" cy="236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tr. Daniel White\Desktop\Man burying talent BBL31-8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0"/>
            <a:ext cx="4267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0" y="0"/>
            <a:ext cx="4572000" cy="6858000"/>
          </a:xfrm>
        </p:spPr>
        <p:txBody>
          <a:bodyPr>
            <a:normAutofit/>
          </a:bodyPr>
          <a:lstStyle/>
          <a:p>
            <a:r>
              <a:rPr lang="en-US" sz="4800" b="1" i="1" dirty="0" smtClean="0">
                <a:latin typeface="Times New Roman" pitchFamily="18" charset="0"/>
                <a:cs typeface="Times New Roman" pitchFamily="18" charset="0"/>
              </a:rPr>
              <a:t>“He that had received one went and </a:t>
            </a:r>
            <a:r>
              <a:rPr lang="en-US" sz="4800" b="1" i="1" dirty="0" err="1" smtClean="0">
                <a:latin typeface="Times New Roman" pitchFamily="18" charset="0"/>
                <a:cs typeface="Times New Roman" pitchFamily="18" charset="0"/>
              </a:rPr>
              <a:t>digged</a:t>
            </a:r>
            <a:r>
              <a:rPr lang="en-US" sz="4800" b="1" i="1" dirty="0" smtClean="0">
                <a:latin typeface="Times New Roman" pitchFamily="18" charset="0"/>
                <a:cs typeface="Times New Roman" pitchFamily="18" charset="0"/>
              </a:rPr>
              <a:t> in the earth, and hid his lord’s money.”</a:t>
            </a:r>
            <a:endParaRPr lang="en-US" sz="4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tr. Daniel White\Desktop\Man burying talent BBL31-8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0"/>
            <a:ext cx="4191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i="1" dirty="0" smtClean="0">
                <a:latin typeface="Times New Roman" pitchFamily="18" charset="0"/>
                <a:cs typeface="Times New Roman" pitchFamily="18" charset="0"/>
              </a:rPr>
            </a:br>
            <a:endParaRPr lang="en-US" sz="4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0" y="152400"/>
            <a:ext cx="5029200" cy="6705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300" u="sng" dirty="0" smtClean="0">
                <a:latin typeface="Times New Roman" pitchFamily="18" charset="0"/>
                <a:cs typeface="Times New Roman" pitchFamily="18" charset="0"/>
              </a:rPr>
              <a:t>Excuse</a:t>
            </a:r>
            <a:r>
              <a:rPr lang="en-US" sz="4300" b="1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300" i="1" dirty="0" smtClean="0">
                <a:latin typeface="Times New Roman" pitchFamily="18" charset="0"/>
                <a:cs typeface="Times New Roman" pitchFamily="18" charset="0"/>
              </a:rPr>
              <a:t>“I knew thee that thou </a:t>
            </a:r>
          </a:p>
          <a:p>
            <a:pPr algn="ctr">
              <a:buNone/>
            </a:pPr>
            <a:r>
              <a:rPr lang="en-US" sz="4300" i="1" dirty="0" smtClean="0">
                <a:latin typeface="Times New Roman" pitchFamily="18" charset="0"/>
                <a:cs typeface="Times New Roman" pitchFamily="18" charset="0"/>
              </a:rPr>
              <a:t>art a hard (</a:t>
            </a:r>
            <a:r>
              <a:rPr lang="en-US" sz="4300" dirty="0" smtClean="0">
                <a:latin typeface="Times New Roman" pitchFamily="18" charset="0"/>
                <a:cs typeface="Times New Roman" pitchFamily="18" charset="0"/>
              </a:rPr>
              <a:t>demanding)</a:t>
            </a:r>
          </a:p>
          <a:p>
            <a:pPr algn="ctr">
              <a:buNone/>
            </a:pPr>
            <a:r>
              <a:rPr lang="en-US" sz="4300" i="1" dirty="0" smtClean="0">
                <a:latin typeface="Times New Roman" pitchFamily="18" charset="0"/>
                <a:cs typeface="Times New Roman" pitchFamily="18" charset="0"/>
              </a:rPr>
              <a:t> man</a:t>
            </a:r>
            <a:r>
              <a:rPr lang="en-US" sz="43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4300" i="1" dirty="0" smtClean="0">
                <a:latin typeface="Times New Roman" pitchFamily="18" charset="0"/>
                <a:cs typeface="Times New Roman" pitchFamily="18" charset="0"/>
              </a:rPr>
              <a:t>and I was afraid.”</a:t>
            </a:r>
          </a:p>
          <a:p>
            <a:pPr algn="ctr">
              <a:buNone/>
            </a:pPr>
            <a:endParaRPr lang="en-US" sz="4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300" u="sng" dirty="0" smtClean="0">
                <a:latin typeface="Times New Roman" pitchFamily="18" charset="0"/>
                <a:cs typeface="Times New Roman" pitchFamily="18" charset="0"/>
              </a:rPr>
              <a:t>Truth</a:t>
            </a:r>
            <a:r>
              <a:rPr lang="en-US" sz="4300" i="1" dirty="0" smtClean="0">
                <a:latin typeface="Times New Roman" pitchFamily="18" charset="0"/>
                <a:cs typeface="Times New Roman" pitchFamily="18" charset="0"/>
              </a:rPr>
              <a:t> – “Thou wicked and slothful servant.”</a:t>
            </a:r>
            <a:endParaRPr lang="en-US" sz="43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tr. Daniel White\Desktop\BACKGROUNDS\Backgrounds for Church\Dark River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Our Talents</a:t>
            </a:r>
            <a:endParaRPr lang="en-US" sz="4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Life 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Abilities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Gifts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Talents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Possessions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Money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Investments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Resources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Spiritual gifts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tr. Daniel White\Pictures\3-Jesus\0250 Jesus e o sofrime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1"/>
            <a:ext cx="5937684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514600"/>
          </a:xfrm>
        </p:spPr>
        <p:txBody>
          <a:bodyPr>
            <a:normAutofit fontScale="90000"/>
          </a:bodyPr>
          <a:lstStyle/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“For ye are bought with a price; Therefore glorify God in you body, and in your spirit, which are God’s…Ye are bought with a price; be not ye the </a:t>
            </a:r>
            <a:b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servants of men.” 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 descr="C:\Users\Ptr. Daniel White\Pictures\3-Jesus\jesus-crow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828800"/>
            <a:ext cx="2876550" cy="3371323"/>
          </a:xfrm>
          <a:prstGeom prst="rect">
            <a:avLst/>
          </a:prstGeom>
          <a:ln>
            <a:noFill/>
          </a:ln>
          <a:effectLst>
            <a:reflection blurRad="6350" stA="50000" endA="300" endPos="55500" dist="101600" dir="5400000" sy="-100000" algn="bl" rotWithShape="0"/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tr. Daniel White\Desktop\BACKGROUNDS\redsil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62200"/>
          </a:xfrm>
        </p:spPr>
        <p:txBody>
          <a:bodyPr>
            <a:normAutofit/>
          </a:bodyPr>
          <a:lstStyle/>
          <a:p>
            <a:r>
              <a:rPr lang="en-US" sz="36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“As every man hath received the gift, even so minister the same one to another, as good stewards of the manifold   </a:t>
            </a:r>
            <a:br>
              <a:rPr lang="en-US" sz="36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grace of God.”</a:t>
            </a:r>
            <a:endParaRPr lang="en-US" sz="3600" b="1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2590800"/>
            <a:ext cx="4438650" cy="3860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30562"/>
          </a:xfrm>
        </p:spPr>
        <p:txBody>
          <a:bodyPr>
            <a:normAutofit fontScale="90000"/>
          </a:bodyPr>
          <a:lstStyle/>
          <a:p>
            <a: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  <a:t>“Now concerning spiritual gifts, brethren, I would not have you ignorant.”</a:t>
            </a:r>
            <a:b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  <a:t>(I Corinthians 12:1)</a:t>
            </a:r>
            <a:endParaRPr lang="en-US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C:\Users\Ptr. Daniel White\Desktop\Prophecy pictures\prophecy pictures\Light unto My Path 1192-13#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657600"/>
            <a:ext cx="37338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Ptr. Daniel White\Desktop\spiritual_gifts_dov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727450"/>
            <a:ext cx="3581400" cy="313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tr. Daniel White\Desktop\BACKGROUNDS\freefallbackgrounds\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03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“…to every man according to his several (own) ability…”</a:t>
            </a:r>
            <a:endParaRPr lang="en-US" b="1" i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4800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400" b="1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400" b="1" i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“There are diversities (different kinds) of gifts, but the same Spirit…But the manifestation of the Spirit is given to every man to profit withal…to one is given___________, to another is given ____________, but all these </a:t>
            </a:r>
            <a:r>
              <a:rPr lang="en-US" sz="3400" b="1" i="1" dirty="0" err="1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worketh</a:t>
            </a:r>
            <a:r>
              <a:rPr lang="en-US" sz="3400" b="1" i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that one and the selfsame Spirit dividing to every man severally (individually) as he will.”     </a:t>
            </a:r>
          </a:p>
          <a:p>
            <a:pPr>
              <a:buNone/>
            </a:pPr>
            <a:r>
              <a:rPr lang="en-US" sz="3400" b="1" i="1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  (I Corinthians 12:4-11)</a:t>
            </a:r>
            <a:endParaRPr lang="en-US" sz="3400" b="1" i="1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0"/>
            <a:ext cx="4572000" cy="6858000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“And He (Christ) gave gifts unto men…for the perfecting of the saints, for the work of the ministry, for the edifying of</a:t>
            </a:r>
            <a:br>
              <a:rPr lang="en-US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the body of Christ.”</a:t>
            </a:r>
            <a:br>
              <a:rPr lang="en-US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(Ephesians 4:8-13)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Ptr. Daniel White\Desktop\Prophecy pictures\prophecy pictures\PC_02.jpg"/>
          <p:cNvPicPr>
            <a:picLocks noChangeAspect="1" noChangeArrowheads="1"/>
          </p:cNvPicPr>
          <p:nvPr/>
        </p:nvPicPr>
        <p:blipFill>
          <a:blip r:embed="rId3"/>
          <a:srcRect r="5036" b="-546"/>
          <a:stretch>
            <a:fillRect/>
          </a:stretch>
        </p:blipFill>
        <p:spPr bwMode="auto">
          <a:xfrm>
            <a:off x="457200" y="381000"/>
            <a:ext cx="350520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657600"/>
            <a:ext cx="1607837" cy="1398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tr. Daniel White\Pictures\4-Bib Pics-Misc\Heaven &amp; Hell\New Jerusalem 1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4038600" cy="3505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Ptr. Daniel White\Pictures\3-Jesus\06 MINISTRY\Jesus w Disciples\Jesus teaching twelve discipl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4572000" y="2057400"/>
            <a:ext cx="4343400" cy="4371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599" y="4406900"/>
            <a:ext cx="4419601" cy="2222500"/>
          </a:xfrm>
        </p:spPr>
        <p:txBody>
          <a:bodyPr>
            <a:normAutofit fontScale="90000"/>
          </a:bodyPr>
          <a:lstStyle/>
          <a:p>
            <a:r>
              <a:rPr lang="en-US" sz="3400" b="0" i="1" dirty="0" smtClean="0">
                <a:latin typeface="Times New Roman" pitchFamily="18" charset="0"/>
                <a:cs typeface="Times New Roman" pitchFamily="18" charset="0"/>
              </a:rPr>
              <a:t>“For the kingdom of heaven is as a man traveling into a far country.”</a:t>
            </a:r>
            <a:endParaRPr lang="en-US" sz="3400" b="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267199" y="381000"/>
            <a:ext cx="4876801" cy="1371600"/>
          </a:xfrm>
        </p:spPr>
        <p:txBody>
          <a:bodyPr>
            <a:noAutofit/>
          </a:bodyPr>
          <a:lstStyle/>
          <a:p>
            <a:pPr algn="ctr"/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(Matthew 24:45-51)</a:t>
            </a:r>
          </a:p>
          <a:p>
            <a:pPr algn="ctr"/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(Luke 19:11-27)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tr. Daniel White\Desktop\BACKGROUNDS\Backgrounds for Church\Orange Sky.jpg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9144000" cy="7467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Seven Motivational Gifts</a:t>
            </a:r>
            <a: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i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(Romans 12:3-8)</a:t>
            </a:r>
            <a:endParaRPr lang="en-US" i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5334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Prophet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Server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Teacher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Exhorter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Giver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Organizer</a:t>
            </a:r>
          </a:p>
          <a:p>
            <a:r>
              <a:rPr lang="en-US" sz="3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Mercy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tr. Daniel White\Documents\My Scans\2009-02 (Feb)\scan0002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09801" y="228600"/>
            <a:ext cx="4648200" cy="6400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Ptr. Daniel White\Documents\My Scans\2009-02 (Feb)\scan0001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lum contrast="-7000"/>
          </a:blip>
          <a:srcRect l="727" t="16242" r="164" b="662"/>
          <a:stretch>
            <a:fillRect/>
          </a:stretch>
        </p:blipFill>
        <p:spPr bwMode="auto">
          <a:xfrm>
            <a:off x="1371600" y="0"/>
            <a:ext cx="6324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2"/>
          <p:cNvSpPr/>
          <p:nvPr/>
        </p:nvSpPr>
        <p:spPr>
          <a:xfrm>
            <a:off x="2819400" y="304800"/>
            <a:ext cx="2286000" cy="762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828800" y="1600200"/>
            <a:ext cx="1828800" cy="685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828800" y="4038600"/>
            <a:ext cx="1676400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828800" y="2819400"/>
            <a:ext cx="1905000" cy="838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38400" y="5410200"/>
            <a:ext cx="1676400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334000" y="5257800"/>
            <a:ext cx="1828800" cy="1143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943600" y="762000"/>
            <a:ext cx="1524000" cy="1066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Ptr. Daniel White\Documents\My Scans\2009-02 (Feb)\scan0004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rcRect l="1955" t="18711" r="-256" b="900"/>
          <a:stretch>
            <a:fillRect/>
          </a:stretch>
        </p:blipFill>
        <p:spPr bwMode="auto">
          <a:xfrm>
            <a:off x="1371600" y="0"/>
            <a:ext cx="6248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2"/>
          <p:cNvSpPr/>
          <p:nvPr/>
        </p:nvSpPr>
        <p:spPr>
          <a:xfrm>
            <a:off x="2133600" y="457200"/>
            <a:ext cx="2133600" cy="914400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524000" y="2286000"/>
            <a:ext cx="1371600" cy="1295400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752600" y="4572000"/>
            <a:ext cx="1219200" cy="1447800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657600" y="5486400"/>
            <a:ext cx="1905000" cy="990600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324600" y="4495800"/>
            <a:ext cx="1143000" cy="1219200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638800" y="381000"/>
            <a:ext cx="1295400" cy="1143000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324600" y="2286000"/>
            <a:ext cx="990600" cy="1219200"/>
          </a:xfrm>
          <a:prstGeom prst="round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Ptr. Daniel White\Documents\My Scans\2009-02 (Feb)\scan0005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488" t="27591" r="637" b="1677"/>
          <a:stretch>
            <a:fillRect/>
          </a:stretch>
        </p:blipFill>
        <p:spPr bwMode="auto">
          <a:xfrm>
            <a:off x="1676400" y="0"/>
            <a:ext cx="6019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ounded Rectangle 2"/>
          <p:cNvSpPr/>
          <p:nvPr/>
        </p:nvSpPr>
        <p:spPr>
          <a:xfrm>
            <a:off x="2133600" y="381000"/>
            <a:ext cx="2057400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57400" y="1752600"/>
            <a:ext cx="1981200" cy="1066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828800" y="3810000"/>
            <a:ext cx="1752600" cy="9144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133600" y="5334000"/>
            <a:ext cx="2362200" cy="1066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486400" y="2057400"/>
            <a:ext cx="1905000" cy="1066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486400" y="457200"/>
            <a:ext cx="1828800" cy="838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638800" y="4953000"/>
            <a:ext cx="1752600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676400"/>
          </a:xfrm>
        </p:spPr>
        <p:txBody>
          <a:bodyPr>
            <a:noAutofit/>
          </a:bodyPr>
          <a:lstStyle/>
          <a:p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“Who then is that</a:t>
            </a:r>
            <a:r>
              <a:rPr lang="en-US" sz="3600" b="1" i="1" u="sng" dirty="0" smtClean="0">
                <a:latin typeface="Times New Roman" pitchFamily="18" charset="0"/>
                <a:cs typeface="Times New Roman" pitchFamily="18" charset="0"/>
              </a:rPr>
              <a:t> faithful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and wise steward, whom his lord shall make ruler over his household, to give them their portion of meat in due season?”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2752725"/>
            <a:ext cx="5181600" cy="4105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74638"/>
            <a:ext cx="3733800" cy="6126162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“Moreover it is required in stewards, that a man be found 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faithful.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Ptr. Daniel White\Desktop\Par of _Talent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Ptr. Daniel White\Desktop\Parable of Pounds C-1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57200"/>
            <a:ext cx="4648200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4495800" cy="6430962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“Well done, thou good and faithful servant: thou hast been</a:t>
            </a:r>
            <a:r>
              <a:rPr lang="en-US" sz="4000" b="1" i="1" u="sng" dirty="0" smtClean="0">
                <a:latin typeface="Times New Roman" pitchFamily="18" charset="0"/>
                <a:cs typeface="Times New Roman" pitchFamily="18" charset="0"/>
              </a:rPr>
              <a:t> faithful 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over a few things, I will make thee ruler over many things: enter thou into the joy of the Lord.”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Ptr. Daniel White\Desktop\Buries talent 1158-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0"/>
            <a:ext cx="4724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9200" y="0"/>
            <a:ext cx="3733800" cy="6858000"/>
          </a:xfrm>
        </p:spPr>
        <p:txBody>
          <a:bodyPr>
            <a:normAutofit/>
          </a:bodyPr>
          <a:lstStyle/>
          <a:p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“We will not have this man to reign over us…Out of </a:t>
            </a:r>
            <a:r>
              <a:rPr lang="en-US" sz="4000" b="1" i="1" dirty="0" err="1" smtClean="0">
                <a:latin typeface="Times New Roman" pitchFamily="18" charset="0"/>
                <a:cs typeface="Times New Roman" pitchFamily="18" charset="0"/>
              </a:rPr>
              <a:t>thine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own mouth will I judge </a:t>
            </a:r>
            <a:b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thee, thou </a:t>
            </a:r>
            <a:r>
              <a:rPr lang="en-US" sz="4000" b="1" i="1" u="sng" dirty="0" smtClean="0">
                <a:latin typeface="Times New Roman" pitchFamily="18" charset="0"/>
                <a:cs typeface="Times New Roman" pitchFamily="18" charset="0"/>
              </a:rPr>
              <a:t>wicked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 servant.”</a:t>
            </a:r>
            <a:b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(Luke 19:14,22)</a:t>
            </a:r>
            <a:endParaRPr 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4191000" cy="6858000"/>
          </a:xfrm>
        </p:spPr>
        <p:txBody>
          <a:bodyPr/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“Cast ye the unprofitable servant into outer darkness: there shall be weeping and gnashing of teeth.”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 descr="C:\Users\Ptr. Daniel White\Desktop\8_8511100184_L600.jpg"/>
          <p:cNvPicPr>
            <a:picLocks noChangeAspect="1" noChangeArrowheads="1"/>
          </p:cNvPicPr>
          <p:nvPr/>
        </p:nvPicPr>
        <p:blipFill>
          <a:blip r:embed="rId3"/>
          <a:srcRect t="598" r="22250" b="9450"/>
          <a:stretch>
            <a:fillRect/>
          </a:stretch>
        </p:blipFill>
        <p:spPr bwMode="auto">
          <a:xfrm>
            <a:off x="4419600" y="152400"/>
            <a:ext cx="4443412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c:\Users\Ptr. Daniel White\Desktop\Prophecy pictures\prophecy pictures\ch20_pat_37_lake_fire_sma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786418"/>
            <a:ext cx="4498045" cy="3071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tr. Daniel White\Pictures\4-Bib Pics-Misc\Animals\Camel on journey 29-1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0"/>
            <a:ext cx="6216650" cy="692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Ptr. Daniel White\Desktop\Prophecy pictures\prophecy pictures\second-com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13396"/>
            <a:ext cx="9144000" cy="71713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78362"/>
          </a:xfrm>
        </p:spPr>
        <p:txBody>
          <a:bodyPr>
            <a:normAutofit/>
          </a:bodyPr>
          <a:lstStyle/>
          <a:p>
            <a:r>
              <a:rPr lang="en-US" sz="5400" b="1" i="1" dirty="0" smtClean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“The Son of Man shall come in His glory, and all the holy angels with Him, then shall He sit upon the throne of His glory.”</a:t>
            </a:r>
            <a:endParaRPr lang="en-US" sz="5400" b="1" i="1" dirty="0">
              <a:solidFill>
                <a:schemeClr val="bg1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Ptr. Daniel White\Desktop\scan0130 - Copy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t="9155"/>
          <a:stretch>
            <a:fillRect/>
          </a:stretch>
        </p:blipFill>
        <p:spPr bwMode="auto">
          <a:xfrm rot="5400000">
            <a:off x="1142998" y="-1142999"/>
            <a:ext cx="6858000" cy="9144002"/>
          </a:xfrm>
          <a:prstGeom prst="rect">
            <a:avLst/>
          </a:prstGeom>
          <a:noFill/>
        </p:spPr>
      </p:pic>
      <p:pic>
        <p:nvPicPr>
          <p:cNvPr id="28674" name="Picture 2" descr="c:\Users\Ptr. Daniel White\Desktop\Prophecy pictures\prophecy pictures\judgement-da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381000"/>
            <a:ext cx="6324600" cy="617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“For we must all stand before the Judgment Seat of Christ; that every one may receive the things done in his body, according to that he hath done, whether it be good or bad…Every man’s work shall be made manifest: for the day shall declare it, because it shall be revealed by fire; and the fire shall try every man’s work of </a:t>
            </a:r>
            <a:br>
              <a:rPr lang="en-US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what sort it is.”</a:t>
            </a:r>
            <a:endParaRPr lang="en-US" b="1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Ptr. Daniel White\Desktop\Par Talents C-1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767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00" y="457200"/>
            <a:ext cx="4038600" cy="5486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“Called his own servants, and delivered unto them his goods…to every man according to his several (own) ability…”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 descr="c:\Users\Ptr. Daniel White\Desktop\Prophecy pictures\prophecy pictures\Blue_Mone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6328" y="0"/>
            <a:ext cx="9230328" cy="7382760"/>
          </a:xfrm>
          <a:prstGeom prst="rect">
            <a:avLst/>
          </a:prstGeom>
          <a:noFill/>
        </p:spPr>
      </p:pic>
      <p:pic>
        <p:nvPicPr>
          <p:cNvPr id="5124" name="Picture 4" descr="C:\Users\Ptr. Daniel White\Desktop\Prophecy pictures\Jewls\gold_coins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533400"/>
            <a:ext cx="41148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Ptr. Daniel White\Desktop\Prophecy pictures\Jewls\gold_coins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581400"/>
            <a:ext cx="4038600" cy="2868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C:\Users\Ptr. Daniel White\Desktop\Prophecy pictures\Jewls\gold_coins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533400"/>
            <a:ext cx="381635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8" name="Picture 8" descr="C:\Users\Ptr. Daniel White\Desktop\Prophecy pictures\Jewls\gold_coins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581400"/>
            <a:ext cx="4038600" cy="2944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9" name="Picture 9" descr="C:\Users\Ptr. Daniel White\Desktop\Prophecy pictures\Jewls\gold_coins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1828800"/>
            <a:ext cx="3886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Ptr. Daniel White\Desktop\Prophecy pictures\prophecy pictures\Blue_Mone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" y="-28768"/>
            <a:ext cx="9372600" cy="7130869"/>
          </a:xfrm>
          <a:prstGeom prst="rect">
            <a:avLst/>
          </a:prstGeom>
          <a:noFill/>
        </p:spPr>
      </p:pic>
      <p:pic>
        <p:nvPicPr>
          <p:cNvPr id="6146" name="Picture 2" descr="C:\Users\Ptr. Daniel White\Desktop\Prophecy pictures\Jewls\gold_coins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2590800"/>
            <a:ext cx="38100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Ptr. Daniel White\Desktop\Prophecy pictures\Jewls\gold_coins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81000"/>
            <a:ext cx="35814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Ptr. Daniel White\Desktop\Prophecy pictures\prophecy pictures\Blue_Mone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c:\Users\Ptr. Daniel White\Desktop\Prophecy pictures\prophecy pictures\Blue_Mone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  <p:pic>
        <p:nvPicPr>
          <p:cNvPr id="7170" name="Picture 2" descr="C:\Users\Ptr. Daniel White\Desktop\Prophecy pictures\Jewls\gold_coins_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1447800"/>
            <a:ext cx="44196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Ptr. Daniel White\Desktop\The Talents 1039-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“Occupy till I come…”</a:t>
            </a:r>
            <a:endParaRPr lang="en-US" sz="4800" b="1" i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tr. Daniel White\Desktop\Prophecy pictures\More Pix\Vatican being a center of business and commerce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038601" cy="4343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228600"/>
            <a:ext cx="5029200" cy="6629399"/>
          </a:xfrm>
        </p:spPr>
        <p:txBody>
          <a:bodyPr>
            <a:normAutofit fontScale="90000"/>
          </a:bodyPr>
          <a:lstStyle/>
          <a:p>
            <a: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“A certain nobleman went into a far country to receive for himself a kingdom, and to return…and he called unto him his </a:t>
            </a:r>
            <a:r>
              <a:rPr lang="en-US" sz="4000" b="1" i="1" u="sng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servants </a:t>
            </a:r>
            <a:r>
              <a:rPr lang="en-US" sz="4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(stewards) </a:t>
            </a:r>
            <a: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and said unto them, </a:t>
            </a:r>
            <a:r>
              <a:rPr lang="en-US" sz="4000" b="1" i="1" u="sng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occupy </a:t>
            </a:r>
            <a: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(busy yourself in trade and investing) </a:t>
            </a:r>
            <a: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till I come.”</a:t>
            </a:r>
            <a:b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en-US" sz="4000" b="1" i="1" dirty="0"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5029200"/>
            <a:ext cx="4267200" cy="1371600"/>
          </a:xfrm>
        </p:spPr>
        <p:txBody>
          <a:bodyPr/>
          <a:lstStyle/>
          <a:p>
            <a: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(Luke 19:12-13)</a:t>
            </a:r>
            <a:endParaRPr lang="en-US" sz="4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6692</TotalTime>
  <Words>615</Words>
  <Application>Microsoft Office PowerPoint</Application>
  <PresentationFormat>On-screen Show (4:3)</PresentationFormat>
  <Paragraphs>83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Prophetic Parable</vt:lpstr>
      <vt:lpstr>“For the kingdom of heaven is as a man traveling into a far country.”</vt:lpstr>
      <vt:lpstr>Slide 3</vt:lpstr>
      <vt:lpstr> “Called his own servants, and delivered unto them his goods…to every man according to his several (own) ability…”</vt:lpstr>
      <vt:lpstr>Slide 5</vt:lpstr>
      <vt:lpstr>Slide 6</vt:lpstr>
      <vt:lpstr>Slide 7</vt:lpstr>
      <vt:lpstr>“Occupy till I come…”</vt:lpstr>
      <vt:lpstr>“A certain nobleman went into a far country to receive for himself a kingdom, and to return…and he called unto him his servants (stewards) and said unto them, occupy  (busy yourself in trade and investing)  till I come.” </vt:lpstr>
      <vt:lpstr>“And he that had received the five talents went and traded with the same, and made them other five talents.”</vt:lpstr>
      <vt:lpstr>“He that received two, he also gained another two.”</vt:lpstr>
      <vt:lpstr>“He that had received one went and digged in the earth, and hid his lord’s money.”</vt:lpstr>
      <vt:lpstr>  </vt:lpstr>
      <vt:lpstr>Our Talents</vt:lpstr>
      <vt:lpstr>“For ye are bought with a price; Therefore glorify God in you body, and in your spirit, which are God’s…Ye are bought with a price; be not ye the  servants of men.” </vt:lpstr>
      <vt:lpstr>“As every man hath received the gift, even so minister the same one to another, as good stewards of the manifold     grace of God.”</vt:lpstr>
      <vt:lpstr>“Now concerning spiritual gifts, brethren, I would not have you ignorant.” (I Corinthians 12:1)</vt:lpstr>
      <vt:lpstr>“…to every man according to his several (own) ability…”</vt:lpstr>
      <vt:lpstr>“And He (Christ) gave gifts unto men…for the perfecting of the saints, for the work of the ministry, for the edifying of  the body of Christ.”  (Ephesians 4:8-13)</vt:lpstr>
      <vt:lpstr>Seven Motivational Gifts (Romans 12:3-8)</vt:lpstr>
      <vt:lpstr>Slide 21</vt:lpstr>
      <vt:lpstr>Slide 22</vt:lpstr>
      <vt:lpstr>Slide 23</vt:lpstr>
      <vt:lpstr>Slide 24</vt:lpstr>
      <vt:lpstr>“Who then is that faithful and wise steward, whom his lord shall make ruler over his household, to give them their portion of meat in due season?”</vt:lpstr>
      <vt:lpstr>“Moreover it is required in stewards, that a man be found faithful.”</vt:lpstr>
      <vt:lpstr>“Well done, thou good and faithful servant: thou hast been faithful over a few things, I will make thee ruler over many things: enter thou into the joy of the Lord.”</vt:lpstr>
      <vt:lpstr>“We will not have this man to reign over us…Out of thine own mouth will I judge  thee, thou wicked servant.” (Luke 19:14,22)</vt:lpstr>
      <vt:lpstr>“Cast ye the unprofitable servant into outer darkness: there shall be weeping and gnashing of teeth.”</vt:lpstr>
      <vt:lpstr>“The Son of Man shall come in His glory, and all the holy angels with Him, then shall He sit upon the throne of His glory.”</vt:lpstr>
      <vt:lpstr>“For we must all stand before the Judgment Seat of Christ; that every one may receive the things done in his body, according to that he hath done, whether it be good or bad…Every man’s work shall be made manifest: for the day shall declare it, because it shall be revealed by fire; and the fire shall try every man’s work of  what sort it is.”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Prophetic Parable</dc:title>
  <dc:creator>Ptr. Daniel White</dc:creator>
  <cp:lastModifiedBy>Ptr. Daniel White</cp:lastModifiedBy>
  <cp:revision>204</cp:revision>
  <dcterms:created xsi:type="dcterms:W3CDTF">2009-02-12T21:27:20Z</dcterms:created>
  <dcterms:modified xsi:type="dcterms:W3CDTF">2009-02-24T16:36:12Z</dcterms:modified>
</cp:coreProperties>
</file>