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slides/slide4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jpeg" ContentType="image/jpe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80" r:id="rId2"/>
    <p:sldId id="281" r:id="rId3"/>
    <p:sldId id="288" r:id="rId4"/>
    <p:sldId id="290" r:id="rId5"/>
    <p:sldId id="283" r:id="rId6"/>
    <p:sldId id="282" r:id="rId7"/>
    <p:sldId id="284" r:id="rId8"/>
    <p:sldId id="285" r:id="rId9"/>
    <p:sldId id="289" r:id="rId10"/>
    <p:sldId id="286" r:id="rId11"/>
    <p:sldId id="287" r:id="rId12"/>
    <p:sldId id="278" r:id="rId13"/>
    <p:sldId id="292" r:id="rId14"/>
    <p:sldId id="293" r:id="rId15"/>
    <p:sldId id="294" r:id="rId16"/>
    <p:sldId id="295" r:id="rId17"/>
    <p:sldId id="296" r:id="rId18"/>
    <p:sldId id="266" r:id="rId19"/>
    <p:sldId id="277" r:id="rId20"/>
    <p:sldId id="274" r:id="rId21"/>
    <p:sldId id="275" r:id="rId22"/>
    <p:sldId id="268" r:id="rId23"/>
    <p:sldId id="269" r:id="rId24"/>
    <p:sldId id="272" r:id="rId25"/>
    <p:sldId id="270" r:id="rId26"/>
    <p:sldId id="271" r:id="rId27"/>
    <p:sldId id="273" r:id="rId28"/>
    <p:sldId id="267" r:id="rId29"/>
    <p:sldId id="276" r:id="rId30"/>
    <p:sldId id="256" r:id="rId31"/>
    <p:sldId id="257" r:id="rId32"/>
    <p:sldId id="258" r:id="rId33"/>
    <p:sldId id="259" r:id="rId34"/>
    <p:sldId id="260" r:id="rId35"/>
    <p:sldId id="261" r:id="rId36"/>
    <p:sldId id="262" r:id="rId37"/>
    <p:sldId id="279" r:id="rId38"/>
    <p:sldId id="263" r:id="rId39"/>
    <p:sldId id="264" r:id="rId40"/>
    <p:sldId id="265" r:id="rId41"/>
    <p:sldId id="291" r:id="rId4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4" autoAdjust="0"/>
    <p:restoredTop sz="94624" autoAdjust="0"/>
  </p:normalViewPr>
  <p:slideViewPr>
    <p:cSldViewPr>
      <p:cViewPr varScale="1">
        <p:scale>
          <a:sx n="69" d="100"/>
          <a:sy n="69" d="100"/>
        </p:scale>
        <p:origin x="-858" y="-102"/>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870BF5E4-3805-4CF2-A600-75DC145A751F}" type="datetimeFigureOut">
              <a:rPr lang="en-US" smtClean="0"/>
              <a:pPr/>
              <a:t>2/26/2013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5EC73B4-06D2-4E37-A6AC-02DF89D75DF5}" type="slidenum">
              <a:rPr lang="en-US" smtClean="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70BF5E4-3805-4CF2-A600-75DC145A751F}" type="datetimeFigureOut">
              <a:rPr lang="en-US" smtClean="0"/>
              <a:pPr/>
              <a:t>2/26/2013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5EC73B4-06D2-4E37-A6AC-02DF89D75DF5}"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70BF5E4-3805-4CF2-A600-75DC145A751F}" type="datetimeFigureOut">
              <a:rPr lang="en-US" smtClean="0"/>
              <a:pPr/>
              <a:t>2/26/2013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5EC73B4-06D2-4E37-A6AC-02DF89D75DF5}"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70BF5E4-3805-4CF2-A600-75DC145A751F}" type="datetimeFigureOut">
              <a:rPr lang="en-US" smtClean="0"/>
              <a:pPr/>
              <a:t>2/26/2013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5EC73B4-06D2-4E37-A6AC-02DF89D75DF5}"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70BF5E4-3805-4CF2-A600-75DC145A751F}" type="datetimeFigureOut">
              <a:rPr lang="en-US" smtClean="0"/>
              <a:pPr/>
              <a:t>2/26/2013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5EC73B4-06D2-4E37-A6AC-02DF89D75DF5}" type="slidenum">
              <a:rPr lang="en-US" smtClean="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870BF5E4-3805-4CF2-A600-75DC145A751F}" type="datetimeFigureOut">
              <a:rPr lang="en-US" smtClean="0"/>
              <a:pPr/>
              <a:t>2/26/2013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5EC73B4-06D2-4E37-A6AC-02DF89D75DF5}"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870BF5E4-3805-4CF2-A600-75DC145A751F}" type="datetimeFigureOut">
              <a:rPr lang="en-US" smtClean="0"/>
              <a:pPr/>
              <a:t>2/26/2013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5EC73B4-06D2-4E37-A6AC-02DF89D75DF5}"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870BF5E4-3805-4CF2-A600-75DC145A751F}" type="datetimeFigureOut">
              <a:rPr lang="en-US" smtClean="0"/>
              <a:pPr/>
              <a:t>2/26/2013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5EC73B4-06D2-4E37-A6AC-02DF89D75DF5}"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70BF5E4-3805-4CF2-A600-75DC145A751F}" type="datetimeFigureOut">
              <a:rPr lang="en-US" smtClean="0"/>
              <a:pPr/>
              <a:t>2/26/2013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5EC73B4-06D2-4E37-A6AC-02DF89D75DF5}"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70BF5E4-3805-4CF2-A600-75DC145A751F}" type="datetimeFigureOut">
              <a:rPr lang="en-US" smtClean="0"/>
              <a:pPr/>
              <a:t>2/26/2013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5EC73B4-06D2-4E37-A6AC-02DF89D75DF5}"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70BF5E4-3805-4CF2-A600-75DC145A751F}" type="datetimeFigureOut">
              <a:rPr lang="en-US" smtClean="0"/>
              <a:pPr/>
              <a:t>2/26/2013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5EC73B4-06D2-4E37-A6AC-02DF89D75DF5}"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70BF5E4-3805-4CF2-A600-75DC145A751F}" type="datetimeFigureOut">
              <a:rPr lang="en-US" smtClean="0"/>
              <a:pPr/>
              <a:t>2/26/2013</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5EC73B4-06D2-4E37-A6AC-02DF89D75DF5}" type="slidenum">
              <a:rPr lang="en-US" smtClean="0"/>
              <a:pPr/>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3" Type="http://schemas.openxmlformats.org/officeDocument/2006/relationships/image" Target="../media/image18.gif"/><Relationship Id="rId2" Type="http://schemas.openxmlformats.org/officeDocument/2006/relationships/image" Target="../media/image17.jpeg"/><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90" name="Picture 2" descr="http://www.churchofthelordjesus.com/wp-content/uploads/1999/01/tears4.jpg"/>
          <p:cNvPicPr>
            <a:picLocks noChangeAspect="1" noChangeArrowheads="1"/>
          </p:cNvPicPr>
          <p:nvPr/>
        </p:nvPicPr>
        <p:blipFill>
          <a:blip r:embed="rId2" cstate="print"/>
          <a:srcRect/>
          <a:stretch>
            <a:fillRect/>
          </a:stretch>
        </p:blipFill>
        <p:spPr bwMode="auto">
          <a:xfrm>
            <a:off x="0" y="0"/>
            <a:ext cx="9144000" cy="7112002"/>
          </a:xfrm>
          <a:prstGeom prst="rect">
            <a:avLst/>
          </a:prstGeom>
          <a:noFill/>
        </p:spPr>
      </p:pic>
      <p:sp>
        <p:nvSpPr>
          <p:cNvPr id="2" name="Rectangle 1"/>
          <p:cNvSpPr/>
          <p:nvPr/>
        </p:nvSpPr>
        <p:spPr>
          <a:xfrm>
            <a:off x="76200" y="1676400"/>
            <a:ext cx="8915400" cy="4154984"/>
          </a:xfrm>
          <a:prstGeom prst="rect">
            <a:avLst/>
          </a:prstGeom>
        </p:spPr>
        <p:txBody>
          <a:bodyPr wrap="square">
            <a:spAutoFit/>
          </a:bodyPr>
          <a:lstStyle/>
          <a:p>
            <a:pPr algn="ctr"/>
            <a:r>
              <a:rPr lang="en-US" sz="4400" i="1" dirty="0" smtClean="0">
                <a:effectLst>
                  <a:glow rad="101600">
                    <a:schemeClr val="bg1">
                      <a:alpha val="60000"/>
                    </a:schemeClr>
                  </a:glow>
                </a:effectLst>
              </a:rPr>
              <a:t>“Wherefore let them that suffer according to the will of God commit the keeping of their souls to him in well doing, as unto a faithful Creator.” (1 Peter 4:19)</a:t>
            </a:r>
          </a:p>
          <a:p>
            <a:pPr algn="ctr"/>
            <a:endParaRPr lang="en-US" sz="4400" i="1" dirty="0">
              <a:effectLst>
                <a:glow rad="101600">
                  <a:schemeClr val="bg1">
                    <a:alpha val="60000"/>
                  </a:schemeClr>
                </a:glow>
              </a:effectLst>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152400"/>
            <a:ext cx="8610600" cy="6553200"/>
          </a:xfrm>
        </p:spPr>
        <p:txBody>
          <a:bodyPr/>
          <a:lstStyle/>
          <a:p>
            <a:pPr>
              <a:buNone/>
            </a:pPr>
            <a:r>
              <a:rPr lang="en-US" dirty="0" smtClean="0"/>
              <a:t>5. Sometimes </a:t>
            </a:r>
            <a:r>
              <a:rPr lang="en-US" dirty="0"/>
              <a:t>God allows his people to suffer because </a:t>
            </a:r>
            <a:r>
              <a:rPr lang="en-US" dirty="0" smtClean="0"/>
              <a:t>He </a:t>
            </a:r>
            <a:r>
              <a:rPr lang="en-US" dirty="0"/>
              <a:t>is working in </a:t>
            </a:r>
            <a:r>
              <a:rPr lang="en-US" dirty="0" smtClean="0"/>
              <a:t>our lives – </a:t>
            </a:r>
            <a:r>
              <a:rPr lang="en-US" i="1" dirty="0" smtClean="0"/>
              <a:t>Romans 8:28</a:t>
            </a:r>
          </a:p>
          <a:p>
            <a:r>
              <a:rPr lang="en-US" dirty="0"/>
              <a:t>God </a:t>
            </a:r>
            <a:r>
              <a:rPr lang="en-US" dirty="0" smtClean="0"/>
              <a:t>teaches us valuable lessons through suffering </a:t>
            </a:r>
            <a:r>
              <a:rPr lang="en-US" dirty="0"/>
              <a:t>that in no other way could be learned </a:t>
            </a:r>
            <a:r>
              <a:rPr lang="en-US" dirty="0" smtClean="0"/>
              <a:t>-</a:t>
            </a:r>
            <a:r>
              <a:rPr lang="en-US" dirty="0"/>
              <a:t> </a:t>
            </a:r>
            <a:r>
              <a:rPr lang="en-US" i="1" dirty="0" smtClean="0"/>
              <a:t>(2 Corinthians 12:7-10)</a:t>
            </a:r>
          </a:p>
          <a:p>
            <a:pPr>
              <a:buNone/>
            </a:pPr>
            <a:r>
              <a:rPr lang="en-US" i="1" dirty="0">
                <a:solidFill>
                  <a:srgbClr val="FFFF00"/>
                </a:solidFill>
              </a:rPr>
              <a:t>&gt; Infirmities- sickness</a:t>
            </a:r>
            <a:endParaRPr lang="en-US" dirty="0">
              <a:solidFill>
                <a:srgbClr val="FFFF00"/>
              </a:solidFill>
            </a:endParaRPr>
          </a:p>
          <a:p>
            <a:pPr>
              <a:buNone/>
            </a:pPr>
            <a:r>
              <a:rPr lang="en-US" i="1" dirty="0">
                <a:solidFill>
                  <a:srgbClr val="FFFF00"/>
                </a:solidFill>
              </a:rPr>
              <a:t>&gt; Reproaches - insult, injury, bodily harm</a:t>
            </a:r>
            <a:endParaRPr lang="en-US" dirty="0">
              <a:solidFill>
                <a:srgbClr val="FFFF00"/>
              </a:solidFill>
            </a:endParaRPr>
          </a:p>
          <a:p>
            <a:pPr>
              <a:buNone/>
            </a:pPr>
            <a:r>
              <a:rPr lang="en-US" i="1" dirty="0">
                <a:solidFill>
                  <a:srgbClr val="FFFF00"/>
                </a:solidFill>
              </a:rPr>
              <a:t>&gt; Necessities - unavoidable trials</a:t>
            </a:r>
            <a:endParaRPr lang="en-US" dirty="0">
              <a:solidFill>
                <a:srgbClr val="FFFF00"/>
              </a:solidFill>
            </a:endParaRPr>
          </a:p>
          <a:p>
            <a:pPr>
              <a:buNone/>
            </a:pPr>
            <a:r>
              <a:rPr lang="en-US" i="1" dirty="0">
                <a:solidFill>
                  <a:srgbClr val="FFFF00"/>
                </a:solidFill>
              </a:rPr>
              <a:t>&gt; Persecutions - opposition and rejection (friends, family, world) </a:t>
            </a:r>
            <a:endParaRPr lang="en-US" dirty="0">
              <a:solidFill>
                <a:srgbClr val="FFFF00"/>
              </a:solidFill>
            </a:endParaRPr>
          </a:p>
          <a:p>
            <a:pPr>
              <a:buNone/>
            </a:pPr>
            <a:r>
              <a:rPr lang="en-US" i="1" dirty="0">
                <a:solidFill>
                  <a:srgbClr val="FFFF00"/>
                </a:solidFill>
              </a:rPr>
              <a:t>&gt; Distress - calamity, anguish</a:t>
            </a:r>
            <a:endParaRPr lang="en-US" dirty="0">
              <a:solidFill>
                <a:srgbClr val="FFFF00"/>
              </a:solidFill>
            </a:endParaRPr>
          </a:p>
          <a:p>
            <a:endParaRPr lang="en-US" dirty="0"/>
          </a:p>
          <a:p>
            <a:pPr>
              <a:buNone/>
            </a:pP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 calcmode="lin" valueType="num">
                                      <p:cBhvr additive="base">
                                        <p:cTn id="2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anim calcmode="lin" valueType="num">
                                      <p:cBhvr additive="base">
                                        <p:cTn id="31"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 calcmode="lin" valueType="num">
                                      <p:cBhvr additive="base">
                                        <p:cTn id="37"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62" name="Picture 2" descr="http://www.examiner.com/images/blog/EXID21697/images/grace2.jpg"/>
          <p:cNvPicPr>
            <a:picLocks noChangeAspect="1" noChangeArrowheads="1"/>
          </p:cNvPicPr>
          <p:nvPr/>
        </p:nvPicPr>
        <p:blipFill>
          <a:blip r:embed="rId2" cstate="print"/>
          <a:srcRect/>
          <a:stretch>
            <a:fillRect/>
          </a:stretch>
        </p:blipFill>
        <p:spPr bwMode="auto">
          <a:xfrm>
            <a:off x="0" y="0"/>
            <a:ext cx="4267200" cy="2971801"/>
          </a:xfrm>
          <a:prstGeom prst="rect">
            <a:avLst/>
          </a:prstGeom>
          <a:ln>
            <a:noFill/>
          </a:ln>
          <a:effectLst>
            <a:softEdge rad="112500"/>
          </a:effectLst>
        </p:spPr>
      </p:pic>
      <p:sp>
        <p:nvSpPr>
          <p:cNvPr id="2" name="Title 1"/>
          <p:cNvSpPr>
            <a:spLocks noGrp="1"/>
          </p:cNvSpPr>
          <p:nvPr>
            <p:ph type="title"/>
          </p:nvPr>
        </p:nvSpPr>
        <p:spPr>
          <a:xfrm>
            <a:off x="1828800" y="1524000"/>
            <a:ext cx="7162800" cy="5181600"/>
          </a:xfrm>
        </p:spPr>
        <p:txBody>
          <a:bodyPr>
            <a:normAutofit/>
            <a:scene3d>
              <a:camera prst="orthographicFront"/>
              <a:lightRig rig="threePt" dir="t"/>
            </a:scene3d>
            <a:sp3d extrusionH="57150">
              <a:bevelT w="38100" h="38100" prst="convex"/>
            </a:sp3d>
          </a:bodyPr>
          <a:lstStyle/>
          <a:p>
            <a:r>
              <a:rPr lang="en-US" sz="4000" i="1" dirty="0" smtClean="0">
                <a:effectLst>
                  <a:glow rad="63500">
                    <a:schemeClr val="accent2">
                      <a:satMod val="175000"/>
                      <a:alpha val="40000"/>
                    </a:schemeClr>
                  </a:glow>
                </a:effectLst>
              </a:rPr>
              <a:t>“Therefore I take pleasure in infirmities, in reproaches, in necessities, in persecutions, in distresses for Christ's sake: for when I am weak, then am I strong.”</a:t>
            </a:r>
            <a:endParaRPr lang="en-US" sz="4000" i="1" dirty="0">
              <a:effectLst>
                <a:glow rad="63500">
                  <a:schemeClr val="accent2">
                    <a:satMod val="175000"/>
                    <a:alpha val="40000"/>
                  </a:schemeClr>
                </a:glow>
              </a:effectLst>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8915400" cy="2316162"/>
          </a:xfrm>
        </p:spPr>
        <p:txBody>
          <a:bodyPr>
            <a:normAutofit fontScale="90000"/>
          </a:bodyPr>
          <a:lstStyle/>
          <a:p>
            <a:r>
              <a:rPr lang="en-US" sz="4900" dirty="0"/>
              <a:t>Suffering is a vital and important part of God's plan (will) for His </a:t>
            </a:r>
            <a:r>
              <a:rPr lang="en-US" sz="4900" dirty="0" smtClean="0"/>
              <a:t>people. </a:t>
            </a:r>
            <a:r>
              <a:rPr lang="en-US" dirty="0" smtClean="0"/>
              <a:t/>
            </a:r>
            <a:br>
              <a:rPr lang="en-US" dirty="0" smtClean="0"/>
            </a:br>
            <a:endParaRPr lang="en-US" i="1" dirty="0">
              <a:solidFill>
                <a:srgbClr val="FFFF00"/>
              </a:solidFill>
            </a:endParaRPr>
          </a:p>
        </p:txBody>
      </p:sp>
      <p:sp>
        <p:nvSpPr>
          <p:cNvPr id="6" name="Content Placeholder 5"/>
          <p:cNvSpPr>
            <a:spLocks noGrp="1"/>
          </p:cNvSpPr>
          <p:nvPr>
            <p:ph idx="1"/>
          </p:nvPr>
        </p:nvSpPr>
        <p:spPr>
          <a:xfrm>
            <a:off x="-685800" y="2590800"/>
            <a:ext cx="5410200" cy="4114800"/>
          </a:xfrm>
        </p:spPr>
        <p:txBody>
          <a:bodyPr>
            <a:noAutofit/>
          </a:bodyPr>
          <a:lstStyle/>
          <a:p>
            <a:pPr lvl="2" algn="ctr">
              <a:buNone/>
            </a:pPr>
            <a:r>
              <a:rPr lang="en-US" sz="3200" i="1" dirty="0" smtClean="0">
                <a:solidFill>
                  <a:srgbClr val="FFFF00"/>
                </a:solidFill>
              </a:rPr>
              <a:t>“Wherefore let them that suffer </a:t>
            </a:r>
            <a:r>
              <a:rPr lang="en-US" sz="3200" i="1" u="sng" dirty="0" smtClean="0">
                <a:solidFill>
                  <a:srgbClr val="FFFF00"/>
                </a:solidFill>
              </a:rPr>
              <a:t>according to the will of God</a:t>
            </a:r>
            <a:r>
              <a:rPr lang="en-US" sz="3200" i="1" dirty="0" smtClean="0">
                <a:solidFill>
                  <a:srgbClr val="FFFF00"/>
                </a:solidFill>
              </a:rPr>
              <a:t> commit the keeping of their souls to him in well doing, as unto a faithful Creator.”</a:t>
            </a:r>
            <a:br>
              <a:rPr lang="en-US" sz="3200" i="1" dirty="0" smtClean="0">
                <a:solidFill>
                  <a:srgbClr val="FFFF00"/>
                </a:solidFill>
              </a:rPr>
            </a:br>
            <a:r>
              <a:rPr lang="en-US" sz="3200" i="1" dirty="0" smtClean="0">
                <a:solidFill>
                  <a:srgbClr val="FFFF00"/>
                </a:solidFill>
              </a:rPr>
              <a:t>(1 Peter 4:19)</a:t>
            </a:r>
            <a:endParaRPr lang="en-US" sz="3200" dirty="0"/>
          </a:p>
        </p:txBody>
      </p:sp>
      <p:pic>
        <p:nvPicPr>
          <p:cNvPr id="35850" name="Picture 10" descr="http://1.bp.blogspot.com/-_rztN3LgpHo/TZYPZKy4mwI/AAAAAAAADwY/ZX4wvyIuijM/s1600/_____sorrow_longing_tears______by_Westia.jpg"/>
          <p:cNvPicPr>
            <a:picLocks noChangeAspect="1" noChangeArrowheads="1"/>
          </p:cNvPicPr>
          <p:nvPr/>
        </p:nvPicPr>
        <p:blipFill>
          <a:blip r:embed="rId2" cstate="print"/>
          <a:srcRect/>
          <a:stretch>
            <a:fillRect/>
          </a:stretch>
        </p:blipFill>
        <p:spPr bwMode="auto">
          <a:xfrm rot="309358">
            <a:off x="5208174" y="2908385"/>
            <a:ext cx="3810000" cy="2971801"/>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i="1" dirty="0" smtClean="0"/>
              <a:t>I Peter</a:t>
            </a:r>
            <a:endParaRPr lang="en-US" i="1" dirty="0"/>
          </a:p>
        </p:txBody>
      </p:sp>
      <p:sp>
        <p:nvSpPr>
          <p:cNvPr id="3" name="Content Placeholder 2"/>
          <p:cNvSpPr>
            <a:spLocks noGrp="1"/>
          </p:cNvSpPr>
          <p:nvPr>
            <p:ph idx="1"/>
          </p:nvPr>
        </p:nvSpPr>
        <p:spPr>
          <a:xfrm>
            <a:off x="0" y="1219200"/>
            <a:ext cx="9144000" cy="5638800"/>
          </a:xfrm>
        </p:spPr>
        <p:txBody>
          <a:bodyPr>
            <a:normAutofit/>
          </a:bodyPr>
          <a:lstStyle/>
          <a:p>
            <a:r>
              <a:rPr lang="en-US" i="1" dirty="0" smtClean="0"/>
              <a:t>1 Peter </a:t>
            </a:r>
            <a:r>
              <a:rPr lang="en-US" i="1" dirty="0" smtClean="0"/>
              <a:t>2:19</a:t>
            </a:r>
            <a:r>
              <a:rPr lang="en-US" dirty="0" smtClean="0"/>
              <a:t> </a:t>
            </a:r>
            <a:r>
              <a:rPr lang="en-US" i="1" dirty="0" smtClean="0"/>
              <a:t>For </a:t>
            </a:r>
            <a:r>
              <a:rPr lang="en-US" i="1" dirty="0" smtClean="0"/>
              <a:t>this is thankworthy, if a man for conscience toward God endure grief, suffering wrongfully.  </a:t>
            </a:r>
            <a:endParaRPr lang="en-US" dirty="0" smtClean="0"/>
          </a:p>
          <a:p>
            <a:r>
              <a:rPr lang="en-US" i="1" dirty="0" smtClean="0"/>
              <a:t>1 Peter </a:t>
            </a:r>
            <a:r>
              <a:rPr lang="en-US" i="1" dirty="0" smtClean="0"/>
              <a:t>2:20</a:t>
            </a:r>
            <a:r>
              <a:rPr lang="en-US" dirty="0" smtClean="0"/>
              <a:t> </a:t>
            </a:r>
            <a:r>
              <a:rPr lang="en-US" i="1" dirty="0" smtClean="0"/>
              <a:t>For </a:t>
            </a:r>
            <a:r>
              <a:rPr lang="en-US" i="1" dirty="0" smtClean="0"/>
              <a:t>what glory is it, if, when ye be buffeted for your faults, ye shall take it patiently? but if, when ye do well, and suffer for it, ye take it patiently, this is acceptable with God.  </a:t>
            </a:r>
            <a:endParaRPr lang="en-US" dirty="0" smtClean="0"/>
          </a:p>
          <a:p>
            <a:r>
              <a:rPr lang="en-US" i="1" dirty="0" smtClean="0"/>
              <a:t>1 Peter </a:t>
            </a:r>
            <a:r>
              <a:rPr lang="en-US" i="1" dirty="0" smtClean="0"/>
              <a:t>2:21</a:t>
            </a:r>
            <a:r>
              <a:rPr lang="en-US" dirty="0" smtClean="0"/>
              <a:t> </a:t>
            </a:r>
            <a:r>
              <a:rPr lang="en-US" i="1" dirty="0" smtClean="0"/>
              <a:t>For </a:t>
            </a:r>
            <a:r>
              <a:rPr lang="en-US" i="1" dirty="0" smtClean="0"/>
              <a:t>even hereunto were ye called: because Christ also suffered for us, leaving us an example, that ye should follow his steps: </a:t>
            </a:r>
            <a:endParaRPr lang="en-US" dirty="0" smtClean="0"/>
          </a:p>
          <a:p>
            <a:pPr>
              <a:buNone/>
            </a:pPr>
            <a:endParaRPr lang="en-US" dirty="0" smtClean="0"/>
          </a:p>
          <a:p>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to="" calcmode="lin" valueType="num">
                                      <p:cBhvr>
                                        <p:cTn id="7" dur="1" fill="hold"/>
                                        <p:tgtEl>
                                          <p:spTgt spid="3">
                                            <p:txEl>
                                              <p:pRg st="0" end="0"/>
                                            </p:txEl>
                                          </p:spTgt>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 to="" calcmode="lin" valueType="num">
                                      <p:cBhvr>
                                        <p:cTn id="12" dur="1" fill="hold"/>
                                        <p:tgtEl>
                                          <p:spTgt spid="3">
                                            <p:txEl>
                                              <p:pRg st="1" end="1"/>
                                            </p:txEl>
                                          </p:spTgt>
                                        </p:tgtEl>
                                        <p:attrNameLst>
                                          <p:attrName/>
                                        </p:attrNameLst>
                                      </p:cBhvr>
                                    </p:anim>
                                  </p:childTnLst>
                                </p:cTn>
                              </p:par>
                            </p:childTnLst>
                          </p:cTn>
                        </p:par>
                      </p:childTnLst>
                    </p:cTn>
                  </p:par>
                  <p:par>
                    <p:cTn id="13" fill="hold">
                      <p:stCondLst>
                        <p:cond delay="indefinite"/>
                      </p:stCondLst>
                      <p:childTnLst>
                        <p:par>
                          <p:cTn id="14" fill="hold">
                            <p:stCondLst>
                              <p:cond delay="0"/>
                            </p:stCondLst>
                            <p:childTnLst>
                              <p:par>
                                <p:cTn id="15" presetID="24"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 to="" calcmode="lin" valueType="num">
                                      <p:cBhvr>
                                        <p:cTn id="17" dur="1" fill="hold"/>
                                        <p:tgtEl>
                                          <p:spTgt spid="3">
                                            <p:txEl>
                                              <p:pRg st="2" end="2"/>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52400"/>
            <a:ext cx="9144000" cy="6705600"/>
          </a:xfrm>
        </p:spPr>
        <p:txBody>
          <a:bodyPr>
            <a:noAutofit/>
          </a:bodyPr>
          <a:lstStyle/>
          <a:p>
            <a:r>
              <a:rPr lang="en-US" i="1" dirty="0" smtClean="0"/>
              <a:t>1 Peter </a:t>
            </a:r>
            <a:r>
              <a:rPr lang="en-US" i="1" dirty="0" smtClean="0"/>
              <a:t>2:22</a:t>
            </a:r>
            <a:r>
              <a:rPr lang="en-US" dirty="0" smtClean="0"/>
              <a:t> </a:t>
            </a:r>
            <a:r>
              <a:rPr lang="en-US" i="1" dirty="0" smtClean="0"/>
              <a:t>Who </a:t>
            </a:r>
            <a:r>
              <a:rPr lang="en-US" i="1" dirty="0" smtClean="0"/>
              <a:t>did no sin, neither was guile found in his mouth</a:t>
            </a:r>
            <a:r>
              <a:rPr lang="en-US" i="1" dirty="0" smtClean="0"/>
              <a:t>:</a:t>
            </a:r>
            <a:endParaRPr lang="en-US" dirty="0" smtClean="0"/>
          </a:p>
          <a:p>
            <a:r>
              <a:rPr lang="en-US" i="1" dirty="0" smtClean="0"/>
              <a:t>1 Peter </a:t>
            </a:r>
            <a:r>
              <a:rPr lang="en-US" i="1" dirty="0" smtClean="0"/>
              <a:t>2:23</a:t>
            </a:r>
            <a:r>
              <a:rPr lang="en-US" dirty="0" smtClean="0"/>
              <a:t> </a:t>
            </a:r>
            <a:r>
              <a:rPr lang="en-US" i="1" dirty="0" smtClean="0"/>
              <a:t>Who</a:t>
            </a:r>
            <a:r>
              <a:rPr lang="en-US" i="1" dirty="0" smtClean="0"/>
              <a:t>, when he was reviled, reviled not again; when he suffered, he threatened not; but committed himself to him that </a:t>
            </a:r>
            <a:r>
              <a:rPr lang="en-US" i="1" dirty="0" err="1" smtClean="0"/>
              <a:t>judgeth</a:t>
            </a:r>
            <a:r>
              <a:rPr lang="en-US" i="1" dirty="0" smtClean="0"/>
              <a:t> righteously</a:t>
            </a:r>
            <a:r>
              <a:rPr lang="en-US" i="1" dirty="0" smtClean="0"/>
              <a:t>:</a:t>
            </a:r>
            <a:endParaRPr lang="en-US" dirty="0" smtClean="0"/>
          </a:p>
          <a:p>
            <a:r>
              <a:rPr lang="en-US" i="1" dirty="0" smtClean="0"/>
              <a:t>1 Peter </a:t>
            </a:r>
            <a:r>
              <a:rPr lang="en-US" i="1" dirty="0" smtClean="0"/>
              <a:t>3:14</a:t>
            </a:r>
            <a:r>
              <a:rPr lang="en-US" dirty="0" smtClean="0"/>
              <a:t> </a:t>
            </a:r>
            <a:r>
              <a:rPr lang="en-US" i="1" dirty="0" smtClean="0"/>
              <a:t>But </a:t>
            </a:r>
            <a:r>
              <a:rPr lang="en-US" i="1" dirty="0" smtClean="0"/>
              <a:t>and if ye suffer for righteousness' sake, happy are ye: and be not afraid of their terror, neither be troubled.</a:t>
            </a:r>
            <a:endParaRPr lang="en-US" dirty="0" smtClean="0"/>
          </a:p>
          <a:p>
            <a:r>
              <a:rPr lang="en-US" i="1" dirty="0" smtClean="0"/>
              <a:t> </a:t>
            </a:r>
            <a:r>
              <a:rPr lang="en-US" i="1" dirty="0" smtClean="0"/>
              <a:t>1 </a:t>
            </a:r>
            <a:r>
              <a:rPr lang="en-US" i="1" dirty="0" smtClean="0"/>
              <a:t>Peter </a:t>
            </a:r>
            <a:r>
              <a:rPr lang="en-US" i="1" dirty="0" smtClean="0"/>
              <a:t>3:16</a:t>
            </a:r>
            <a:r>
              <a:rPr lang="en-US" dirty="0" smtClean="0"/>
              <a:t> </a:t>
            </a:r>
            <a:r>
              <a:rPr lang="en-US" i="1" dirty="0" smtClean="0"/>
              <a:t>Having </a:t>
            </a:r>
            <a:r>
              <a:rPr lang="en-US" i="1" dirty="0" smtClean="0"/>
              <a:t>a good conscience; that, whereas they speak evil of you, as of evildoers, they may be ashamed that falsely accuse your good conversation in Christ.</a:t>
            </a:r>
            <a:endParaRPr lang="en-US" dirty="0" smtClean="0"/>
          </a:p>
          <a:p>
            <a:pPr>
              <a:buNone/>
            </a:pPr>
            <a:r>
              <a:rPr lang="en-US" i="1" dirty="0" smtClean="0"/>
              <a:t> </a:t>
            </a:r>
            <a:endParaRPr lang="en-US" dirty="0" smtClean="0"/>
          </a:p>
          <a:p>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to="" calcmode="lin" valueType="num">
                                      <p:cBhvr>
                                        <p:cTn id="7" dur="1" fill="hold"/>
                                        <p:tgtEl>
                                          <p:spTgt spid="3">
                                            <p:txEl>
                                              <p:pRg st="1" end="1"/>
                                            </p:txEl>
                                          </p:spTgt>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 to="" calcmode="lin" valueType="num">
                                      <p:cBhvr>
                                        <p:cTn id="12" dur="1" fill="hold"/>
                                        <p:tgtEl>
                                          <p:spTgt spid="3">
                                            <p:txEl>
                                              <p:pRg st="2" end="2"/>
                                            </p:txEl>
                                          </p:spTgt>
                                        </p:tgtEl>
                                        <p:attrNameLst>
                                          <p:attrName/>
                                        </p:attrNameLst>
                                      </p:cBhvr>
                                    </p:anim>
                                  </p:childTnLst>
                                </p:cTn>
                              </p:par>
                            </p:childTnLst>
                          </p:cTn>
                        </p:par>
                      </p:childTnLst>
                    </p:cTn>
                  </p:par>
                  <p:par>
                    <p:cTn id="13" fill="hold">
                      <p:stCondLst>
                        <p:cond delay="indefinite"/>
                      </p:stCondLst>
                      <p:childTnLst>
                        <p:par>
                          <p:cTn id="14" fill="hold">
                            <p:stCondLst>
                              <p:cond delay="0"/>
                            </p:stCondLst>
                            <p:childTnLst>
                              <p:par>
                                <p:cTn id="15" presetID="24" presetClass="entr" presetSubtype="0"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 to="" calcmode="lin" valueType="num">
                                      <p:cBhvr>
                                        <p:cTn id="17" dur="1" fill="hold"/>
                                        <p:tgtEl>
                                          <p:spTgt spid="3">
                                            <p:txEl>
                                              <p:pRg st="3" end="3"/>
                                            </p:txEl>
                                          </p:spTgt>
                                        </p:tgtEl>
                                        <p:attrNameLst>
                                          <p:attrName/>
                                        </p:attrNameLst>
                                      </p:cBhvr>
                                    </p:anim>
                                  </p:childTnLst>
                                </p:cTn>
                              </p:par>
                            </p:childTnLst>
                          </p:cTn>
                        </p:par>
                      </p:childTnLst>
                    </p:cTn>
                  </p:par>
                  <p:par>
                    <p:cTn id="18" fill="hold">
                      <p:stCondLst>
                        <p:cond delay="indefinite"/>
                      </p:stCondLst>
                      <p:childTnLst>
                        <p:par>
                          <p:cTn id="19" fill="hold">
                            <p:stCondLst>
                              <p:cond delay="0"/>
                            </p:stCondLst>
                            <p:childTnLst>
                              <p:par>
                                <p:cTn id="20" presetID="24" presetClass="entr" presetSubtype="0" fill="hold" grpId="0"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 to="" calcmode="lin" valueType="num">
                                      <p:cBhvr>
                                        <p:cTn id="22" dur="1" fill="hold"/>
                                        <p:tgtEl>
                                          <p:spTgt spid="3">
                                            <p:txEl>
                                              <p:pRg st="4" end="4"/>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8000"/>
          </a:xfrm>
        </p:spPr>
        <p:txBody>
          <a:bodyPr>
            <a:normAutofit/>
          </a:bodyPr>
          <a:lstStyle/>
          <a:p>
            <a:r>
              <a:rPr lang="en-US" sz="3300" i="1" dirty="0" smtClean="0"/>
              <a:t> 1 Peter 3:17</a:t>
            </a:r>
            <a:r>
              <a:rPr lang="en-US" sz="3300" dirty="0" smtClean="0"/>
              <a:t> </a:t>
            </a:r>
            <a:r>
              <a:rPr lang="en-US" sz="3300" i="1" dirty="0" smtClean="0"/>
              <a:t>For it is better, if the will of God be so, that ye suffer for well doing, than for evil doing</a:t>
            </a:r>
            <a:r>
              <a:rPr lang="en-US" sz="3300" i="1" dirty="0" smtClean="0"/>
              <a:t>.</a:t>
            </a:r>
          </a:p>
          <a:p>
            <a:r>
              <a:rPr lang="en-US" sz="3300" i="1" dirty="0" smtClean="0"/>
              <a:t>1 Peter </a:t>
            </a:r>
            <a:r>
              <a:rPr lang="en-US" sz="3300" i="1" dirty="0" smtClean="0"/>
              <a:t>4:1</a:t>
            </a:r>
            <a:r>
              <a:rPr lang="en-US" sz="3300" dirty="0" smtClean="0"/>
              <a:t> </a:t>
            </a:r>
            <a:r>
              <a:rPr lang="en-US" sz="3300" i="1" dirty="0" smtClean="0"/>
              <a:t>Forasmuch </a:t>
            </a:r>
            <a:r>
              <a:rPr lang="en-US" sz="3300" i="1" dirty="0" smtClean="0"/>
              <a:t>then as Christ hath suffered for us in the flesh, arm yourselves likewise with the same mind.</a:t>
            </a:r>
            <a:endParaRPr lang="en-US" sz="3300" dirty="0" smtClean="0"/>
          </a:p>
          <a:p>
            <a:r>
              <a:rPr lang="en-US" sz="3300" i="1" dirty="0" smtClean="0"/>
              <a:t> </a:t>
            </a:r>
            <a:r>
              <a:rPr lang="en-US" sz="3300" i="1" dirty="0" smtClean="0"/>
              <a:t>1 </a:t>
            </a:r>
            <a:r>
              <a:rPr lang="en-US" sz="3300" i="1" dirty="0" smtClean="0"/>
              <a:t>Peter </a:t>
            </a:r>
            <a:r>
              <a:rPr lang="en-US" sz="3300" i="1" dirty="0" smtClean="0"/>
              <a:t>4:4</a:t>
            </a:r>
            <a:r>
              <a:rPr lang="en-US" sz="3300" dirty="0" smtClean="0"/>
              <a:t> </a:t>
            </a:r>
            <a:r>
              <a:rPr lang="en-US" sz="3300" i="1" dirty="0" smtClean="0"/>
              <a:t>Wherein </a:t>
            </a:r>
            <a:r>
              <a:rPr lang="en-US" sz="3300" i="1" dirty="0" smtClean="0"/>
              <a:t>they think it strange that ye run not with them to the same excess of riot, speaking evil of you:</a:t>
            </a:r>
            <a:endParaRPr lang="en-US" sz="3300" dirty="0" smtClean="0"/>
          </a:p>
          <a:p>
            <a:r>
              <a:rPr lang="en-US" sz="3300" i="1" dirty="0" smtClean="0"/>
              <a:t> </a:t>
            </a:r>
            <a:r>
              <a:rPr lang="en-US" sz="3300" i="1" dirty="0" smtClean="0"/>
              <a:t>1 </a:t>
            </a:r>
            <a:r>
              <a:rPr lang="en-US" sz="3300" i="1" dirty="0" smtClean="0"/>
              <a:t>Peter </a:t>
            </a:r>
            <a:r>
              <a:rPr lang="en-US" sz="3300" i="1" dirty="0" smtClean="0"/>
              <a:t>4:12</a:t>
            </a:r>
            <a:r>
              <a:rPr lang="en-US" sz="3300" dirty="0" smtClean="0"/>
              <a:t> </a:t>
            </a:r>
            <a:r>
              <a:rPr lang="en-US" sz="3300" i="1" dirty="0" smtClean="0"/>
              <a:t>Beloved, </a:t>
            </a:r>
            <a:r>
              <a:rPr lang="en-US" sz="3300" i="1" dirty="0" smtClean="0"/>
              <a:t>think it not strange concerning the fiery trial which is to try you, as though some strange thing happened unto you:</a:t>
            </a:r>
            <a:endParaRPr lang="en-US" sz="3300" dirty="0" smtClean="0"/>
          </a:p>
          <a:p>
            <a:endParaRPr lang="en-US" sz="3300"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to="" calcmode="lin" valueType="num">
                                      <p:cBhvr>
                                        <p:cTn id="7" dur="1" fill="hold"/>
                                        <p:tgtEl>
                                          <p:spTgt spid="3">
                                            <p:txEl>
                                              <p:pRg st="1" end="1"/>
                                            </p:txEl>
                                          </p:spTgt>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 to="" calcmode="lin" valueType="num">
                                      <p:cBhvr>
                                        <p:cTn id="12" dur="1" fill="hold"/>
                                        <p:tgtEl>
                                          <p:spTgt spid="3">
                                            <p:txEl>
                                              <p:pRg st="2" end="2"/>
                                            </p:txEl>
                                          </p:spTgt>
                                        </p:tgtEl>
                                        <p:attrNameLst>
                                          <p:attrName/>
                                        </p:attrNameLst>
                                      </p:cBhvr>
                                    </p:anim>
                                  </p:childTnLst>
                                </p:cTn>
                              </p:par>
                            </p:childTnLst>
                          </p:cTn>
                        </p:par>
                      </p:childTnLst>
                    </p:cTn>
                  </p:par>
                  <p:par>
                    <p:cTn id="13" fill="hold">
                      <p:stCondLst>
                        <p:cond delay="indefinite"/>
                      </p:stCondLst>
                      <p:childTnLst>
                        <p:par>
                          <p:cTn id="14" fill="hold">
                            <p:stCondLst>
                              <p:cond delay="0"/>
                            </p:stCondLst>
                            <p:childTnLst>
                              <p:par>
                                <p:cTn id="15" presetID="24" presetClass="entr" presetSubtype="0"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 to="" calcmode="lin" valueType="num">
                                      <p:cBhvr>
                                        <p:cTn id="17" dur="1" fill="hold"/>
                                        <p:tgtEl>
                                          <p:spTgt spid="3">
                                            <p:txEl>
                                              <p:pRg st="3" end="3"/>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8000"/>
          </a:xfrm>
        </p:spPr>
        <p:txBody>
          <a:bodyPr>
            <a:noAutofit/>
          </a:bodyPr>
          <a:lstStyle/>
          <a:p>
            <a:r>
              <a:rPr lang="en-US" sz="3600" i="1" dirty="0" smtClean="0"/>
              <a:t>1 Peter </a:t>
            </a:r>
            <a:r>
              <a:rPr lang="en-US" sz="3600" i="1" dirty="0" smtClean="0"/>
              <a:t>4:13</a:t>
            </a:r>
            <a:r>
              <a:rPr lang="en-US" sz="3600" dirty="0" smtClean="0"/>
              <a:t> </a:t>
            </a:r>
            <a:r>
              <a:rPr lang="en-US" sz="3600" i="1" dirty="0" smtClean="0"/>
              <a:t>But </a:t>
            </a:r>
            <a:r>
              <a:rPr lang="en-US" sz="3600" i="1" dirty="0" smtClean="0"/>
              <a:t>rejoice, inasmuch as ye are partakers of Christ's sufferings; that, when his glory shall be revealed, ye may be glad also with exceeding joy.</a:t>
            </a:r>
            <a:endParaRPr lang="en-US" sz="3600" dirty="0" smtClean="0"/>
          </a:p>
          <a:p>
            <a:r>
              <a:rPr lang="en-US" sz="3600" i="1" dirty="0" smtClean="0"/>
              <a:t> </a:t>
            </a:r>
            <a:r>
              <a:rPr lang="en-US" sz="3600" i="1" dirty="0" smtClean="0"/>
              <a:t>1 </a:t>
            </a:r>
            <a:r>
              <a:rPr lang="en-US" sz="3600" i="1" dirty="0" smtClean="0"/>
              <a:t>Peter </a:t>
            </a:r>
            <a:r>
              <a:rPr lang="en-US" sz="3600" i="1" dirty="0" smtClean="0"/>
              <a:t>4:14</a:t>
            </a:r>
            <a:r>
              <a:rPr lang="en-US" sz="3600" dirty="0" smtClean="0"/>
              <a:t> </a:t>
            </a:r>
            <a:r>
              <a:rPr lang="en-US" sz="3600" i="1" dirty="0" smtClean="0"/>
              <a:t>If </a:t>
            </a:r>
            <a:r>
              <a:rPr lang="en-US" sz="3600" i="1" dirty="0" smtClean="0"/>
              <a:t>ye be reproached for the name of Christ, happy are ye; for the spirit of glory and of God </a:t>
            </a:r>
            <a:r>
              <a:rPr lang="en-US" sz="3600" i="1" dirty="0" err="1" smtClean="0"/>
              <a:t>resteth</a:t>
            </a:r>
            <a:r>
              <a:rPr lang="en-US" sz="3600" i="1" dirty="0" smtClean="0"/>
              <a:t> upon you: on their part he is evil spoken of, but on your part he is glorified.</a:t>
            </a:r>
            <a:endParaRPr lang="en-US" sz="3600" dirty="0" smtClean="0"/>
          </a:p>
          <a:p>
            <a:r>
              <a:rPr lang="en-US" sz="3600" i="1" dirty="0" smtClean="0"/>
              <a:t> </a:t>
            </a:r>
            <a:r>
              <a:rPr lang="en-US" sz="3600" i="1" dirty="0" smtClean="0"/>
              <a:t>1 </a:t>
            </a:r>
            <a:r>
              <a:rPr lang="en-US" sz="3600" i="1" dirty="0" smtClean="0"/>
              <a:t>Peter </a:t>
            </a:r>
            <a:r>
              <a:rPr lang="en-US" sz="3600" i="1" dirty="0" smtClean="0"/>
              <a:t>4:16</a:t>
            </a:r>
            <a:r>
              <a:rPr lang="en-US" sz="3600" dirty="0" smtClean="0"/>
              <a:t> </a:t>
            </a:r>
            <a:r>
              <a:rPr lang="en-US" sz="3600" i="1" dirty="0" smtClean="0"/>
              <a:t>Yet </a:t>
            </a:r>
            <a:r>
              <a:rPr lang="en-US" sz="3600" i="1" dirty="0" smtClean="0"/>
              <a:t>if any man suffer as a Christian, let him not be ashamed; but let him glorify God on this behalf.</a:t>
            </a:r>
            <a:endParaRPr lang="en-US" sz="3600" dirty="0" smtClean="0"/>
          </a:p>
          <a:p>
            <a:pPr>
              <a:buNone/>
            </a:pPr>
            <a:endParaRPr lang="en-US" sz="36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to="" calcmode="lin" valueType="num">
                                      <p:cBhvr>
                                        <p:cTn id="7" dur="1" fill="hold"/>
                                        <p:tgtEl>
                                          <p:spTgt spid="3">
                                            <p:txEl>
                                              <p:pRg st="1" end="1"/>
                                            </p:txEl>
                                          </p:spTgt>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 to="" calcmode="lin" valueType="num">
                                      <p:cBhvr>
                                        <p:cTn id="12" dur="1" fill="hold"/>
                                        <p:tgtEl>
                                          <p:spTgt spid="3">
                                            <p:txEl>
                                              <p:pRg st="2" end="2"/>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8000"/>
          </a:xfrm>
        </p:spPr>
        <p:txBody>
          <a:bodyPr>
            <a:normAutofit lnSpcReduction="10000"/>
          </a:bodyPr>
          <a:lstStyle/>
          <a:p>
            <a:r>
              <a:rPr lang="en-US" i="1" dirty="0" smtClean="0"/>
              <a:t>1 Peter </a:t>
            </a:r>
            <a:r>
              <a:rPr lang="en-US" i="1" dirty="0" smtClean="0"/>
              <a:t>5:7</a:t>
            </a:r>
            <a:r>
              <a:rPr lang="en-US" dirty="0" smtClean="0"/>
              <a:t> </a:t>
            </a:r>
            <a:r>
              <a:rPr lang="en-US" i="1" dirty="0" smtClean="0"/>
              <a:t>Casting </a:t>
            </a:r>
            <a:r>
              <a:rPr lang="en-US" i="1" dirty="0" smtClean="0"/>
              <a:t>all your care upon him; for he </a:t>
            </a:r>
            <a:r>
              <a:rPr lang="en-US" i="1" dirty="0" err="1" smtClean="0"/>
              <a:t>careth</a:t>
            </a:r>
            <a:r>
              <a:rPr lang="en-US" i="1" dirty="0" smtClean="0"/>
              <a:t> for you.</a:t>
            </a:r>
            <a:endParaRPr lang="en-US" dirty="0" smtClean="0"/>
          </a:p>
          <a:p>
            <a:r>
              <a:rPr lang="en-US" i="1" dirty="0" smtClean="0"/>
              <a:t> </a:t>
            </a:r>
            <a:r>
              <a:rPr lang="en-US" i="1" dirty="0" smtClean="0"/>
              <a:t>1 </a:t>
            </a:r>
            <a:r>
              <a:rPr lang="en-US" i="1" dirty="0" smtClean="0"/>
              <a:t>Peter </a:t>
            </a:r>
            <a:r>
              <a:rPr lang="en-US" i="1" dirty="0" smtClean="0"/>
              <a:t>5:8</a:t>
            </a:r>
            <a:r>
              <a:rPr lang="en-US" dirty="0" smtClean="0"/>
              <a:t> </a:t>
            </a:r>
            <a:r>
              <a:rPr lang="en-US" i="1" dirty="0" smtClean="0"/>
              <a:t>Be </a:t>
            </a:r>
            <a:r>
              <a:rPr lang="en-US" i="1" dirty="0" smtClean="0"/>
              <a:t>sober, be vigilant; because your adversary the devil, as a roaring lion, walketh about, seeking whom he may devour:</a:t>
            </a:r>
            <a:endParaRPr lang="en-US" dirty="0" smtClean="0"/>
          </a:p>
          <a:p>
            <a:r>
              <a:rPr lang="en-US" i="1" dirty="0" smtClean="0"/>
              <a:t> </a:t>
            </a:r>
            <a:r>
              <a:rPr lang="en-US" i="1" dirty="0" smtClean="0"/>
              <a:t>1 </a:t>
            </a:r>
            <a:r>
              <a:rPr lang="en-US" i="1" dirty="0" smtClean="0"/>
              <a:t>Peter </a:t>
            </a:r>
            <a:r>
              <a:rPr lang="en-US" i="1" dirty="0" smtClean="0"/>
              <a:t>5:9</a:t>
            </a:r>
            <a:r>
              <a:rPr lang="en-US" dirty="0" smtClean="0"/>
              <a:t> </a:t>
            </a:r>
            <a:r>
              <a:rPr lang="en-US" i="1" dirty="0" smtClean="0"/>
              <a:t>Whom </a:t>
            </a:r>
            <a:r>
              <a:rPr lang="en-US" i="1" dirty="0" smtClean="0"/>
              <a:t>resist </a:t>
            </a:r>
            <a:r>
              <a:rPr lang="en-US" i="1" dirty="0" err="1" smtClean="0"/>
              <a:t>stedfast</a:t>
            </a:r>
            <a:r>
              <a:rPr lang="en-US" i="1" dirty="0" smtClean="0"/>
              <a:t> in the faith, knowing that the same afflictions are accomplished in your brethren that are in the world.</a:t>
            </a:r>
            <a:endParaRPr lang="en-US" dirty="0" smtClean="0"/>
          </a:p>
          <a:p>
            <a:r>
              <a:rPr lang="en-US" i="1" dirty="0" smtClean="0"/>
              <a:t> </a:t>
            </a:r>
            <a:r>
              <a:rPr lang="en-US" i="1" dirty="0" smtClean="0"/>
              <a:t>1 </a:t>
            </a:r>
            <a:r>
              <a:rPr lang="en-US" i="1" dirty="0" smtClean="0"/>
              <a:t>Peter </a:t>
            </a:r>
            <a:r>
              <a:rPr lang="en-US" i="1" dirty="0" smtClean="0"/>
              <a:t>5:10</a:t>
            </a:r>
            <a:r>
              <a:rPr lang="en-US" dirty="0" smtClean="0"/>
              <a:t> </a:t>
            </a:r>
            <a:r>
              <a:rPr lang="en-US" i="1" dirty="0" smtClean="0"/>
              <a:t>But </a:t>
            </a:r>
            <a:r>
              <a:rPr lang="en-US" i="1" dirty="0" smtClean="0"/>
              <a:t>the God of all grace, who hath called us unto his eternal glory by Christ Jesus, after that ye have suffered a while, make you perfect, </a:t>
            </a:r>
            <a:r>
              <a:rPr lang="en-US" i="1" dirty="0" err="1" smtClean="0"/>
              <a:t>stablish</a:t>
            </a:r>
            <a:r>
              <a:rPr lang="en-US" i="1" dirty="0" smtClean="0"/>
              <a:t>, strengthen, settle you</a:t>
            </a:r>
            <a:r>
              <a:rPr lang="en-US" i="1" dirty="0" smtClean="0"/>
              <a:t>.</a:t>
            </a:r>
            <a:endParaRPr lang="en-US" dirty="0" smtClean="0"/>
          </a:p>
          <a:p>
            <a:r>
              <a:rPr lang="en-US" i="1" dirty="0" smtClean="0"/>
              <a:t>1 Peter </a:t>
            </a:r>
            <a:r>
              <a:rPr lang="en-US" i="1" dirty="0" smtClean="0"/>
              <a:t>5:11</a:t>
            </a:r>
            <a:r>
              <a:rPr lang="en-US" dirty="0" smtClean="0"/>
              <a:t> </a:t>
            </a:r>
            <a:r>
              <a:rPr lang="en-US" i="1" dirty="0" smtClean="0"/>
              <a:t>To </a:t>
            </a:r>
            <a:r>
              <a:rPr lang="en-US" i="1" dirty="0" smtClean="0"/>
              <a:t>him be glory and dominion forever and ever. Amen.</a:t>
            </a:r>
            <a:endParaRPr lang="en-US" dirty="0" smtClean="0"/>
          </a:p>
          <a:p>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to="" calcmode="lin" valueType="num">
                                      <p:cBhvr>
                                        <p:cTn id="7" dur="1" fill="hold"/>
                                        <p:tgtEl>
                                          <p:spTgt spid="3">
                                            <p:txEl>
                                              <p:pRg st="1" end="1"/>
                                            </p:txEl>
                                          </p:spTgt>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 to="" calcmode="lin" valueType="num">
                                      <p:cBhvr>
                                        <p:cTn id="12" dur="1" fill="hold"/>
                                        <p:tgtEl>
                                          <p:spTgt spid="3">
                                            <p:txEl>
                                              <p:pRg st="2" end="2"/>
                                            </p:txEl>
                                          </p:spTgt>
                                        </p:tgtEl>
                                        <p:attrNameLst>
                                          <p:attrName/>
                                        </p:attrNameLst>
                                      </p:cBhvr>
                                    </p:anim>
                                  </p:childTnLst>
                                </p:cTn>
                              </p:par>
                            </p:childTnLst>
                          </p:cTn>
                        </p:par>
                      </p:childTnLst>
                    </p:cTn>
                  </p:par>
                  <p:par>
                    <p:cTn id="13" fill="hold">
                      <p:stCondLst>
                        <p:cond delay="indefinite"/>
                      </p:stCondLst>
                      <p:childTnLst>
                        <p:par>
                          <p:cTn id="14" fill="hold">
                            <p:stCondLst>
                              <p:cond delay="0"/>
                            </p:stCondLst>
                            <p:childTnLst>
                              <p:par>
                                <p:cTn id="15" presetID="24" presetClass="entr" presetSubtype="0"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 to="" calcmode="lin" valueType="num">
                                      <p:cBhvr>
                                        <p:cTn id="17" dur="1" fill="hold"/>
                                        <p:tgtEl>
                                          <p:spTgt spid="3">
                                            <p:txEl>
                                              <p:pRg st="3" end="3"/>
                                            </p:txEl>
                                          </p:spTgt>
                                        </p:tgtEl>
                                        <p:attrNameLst>
                                          <p:attrName/>
                                        </p:attrNameLst>
                                      </p:cBhvr>
                                    </p:anim>
                                  </p:childTnLst>
                                </p:cTn>
                              </p:par>
                            </p:childTnLst>
                          </p:cTn>
                        </p:par>
                      </p:childTnLst>
                    </p:cTn>
                  </p:par>
                  <p:par>
                    <p:cTn id="18" fill="hold">
                      <p:stCondLst>
                        <p:cond delay="indefinite"/>
                      </p:stCondLst>
                      <p:childTnLst>
                        <p:par>
                          <p:cTn id="19" fill="hold">
                            <p:stCondLst>
                              <p:cond delay="0"/>
                            </p:stCondLst>
                            <p:childTnLst>
                              <p:par>
                                <p:cTn id="20" presetID="24" presetClass="entr" presetSubtype="0" fill="hold" grpId="0"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 to="" calcmode="lin" valueType="num">
                                      <p:cBhvr>
                                        <p:cTn id="22" dur="1" fill="hold"/>
                                        <p:tgtEl>
                                          <p:spTgt spid="3">
                                            <p:txEl>
                                              <p:pRg st="4" end="4"/>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2" descr="http://4.bp.blogspot.com/_AB0jscEVGh4/TMCS6Aj994I/AAAAAAAAAQc/5-NlLdXYjIs/s1600/Job+-+suffering.jpg"/>
          <p:cNvPicPr>
            <a:picLocks noChangeAspect="1" noChangeArrowheads="1"/>
          </p:cNvPicPr>
          <p:nvPr/>
        </p:nvPicPr>
        <p:blipFill>
          <a:blip r:embed="rId2" cstate="print"/>
          <a:srcRect l="6736" t="-107"/>
          <a:stretch>
            <a:fillRect/>
          </a:stretch>
        </p:blipFill>
        <p:spPr bwMode="auto">
          <a:xfrm>
            <a:off x="1905000" y="304800"/>
            <a:ext cx="5410200" cy="405765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8" name="Title 7"/>
          <p:cNvSpPr>
            <a:spLocks noGrp="1"/>
          </p:cNvSpPr>
          <p:nvPr>
            <p:ph type="title"/>
          </p:nvPr>
        </p:nvSpPr>
        <p:spPr>
          <a:xfrm>
            <a:off x="152400" y="4267200"/>
            <a:ext cx="8839200" cy="2438400"/>
          </a:xfrm>
        </p:spPr>
        <p:txBody>
          <a:bodyPr>
            <a:noAutofit/>
          </a:bodyPr>
          <a:lstStyle/>
          <a:p>
            <a:r>
              <a:rPr lang="en-US" sz="3900" dirty="0" smtClean="0">
                <a:effectLst>
                  <a:glow rad="63500">
                    <a:schemeClr val="accent6">
                      <a:satMod val="175000"/>
                      <a:alpha val="40000"/>
                    </a:schemeClr>
                  </a:glow>
                  <a:reflection blurRad="6350" stA="55000" endA="300" endPos="45500" dir="5400000" sy="-100000" algn="bl" rotWithShape="0"/>
                </a:effectLst>
              </a:rPr>
              <a:t>The </a:t>
            </a:r>
            <a:r>
              <a:rPr lang="en-US" sz="3900" dirty="0">
                <a:effectLst>
                  <a:glow rad="63500">
                    <a:schemeClr val="accent6">
                      <a:satMod val="175000"/>
                      <a:alpha val="40000"/>
                    </a:schemeClr>
                  </a:glow>
                  <a:reflection blurRad="6350" stA="55000" endA="300" endPos="45500" dir="5400000" sy="-100000" algn="bl" rotWithShape="0"/>
                </a:effectLst>
              </a:rPr>
              <a:t>unbelievable sufferings of Job were by the will of </a:t>
            </a:r>
            <a:r>
              <a:rPr lang="en-US" sz="3900" dirty="0" smtClean="0">
                <a:effectLst>
                  <a:glow rad="63500">
                    <a:schemeClr val="accent6">
                      <a:satMod val="175000"/>
                      <a:alpha val="40000"/>
                    </a:schemeClr>
                  </a:glow>
                  <a:reflection blurRad="6350" stA="55000" endA="300" endPos="45500" dir="5400000" sy="-100000" algn="bl" rotWithShape="0"/>
                </a:effectLst>
              </a:rPr>
              <a:t>God, for </a:t>
            </a:r>
            <a:r>
              <a:rPr lang="en-US" sz="3900" dirty="0">
                <a:effectLst>
                  <a:glow rad="63500">
                    <a:schemeClr val="accent6">
                      <a:satMod val="175000"/>
                      <a:alpha val="40000"/>
                    </a:schemeClr>
                  </a:glow>
                  <a:reflection blurRad="6350" stA="55000" endA="300" endPos="45500" dir="5400000" sy="-100000" algn="bl" rotWithShape="0"/>
                </a:effectLst>
              </a:rPr>
              <a:t>his ultimate good </a:t>
            </a:r>
            <a:r>
              <a:rPr lang="en-US" sz="3900" dirty="0" smtClean="0">
                <a:effectLst>
                  <a:glow rad="63500">
                    <a:schemeClr val="accent6">
                      <a:satMod val="175000"/>
                      <a:alpha val="40000"/>
                    </a:schemeClr>
                  </a:glow>
                  <a:reflection blurRad="6350" stA="55000" endA="300" endPos="45500" dir="5400000" sy="-100000" algn="bl" rotWithShape="0"/>
                </a:effectLst>
              </a:rPr>
              <a:t/>
            </a:r>
            <a:br>
              <a:rPr lang="en-US" sz="3900" dirty="0" smtClean="0">
                <a:effectLst>
                  <a:glow rad="63500">
                    <a:schemeClr val="accent6">
                      <a:satMod val="175000"/>
                      <a:alpha val="40000"/>
                    </a:schemeClr>
                  </a:glow>
                  <a:reflection blurRad="6350" stA="55000" endA="300" endPos="45500" dir="5400000" sy="-100000" algn="bl" rotWithShape="0"/>
                </a:effectLst>
              </a:rPr>
            </a:br>
            <a:r>
              <a:rPr lang="en-US" sz="3900" dirty="0" smtClean="0">
                <a:effectLst>
                  <a:glow rad="63500">
                    <a:schemeClr val="accent6">
                      <a:satMod val="175000"/>
                      <a:alpha val="40000"/>
                    </a:schemeClr>
                  </a:glow>
                  <a:reflection blurRad="6350" stA="55000" endA="300" endPos="45500" dir="5400000" sy="-100000" algn="bl" rotWithShape="0"/>
                </a:effectLst>
              </a:rPr>
              <a:t>and </a:t>
            </a:r>
            <a:r>
              <a:rPr lang="en-US" sz="3900" dirty="0">
                <a:effectLst>
                  <a:glow rad="63500">
                    <a:schemeClr val="accent6">
                      <a:satMod val="175000"/>
                      <a:alpha val="40000"/>
                    </a:schemeClr>
                  </a:glow>
                  <a:reflection blurRad="6350" stA="55000" endA="300" endPos="45500" dir="5400000" sy="-100000" algn="bl" rotWithShape="0"/>
                </a:effectLst>
              </a:rPr>
              <a:t>for God's </a:t>
            </a:r>
            <a:r>
              <a:rPr lang="en-US" sz="3900" dirty="0" smtClean="0">
                <a:effectLst>
                  <a:glow rad="63500">
                    <a:schemeClr val="accent6">
                      <a:satMod val="175000"/>
                      <a:alpha val="40000"/>
                    </a:schemeClr>
                  </a:glow>
                  <a:reflection blurRad="6350" stA="55000" endA="300" endPos="45500" dir="5400000" sy="-100000" algn="bl" rotWithShape="0"/>
                </a:effectLst>
              </a:rPr>
              <a:t>glory.</a:t>
            </a:r>
            <a:endParaRPr lang="en-US" sz="3900" dirty="0">
              <a:effectLst>
                <a:glow rad="63500">
                  <a:schemeClr val="accent6">
                    <a:satMod val="175000"/>
                    <a:alpha val="40000"/>
                  </a:schemeClr>
                </a:glow>
                <a:reflection blurRad="6350" stA="55000" endA="300" endPos="45500" dir="5400000" sy="-100000" algn="bl" rotWithShape="0"/>
              </a:effectLst>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04800" y="685800"/>
            <a:ext cx="8534400" cy="5029200"/>
          </a:xfrm>
          <a:prstGeom prst="rect">
            <a:avLst/>
          </a:prstGeom>
        </p:spPr>
        <p:txBody>
          <a:bodyPr wrap="square">
            <a:spAutoFit/>
          </a:bodyPr>
          <a:lstStyle/>
          <a:p>
            <a:pPr algn="ctr"/>
            <a:r>
              <a:rPr lang="en-US" sz="5400" i="1" dirty="0">
                <a:cs typeface="Times New Roman" pitchFamily="18" charset="0"/>
              </a:rPr>
              <a:t> "What? shall we receive good at the hand of God, and shall we not receive evil (bad)?</a:t>
            </a:r>
            <a:r>
              <a:rPr lang="en-US" sz="5400" dirty="0">
                <a:cs typeface="Times New Roman" pitchFamily="18" charset="0"/>
              </a:rPr>
              <a:t> </a:t>
            </a:r>
            <a:r>
              <a:rPr lang="en-US" sz="5400" i="1" u="sng" dirty="0">
                <a:cs typeface="Times New Roman" pitchFamily="18" charset="0"/>
              </a:rPr>
              <a:t>In all this</a:t>
            </a:r>
            <a:r>
              <a:rPr lang="en-US" sz="5400" i="1" dirty="0">
                <a:cs typeface="Times New Roman" pitchFamily="18" charset="0"/>
              </a:rPr>
              <a:t> Job sinned not, nor charged God foolishly."</a:t>
            </a:r>
            <a:r>
              <a:rPr lang="en-US" sz="5400" dirty="0">
                <a:cs typeface="Times New Roman" pitchFamily="18" charset="0"/>
              </a:rPr>
              <a:t> </a:t>
            </a:r>
            <a:endParaRPr lang="en-US" sz="5400"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74638"/>
            <a:ext cx="8686800" cy="1143000"/>
          </a:xfrm>
        </p:spPr>
        <p:txBody>
          <a:bodyPr>
            <a:normAutofit/>
          </a:bodyPr>
          <a:lstStyle/>
          <a:p>
            <a:r>
              <a:rPr lang="en-US" dirty="0" smtClean="0">
                <a:solidFill>
                  <a:srgbClr val="FFFF00"/>
                </a:solidFill>
              </a:rPr>
              <a:t>Reasons why God’s children suffer</a:t>
            </a:r>
            <a:endParaRPr lang="en-US" dirty="0">
              <a:solidFill>
                <a:srgbClr val="FFFF00"/>
              </a:solidFill>
            </a:endParaRPr>
          </a:p>
        </p:txBody>
      </p:sp>
      <p:sp>
        <p:nvSpPr>
          <p:cNvPr id="3" name="Content Placeholder 2"/>
          <p:cNvSpPr>
            <a:spLocks noGrp="1"/>
          </p:cNvSpPr>
          <p:nvPr>
            <p:ph idx="1"/>
          </p:nvPr>
        </p:nvSpPr>
        <p:spPr>
          <a:xfrm>
            <a:off x="228600" y="1600200"/>
            <a:ext cx="8610600" cy="5105400"/>
          </a:xfrm>
        </p:spPr>
        <p:txBody>
          <a:bodyPr>
            <a:normAutofit lnSpcReduction="10000"/>
          </a:bodyPr>
          <a:lstStyle/>
          <a:p>
            <a:pPr>
              <a:buNone/>
            </a:pPr>
            <a:r>
              <a:rPr lang="en-US" dirty="0" smtClean="0"/>
              <a:t>1. Sometimes </a:t>
            </a:r>
            <a:r>
              <a:rPr lang="en-US" dirty="0"/>
              <a:t>God’s people suffer because of Satan's attack - </a:t>
            </a:r>
          </a:p>
          <a:p>
            <a:r>
              <a:rPr lang="en-US" dirty="0"/>
              <a:t>Jesus said to Peter </a:t>
            </a:r>
            <a:r>
              <a:rPr lang="en-US" i="1" dirty="0"/>
              <a:t>"And the Lord said, Simon, Simon, behold, Satan hath desired to have you, that he may sift you as wheat."</a:t>
            </a:r>
            <a:r>
              <a:rPr lang="en-US" dirty="0"/>
              <a:t> </a:t>
            </a:r>
          </a:p>
          <a:p>
            <a:r>
              <a:rPr lang="en-US" dirty="0"/>
              <a:t>Paul said - </a:t>
            </a:r>
            <a:r>
              <a:rPr lang="en-US" i="1" dirty="0" smtClean="0"/>
              <a:t>"...once and again, Satan </a:t>
            </a:r>
            <a:r>
              <a:rPr lang="en-US" i="1" dirty="0"/>
              <a:t>hindered us."</a:t>
            </a:r>
            <a:endParaRPr lang="en-US" dirty="0"/>
          </a:p>
          <a:p>
            <a:r>
              <a:rPr lang="en-US" dirty="0"/>
              <a:t>The word of God call's Satan our </a:t>
            </a:r>
            <a:r>
              <a:rPr lang="en-US" i="1" dirty="0"/>
              <a:t>"Enemy"</a:t>
            </a:r>
            <a:r>
              <a:rPr lang="en-US" dirty="0"/>
              <a:t> </a:t>
            </a:r>
            <a:endParaRPr lang="en-US" dirty="0" smtClean="0"/>
          </a:p>
          <a:p>
            <a:r>
              <a:rPr lang="en-US" dirty="0" smtClean="0"/>
              <a:t>That </a:t>
            </a:r>
            <a:r>
              <a:rPr lang="en-US" dirty="0"/>
              <a:t>is </a:t>
            </a:r>
            <a:r>
              <a:rPr lang="en-US" dirty="0" smtClean="0"/>
              <a:t>why </a:t>
            </a:r>
            <a:r>
              <a:rPr lang="en-US" dirty="0"/>
              <a:t>we must </a:t>
            </a:r>
            <a:r>
              <a:rPr lang="en-US" i="1" dirty="0"/>
              <a:t>"Put on the whole armor of God..."</a:t>
            </a:r>
            <a:endParaRPr lang="en-US" dirty="0"/>
          </a:p>
          <a:p>
            <a:pPr marL="514350" indent="-514350">
              <a:buAutoNum type="arabicPeriod"/>
            </a:pPr>
            <a:endParaRPr lang="en-US" dirty="0"/>
          </a:p>
          <a:p>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371600"/>
          </a:xfrm>
        </p:spPr>
        <p:txBody>
          <a:bodyPr/>
          <a:lstStyle/>
          <a:p>
            <a:r>
              <a:rPr lang="en-US" i="1" dirty="0" smtClean="0">
                <a:solidFill>
                  <a:srgbClr val="FFFF00"/>
                </a:solidFill>
              </a:rPr>
              <a:t>“In all this…”</a:t>
            </a:r>
            <a:endParaRPr lang="en-US" dirty="0">
              <a:solidFill>
                <a:srgbClr val="FFFF00"/>
              </a:solidFill>
            </a:endParaRPr>
          </a:p>
        </p:txBody>
      </p:sp>
      <p:sp>
        <p:nvSpPr>
          <p:cNvPr id="3" name="Content Placeholder 2"/>
          <p:cNvSpPr>
            <a:spLocks noGrp="1"/>
          </p:cNvSpPr>
          <p:nvPr>
            <p:ph idx="1"/>
          </p:nvPr>
        </p:nvSpPr>
        <p:spPr>
          <a:xfrm>
            <a:off x="457200" y="1447800"/>
            <a:ext cx="8305800" cy="1981200"/>
          </a:xfrm>
        </p:spPr>
        <p:txBody>
          <a:bodyPr>
            <a:normAutofit/>
          </a:bodyPr>
          <a:lstStyle/>
          <a:p>
            <a:pPr algn="ctr">
              <a:buNone/>
            </a:pPr>
            <a:r>
              <a:rPr lang="en-US" sz="4000" i="1" dirty="0">
                <a:effectLst>
                  <a:glow rad="101600">
                    <a:schemeClr val="bg1">
                      <a:alpha val="40000"/>
                    </a:schemeClr>
                  </a:glow>
                  <a:reflection blurRad="6350" stA="55000" endA="300" endPos="45500" dir="5400000" sy="-100000" algn="bl" rotWithShape="0"/>
                </a:effectLst>
              </a:rPr>
              <a:t>What does all this </a:t>
            </a:r>
            <a:r>
              <a:rPr lang="en-US" sz="4000" i="1" dirty="0" smtClean="0">
                <a:effectLst>
                  <a:glow rad="101600">
                    <a:schemeClr val="bg1">
                      <a:alpha val="40000"/>
                    </a:schemeClr>
                  </a:glow>
                  <a:reflection blurRad="6350" stA="55000" endA="300" endPos="45500" dir="5400000" sy="-100000" algn="bl" rotWithShape="0"/>
                </a:effectLst>
              </a:rPr>
              <a:t>include?</a:t>
            </a:r>
          </a:p>
        </p:txBody>
      </p:sp>
      <p:pic>
        <p:nvPicPr>
          <p:cNvPr id="31748" name="Picture 4" descr="http://www.vbcshafter.com/wp-content/uploads/2011/09/Book-of-Job-by-Paul-Luna.jpg"/>
          <p:cNvPicPr>
            <a:picLocks noChangeAspect="1" noChangeArrowheads="1"/>
          </p:cNvPicPr>
          <p:nvPr/>
        </p:nvPicPr>
        <p:blipFill>
          <a:blip r:embed="rId2" cstate="print"/>
          <a:srcRect t="31381" r="186"/>
          <a:stretch>
            <a:fillRect/>
          </a:stretch>
        </p:blipFill>
        <p:spPr bwMode="auto">
          <a:xfrm>
            <a:off x="1447800" y="2590800"/>
            <a:ext cx="6477000" cy="3963537"/>
          </a:xfrm>
          <a:prstGeom prst="rect">
            <a:avLst/>
          </a:prstGeom>
          <a:ln>
            <a:noFill/>
          </a:ln>
          <a:effectLst>
            <a:softEdge rad="112500"/>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http://3.bp.blogspot.com/-tgMedzo_cZ8/Tl57PEms8UI/AAAAAAAAAJY/zRdHj4rB2YM/s1600/satan.jpg"/>
          <p:cNvPicPr>
            <a:picLocks noChangeAspect="1" noChangeArrowheads="1"/>
          </p:cNvPicPr>
          <p:nvPr/>
        </p:nvPicPr>
        <p:blipFill>
          <a:blip r:embed="rId2" cstate="print"/>
          <a:srcRect/>
          <a:stretch>
            <a:fillRect/>
          </a:stretch>
        </p:blipFill>
        <p:spPr bwMode="auto">
          <a:xfrm>
            <a:off x="1219200" y="1905000"/>
            <a:ext cx="6400800" cy="4783126"/>
          </a:xfrm>
          <a:prstGeom prst="rect">
            <a:avLst/>
          </a:prstGeom>
          <a:ln>
            <a:noFill/>
          </a:ln>
          <a:effectLst>
            <a:softEdge rad="112500"/>
          </a:effectLst>
        </p:spPr>
      </p:pic>
      <p:sp>
        <p:nvSpPr>
          <p:cNvPr id="3" name="Title 2"/>
          <p:cNvSpPr>
            <a:spLocks noGrp="1"/>
          </p:cNvSpPr>
          <p:nvPr>
            <p:ph type="title"/>
          </p:nvPr>
        </p:nvSpPr>
        <p:spPr>
          <a:xfrm>
            <a:off x="0" y="304800"/>
            <a:ext cx="9144000" cy="1752600"/>
          </a:xfrm>
        </p:spPr>
        <p:txBody>
          <a:bodyPr>
            <a:normAutofit fontScale="90000"/>
          </a:bodyPr>
          <a:lstStyle/>
          <a:p>
            <a:r>
              <a:rPr lang="en-US" dirty="0" smtClean="0">
                <a:solidFill>
                  <a:srgbClr val="FFFF00"/>
                </a:solidFill>
              </a:rPr>
              <a:t>Satan attacked Job in seven areas of life </a:t>
            </a:r>
            <a:br>
              <a:rPr lang="en-US" dirty="0" smtClean="0">
                <a:solidFill>
                  <a:srgbClr val="FFFF00"/>
                </a:solidFill>
              </a:rPr>
            </a:br>
            <a:r>
              <a:rPr lang="en-US" dirty="0" smtClean="0">
                <a:solidFill>
                  <a:srgbClr val="FFFF00"/>
                </a:solidFill>
              </a:rPr>
              <a:t>(</a:t>
            </a:r>
            <a:r>
              <a:rPr lang="en-US" i="1" dirty="0" smtClean="0">
                <a:solidFill>
                  <a:srgbClr val="FFFF00"/>
                </a:solidFill>
              </a:rPr>
              <a:t>Job 1-2)</a:t>
            </a:r>
            <a:r>
              <a:rPr lang="en-US" dirty="0" smtClean="0">
                <a:solidFill>
                  <a:srgbClr val="FFFF00"/>
                </a:solidFill>
              </a:rPr>
              <a:t/>
            </a:r>
            <a:br>
              <a:rPr lang="en-US" dirty="0" smtClean="0">
                <a:solidFill>
                  <a:srgbClr val="FFFF00"/>
                </a:solidFill>
              </a:rPr>
            </a:br>
            <a:endParaRPr lang="en-US" dirty="0">
              <a:solidFill>
                <a:srgbClr val="FFFF00"/>
              </a:solidFill>
            </a:endParaRPr>
          </a:p>
        </p:txBody>
      </p:sp>
      <p:pic>
        <p:nvPicPr>
          <p:cNvPr id="5" name="Picture 2" descr="http://3.bp.blogspot.com/-tgMedzo_cZ8/Tl57PEms8UI/AAAAAAAAAJY/zRdHj4rB2YM/s1600/satan.jpg"/>
          <p:cNvPicPr>
            <a:picLocks noChangeAspect="1" noChangeArrowheads="1"/>
          </p:cNvPicPr>
          <p:nvPr/>
        </p:nvPicPr>
        <p:blipFill>
          <a:blip r:embed="rId2" cstate="print"/>
          <a:srcRect l="11905" t="39828" r="75000" b="47427"/>
          <a:stretch>
            <a:fillRect/>
          </a:stretch>
        </p:blipFill>
        <p:spPr bwMode="auto">
          <a:xfrm>
            <a:off x="3124200" y="3810000"/>
            <a:ext cx="1057278" cy="609599"/>
          </a:xfrm>
          <a:prstGeom prst="ellipse">
            <a:avLst/>
          </a:prstGeom>
          <a:ln>
            <a:noFill/>
          </a:ln>
          <a:effectLst>
            <a:softEdge rad="112500"/>
          </a:effectLst>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Attacked his job (Ox, servants)  </a:t>
            </a:r>
            <a:br>
              <a:rPr lang="en-US" dirty="0"/>
            </a:br>
            <a:r>
              <a:rPr lang="en-US" i="1" dirty="0" smtClean="0"/>
              <a:t>Job </a:t>
            </a:r>
            <a:r>
              <a:rPr lang="en-US" i="1" dirty="0"/>
              <a:t>1:14, 17</a:t>
            </a:r>
          </a:p>
        </p:txBody>
      </p:sp>
      <p:pic>
        <p:nvPicPr>
          <p:cNvPr id="25603" name="Picture 3" descr="C:\Users\Dan White\Pictures\Bible pictures\Bible pictures Old Testament\Job\18 Job\18001014 BTH - Job 1 14 - Job and the messengers (2).jpg"/>
          <p:cNvPicPr>
            <a:picLocks noChangeAspect="1" noChangeArrowheads="1"/>
          </p:cNvPicPr>
          <p:nvPr/>
        </p:nvPicPr>
        <p:blipFill>
          <a:blip r:embed="rId2" cstate="print"/>
          <a:srcRect/>
          <a:stretch>
            <a:fillRect/>
          </a:stretch>
        </p:blipFill>
        <p:spPr bwMode="auto">
          <a:xfrm>
            <a:off x="1447800" y="1447800"/>
            <a:ext cx="6096000" cy="5150416"/>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Attacked his wealth (sheep)  </a:t>
            </a:r>
            <a:br>
              <a:rPr lang="en-US" dirty="0"/>
            </a:br>
            <a:r>
              <a:rPr lang="en-US" i="1" dirty="0" smtClean="0"/>
              <a:t>Job </a:t>
            </a:r>
            <a:r>
              <a:rPr lang="en-US" i="1" dirty="0"/>
              <a:t>1:16</a:t>
            </a:r>
          </a:p>
        </p:txBody>
      </p:sp>
      <p:pic>
        <p:nvPicPr>
          <p:cNvPr id="26626" name="Picture 2" descr="http://ivoryjohn.com/wp-content/uploads/2012/10/job.jpg"/>
          <p:cNvPicPr>
            <a:picLocks noChangeAspect="1" noChangeArrowheads="1"/>
          </p:cNvPicPr>
          <p:nvPr/>
        </p:nvPicPr>
        <p:blipFill>
          <a:blip r:embed="rId2" cstate="print"/>
          <a:srcRect/>
          <a:stretch>
            <a:fillRect/>
          </a:stretch>
        </p:blipFill>
        <p:spPr bwMode="auto">
          <a:xfrm>
            <a:off x="1066800" y="2209800"/>
            <a:ext cx="7107443" cy="3962400"/>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Attacked his transportation (camels)  </a:t>
            </a:r>
            <a:r>
              <a:rPr lang="en-US" dirty="0" smtClean="0"/>
              <a:t> </a:t>
            </a:r>
            <a:r>
              <a:rPr lang="en-US" i="1" dirty="0"/>
              <a:t>Job 1:3</a:t>
            </a:r>
          </a:p>
        </p:txBody>
      </p:sp>
      <p:pic>
        <p:nvPicPr>
          <p:cNvPr id="3" name="Picture 2" descr="http://www.abc.net.au/reslib/201111/r851503_8057841.jpg"/>
          <p:cNvPicPr>
            <a:picLocks noChangeAspect="1" noChangeArrowheads="1"/>
          </p:cNvPicPr>
          <p:nvPr/>
        </p:nvPicPr>
        <p:blipFill>
          <a:blip r:embed="rId2" cstate="print">
            <a:grayscl/>
          </a:blip>
          <a:srcRect/>
          <a:stretch>
            <a:fillRect/>
          </a:stretch>
        </p:blipFill>
        <p:spPr bwMode="auto">
          <a:xfrm>
            <a:off x="1143000" y="1981200"/>
            <a:ext cx="6743700" cy="4495800"/>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417638"/>
          </a:xfrm>
        </p:spPr>
        <p:txBody>
          <a:bodyPr>
            <a:normAutofit fontScale="90000"/>
          </a:bodyPr>
          <a:lstStyle/>
          <a:p>
            <a:r>
              <a:rPr lang="en-US" dirty="0"/>
              <a:t>Attacked his family  </a:t>
            </a:r>
            <a:r>
              <a:rPr lang="en-US" dirty="0" smtClean="0"/>
              <a:t/>
            </a:r>
            <a:br>
              <a:rPr lang="en-US" dirty="0" smtClean="0"/>
            </a:br>
            <a:r>
              <a:rPr lang="en-US" dirty="0" smtClean="0"/>
              <a:t> </a:t>
            </a:r>
            <a:r>
              <a:rPr lang="en-US" i="1" dirty="0"/>
              <a:t>Job 1:18-19</a:t>
            </a:r>
          </a:p>
        </p:txBody>
      </p:sp>
      <p:pic>
        <p:nvPicPr>
          <p:cNvPr id="28678" name="Picture 6" descr="http://dreamsvisions7.files.wordpress.com/2011/07/job.jpg?w=549"/>
          <p:cNvPicPr>
            <a:picLocks noChangeAspect="1" noChangeArrowheads="1"/>
          </p:cNvPicPr>
          <p:nvPr/>
        </p:nvPicPr>
        <p:blipFill>
          <a:blip r:embed="rId2" cstate="print"/>
          <a:srcRect/>
          <a:stretch>
            <a:fillRect/>
          </a:stretch>
        </p:blipFill>
        <p:spPr bwMode="auto">
          <a:xfrm>
            <a:off x="2590800" y="1706832"/>
            <a:ext cx="3705225" cy="5151168"/>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Attacked his health  </a:t>
            </a:r>
            <a:br>
              <a:rPr lang="en-US" dirty="0"/>
            </a:br>
            <a:r>
              <a:rPr lang="en-US" i="1" dirty="0" smtClean="0"/>
              <a:t>Job </a:t>
            </a:r>
            <a:r>
              <a:rPr lang="en-US" i="1" dirty="0"/>
              <a:t>2:7</a:t>
            </a:r>
          </a:p>
        </p:txBody>
      </p:sp>
      <p:pic>
        <p:nvPicPr>
          <p:cNvPr id="27650" name="Picture 2" descr="http://1.bp.blogspot.com/-5q5qzQZQhtQ/TZC-mf99N1I/AAAAAAAAAOE/9JHUwaPvXuw/s1600/Job.jpg"/>
          <p:cNvPicPr>
            <a:picLocks noChangeAspect="1" noChangeArrowheads="1"/>
          </p:cNvPicPr>
          <p:nvPr/>
        </p:nvPicPr>
        <p:blipFill>
          <a:blip r:embed="rId2" cstate="print"/>
          <a:srcRect/>
          <a:stretch>
            <a:fillRect/>
          </a:stretch>
        </p:blipFill>
        <p:spPr bwMode="auto">
          <a:xfrm>
            <a:off x="1295400" y="1752600"/>
            <a:ext cx="6458635" cy="4800600"/>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249362"/>
          </a:xfrm>
        </p:spPr>
        <p:txBody>
          <a:bodyPr>
            <a:normAutofit fontScale="90000"/>
          </a:bodyPr>
          <a:lstStyle/>
          <a:p>
            <a:r>
              <a:rPr lang="en-US" dirty="0"/>
              <a:t>Attacked his marriage  </a:t>
            </a:r>
            <a:br>
              <a:rPr lang="en-US" dirty="0"/>
            </a:br>
            <a:r>
              <a:rPr lang="en-US" i="1" dirty="0" smtClean="0"/>
              <a:t>Job </a:t>
            </a:r>
            <a:r>
              <a:rPr lang="en-US" i="1" dirty="0"/>
              <a:t>2:8-9</a:t>
            </a:r>
          </a:p>
        </p:txBody>
      </p:sp>
      <p:pic>
        <p:nvPicPr>
          <p:cNvPr id="29698" name="Picture 2" descr="http://1.bp.blogspot.com/-9lt2GbGuj5c/TtOmwp8pGLI/AAAAAAAAIrU/BDGZWPCKMtY/s1600/book-of-job.jpg"/>
          <p:cNvPicPr>
            <a:picLocks noChangeAspect="1" noChangeArrowheads="1"/>
          </p:cNvPicPr>
          <p:nvPr/>
        </p:nvPicPr>
        <p:blipFill>
          <a:blip r:embed="rId2" cstate="print"/>
          <a:srcRect/>
          <a:stretch>
            <a:fillRect/>
          </a:stretch>
        </p:blipFill>
        <p:spPr bwMode="auto">
          <a:xfrm>
            <a:off x="1143000" y="1828800"/>
            <a:ext cx="6248400" cy="4808818"/>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249362"/>
          </a:xfrm>
        </p:spPr>
        <p:txBody>
          <a:bodyPr>
            <a:normAutofit fontScale="90000"/>
          </a:bodyPr>
          <a:lstStyle/>
          <a:p>
            <a:r>
              <a:rPr lang="en-US" dirty="0"/>
              <a:t>Attacked his friendships  </a:t>
            </a:r>
            <a:br>
              <a:rPr lang="en-US" dirty="0"/>
            </a:br>
            <a:r>
              <a:rPr lang="en-US" i="1" dirty="0" smtClean="0"/>
              <a:t>Job </a:t>
            </a:r>
            <a:r>
              <a:rPr lang="en-US" i="1" dirty="0"/>
              <a:t>5:11</a:t>
            </a:r>
          </a:p>
        </p:txBody>
      </p:sp>
      <p:pic>
        <p:nvPicPr>
          <p:cNvPr id="23556" name="Picture 4" descr="http://www.charismaministries.org/wp-content/uploads/2011/07/Jobs-Friends.jpg"/>
          <p:cNvPicPr>
            <a:picLocks noChangeAspect="1" noChangeArrowheads="1"/>
          </p:cNvPicPr>
          <p:nvPr/>
        </p:nvPicPr>
        <p:blipFill>
          <a:blip r:embed="rId2" cstate="print"/>
          <a:srcRect/>
          <a:stretch>
            <a:fillRect/>
          </a:stretch>
        </p:blipFill>
        <p:spPr bwMode="auto">
          <a:xfrm>
            <a:off x="1524000" y="1619250"/>
            <a:ext cx="6192078" cy="5086350"/>
          </a:xfrm>
          <a:prstGeom prst="rect">
            <a:avLst/>
          </a:prstGeom>
          <a:ln>
            <a:noFill/>
          </a:ln>
          <a:effectLst>
            <a:softEdge rad="112500"/>
          </a:effectLst>
        </p:spPr>
      </p:pic>
      <p:pic>
        <p:nvPicPr>
          <p:cNvPr id="23558" name="Picture 6" descr="http://thereforenow.com/wp-content/uploads/2011/04/job_complaint_blake_copy.gif"/>
          <p:cNvPicPr>
            <a:picLocks noChangeAspect="1" noChangeArrowheads="1"/>
          </p:cNvPicPr>
          <p:nvPr/>
        </p:nvPicPr>
        <p:blipFill>
          <a:blip r:embed="rId3" cstate="print"/>
          <a:srcRect/>
          <a:stretch>
            <a:fillRect/>
          </a:stretch>
        </p:blipFill>
        <p:spPr bwMode="auto">
          <a:xfrm>
            <a:off x="914399" y="1524000"/>
            <a:ext cx="7615403" cy="5334000"/>
          </a:xfrm>
          <a:prstGeom prst="rect">
            <a:avLst/>
          </a:prstGeom>
          <a:ln>
            <a:noFill/>
          </a:ln>
          <a:effectLst>
            <a:softEdge rad="112500"/>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2000"/>
                                        <p:tgtEl>
                                          <p:spTgt spid="23558"/>
                                        </p:tgtEl>
                                      </p:cBhvr>
                                    </p:animEffect>
                                    <p:set>
                                      <p:cBhvr>
                                        <p:cTn id="7" dur="1" fill="hold">
                                          <p:stCondLst>
                                            <p:cond delay="1999"/>
                                          </p:stCondLst>
                                        </p:cTn>
                                        <p:tgtEl>
                                          <p:spTgt spid="2355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0"/>
            <a:ext cx="8763000" cy="2209800"/>
          </a:xfrm>
        </p:spPr>
        <p:txBody>
          <a:bodyPr>
            <a:normAutofit/>
          </a:bodyPr>
          <a:lstStyle/>
          <a:p>
            <a:r>
              <a:rPr lang="en-US" i="1" dirty="0" smtClean="0">
                <a:solidFill>
                  <a:srgbClr val="FFFF00"/>
                </a:solidFill>
              </a:rPr>
              <a:t>“But he </a:t>
            </a:r>
            <a:r>
              <a:rPr lang="en-US" i="1" dirty="0" err="1" smtClean="0">
                <a:solidFill>
                  <a:srgbClr val="FFFF00"/>
                </a:solidFill>
              </a:rPr>
              <a:t>knoweth</a:t>
            </a:r>
            <a:r>
              <a:rPr lang="en-US" i="1" dirty="0" smtClean="0">
                <a:solidFill>
                  <a:srgbClr val="FFFF00"/>
                </a:solidFill>
              </a:rPr>
              <a:t> the way that I take: when he hath tried me, I shall come forth as gold.” Job 23:10 </a:t>
            </a:r>
            <a:endParaRPr lang="en-US" i="1" dirty="0">
              <a:solidFill>
                <a:srgbClr val="FFFF00"/>
              </a:solidFill>
            </a:endParaRPr>
          </a:p>
        </p:txBody>
      </p:sp>
      <p:pic>
        <p:nvPicPr>
          <p:cNvPr id="33794" name="Picture 2" descr="http://4.bp.blogspot.com/-D6ZL67jerQ0/ThLRTUa-dPI/AAAAAAAAAho/Jw5oAa9H5O8/s400/SufferingOfJob.jpg"/>
          <p:cNvPicPr>
            <a:picLocks noChangeAspect="1" noChangeArrowheads="1"/>
          </p:cNvPicPr>
          <p:nvPr/>
        </p:nvPicPr>
        <p:blipFill>
          <a:blip r:embed="rId2" cstate="print">
            <a:lum contrast="40000"/>
          </a:blip>
          <a:srcRect l="9600" t="5047" r="16800" b="47003"/>
          <a:stretch>
            <a:fillRect/>
          </a:stretch>
        </p:blipFill>
        <p:spPr bwMode="auto">
          <a:xfrm>
            <a:off x="1905000" y="2438400"/>
            <a:ext cx="5105400" cy="4217504"/>
          </a:xfrm>
          <a:prstGeom prst="rect">
            <a:avLst/>
          </a:prstGeom>
          <a:ln>
            <a:noFill/>
          </a:ln>
          <a:effectLst>
            <a:softEdge rad="112500"/>
          </a:effectLst>
        </p:spPr>
      </p:pic>
      <p:pic>
        <p:nvPicPr>
          <p:cNvPr id="4" name="Picture 2" descr="http://apprising.org/wp-content/uploads/2012/02/01.jpg"/>
          <p:cNvPicPr>
            <a:picLocks noChangeAspect="1" noChangeArrowheads="1"/>
          </p:cNvPicPr>
          <p:nvPr/>
        </p:nvPicPr>
        <p:blipFill>
          <a:blip r:embed="rId3" cstate="print"/>
          <a:srcRect/>
          <a:stretch>
            <a:fillRect/>
          </a:stretch>
        </p:blipFill>
        <p:spPr bwMode="auto">
          <a:xfrm>
            <a:off x="1524000" y="2286000"/>
            <a:ext cx="5847106" cy="45720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082" name="Picture 2" descr="http://kevingriggs.files.wordpress.com/2011/06/armor-of-god-classic-720x540.jpg"/>
          <p:cNvPicPr>
            <a:picLocks noChangeAspect="1" noChangeArrowheads="1"/>
          </p:cNvPicPr>
          <p:nvPr/>
        </p:nvPicPr>
        <p:blipFill>
          <a:blip r:embed="rId2" cstate="print"/>
          <a:srcRect/>
          <a:stretch>
            <a:fillRect/>
          </a:stretch>
        </p:blipFill>
        <p:spPr bwMode="auto">
          <a:xfrm>
            <a:off x="-203200" y="-152400"/>
            <a:ext cx="9347200" cy="7010400"/>
          </a:xfrm>
          <a:prstGeom prst="rect">
            <a:avLst/>
          </a:prstGeom>
          <a:noFill/>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28601"/>
            <a:ext cx="7772400" cy="1676399"/>
          </a:xfrm>
        </p:spPr>
        <p:txBody>
          <a:bodyPr/>
          <a:lstStyle/>
          <a:p>
            <a:r>
              <a:rPr lang="en-US" dirty="0" smtClean="0"/>
              <a:t>Twenty reasons </a:t>
            </a:r>
            <a:r>
              <a:rPr lang="en-US" dirty="0"/>
              <a:t>God allows suffering to come into our lives </a:t>
            </a:r>
          </a:p>
        </p:txBody>
      </p:sp>
      <p:pic>
        <p:nvPicPr>
          <p:cNvPr id="11266" name="Picture 2" descr="http://stuffthatsrelevant.files.wordpress.com/2011/11/suffering-suffering-for-blog.jpg"/>
          <p:cNvPicPr>
            <a:picLocks noChangeAspect="1" noChangeArrowheads="1"/>
          </p:cNvPicPr>
          <p:nvPr/>
        </p:nvPicPr>
        <p:blipFill>
          <a:blip r:embed="rId2" cstate="print"/>
          <a:srcRect l="29197" b="-2671"/>
          <a:stretch>
            <a:fillRect/>
          </a:stretch>
        </p:blipFill>
        <p:spPr bwMode="auto">
          <a:xfrm rot="215322">
            <a:off x="4495800" y="2362200"/>
            <a:ext cx="4434933" cy="4267200"/>
          </a:xfrm>
          <a:prstGeom prst="rect">
            <a:avLst/>
          </a:prstGeom>
          <a:ln>
            <a:noFill/>
          </a:ln>
          <a:effectLst>
            <a:softEdge rad="112500"/>
          </a:effectLst>
        </p:spPr>
      </p:pic>
      <p:pic>
        <p:nvPicPr>
          <p:cNvPr id="11268" name="Picture 4" descr="http://sharkshirt.files.wordpress.com/2012/03/paris-crying.jpg"/>
          <p:cNvPicPr>
            <a:picLocks noChangeAspect="1" noChangeArrowheads="1"/>
          </p:cNvPicPr>
          <p:nvPr/>
        </p:nvPicPr>
        <p:blipFill>
          <a:blip r:embed="rId3" cstate="print"/>
          <a:srcRect/>
          <a:stretch>
            <a:fillRect/>
          </a:stretch>
        </p:blipFill>
        <p:spPr bwMode="auto">
          <a:xfrm rot="21342138">
            <a:off x="381000" y="2438400"/>
            <a:ext cx="3810000" cy="3381375"/>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8000"/>
          </a:xfrm>
        </p:spPr>
        <p:txBody>
          <a:bodyPr>
            <a:normAutofit/>
          </a:bodyPr>
          <a:lstStyle/>
          <a:p>
            <a:pPr>
              <a:buNone/>
            </a:pPr>
            <a:r>
              <a:rPr lang="en-US" sz="3300" dirty="0"/>
              <a:t>1) Suffering is God’s way of getting our attention - </a:t>
            </a:r>
            <a:r>
              <a:rPr lang="en-US" sz="3300" i="1" dirty="0"/>
              <a:t>Psalms 25:1-2; Matthew 11:28 </a:t>
            </a:r>
            <a:endParaRPr lang="en-US" sz="3300" dirty="0"/>
          </a:p>
          <a:p>
            <a:pPr>
              <a:buNone/>
            </a:pPr>
            <a:r>
              <a:rPr lang="en-US" sz="3300" b="1" dirty="0" smtClean="0">
                <a:solidFill>
                  <a:srgbClr val="FFFF00"/>
                </a:solidFill>
              </a:rPr>
              <a:t>    Note</a:t>
            </a:r>
            <a:r>
              <a:rPr lang="en-US" sz="3300" dirty="0">
                <a:solidFill>
                  <a:srgbClr val="FFFF00"/>
                </a:solidFill>
              </a:rPr>
              <a:t>: Suffering is sometimes used as discipline for God's people, and as such comes from God's love, and causes us to grow in Christ: </a:t>
            </a:r>
            <a:r>
              <a:rPr lang="en-US" sz="3300" i="1" dirty="0">
                <a:solidFill>
                  <a:srgbClr val="FFFF00"/>
                </a:solidFill>
              </a:rPr>
              <a:t>Heb </a:t>
            </a:r>
            <a:r>
              <a:rPr lang="en-US" sz="3300" i="1" dirty="0" smtClean="0">
                <a:solidFill>
                  <a:srgbClr val="FFFF00"/>
                </a:solidFill>
              </a:rPr>
              <a:t>12:5-11</a:t>
            </a:r>
          </a:p>
          <a:p>
            <a:pPr>
              <a:buNone/>
            </a:pPr>
            <a:r>
              <a:rPr lang="en-US" sz="3300" dirty="0" smtClean="0"/>
              <a:t>2</a:t>
            </a:r>
            <a:r>
              <a:rPr lang="en-US" sz="3300" dirty="0"/>
              <a:t>) Suffering is God’s call for self-examination - </a:t>
            </a:r>
            <a:r>
              <a:rPr lang="en-US" sz="3300" i="1" dirty="0"/>
              <a:t>Proverbs 28:13; I Corinthians 11:28-32</a:t>
            </a:r>
            <a:r>
              <a:rPr lang="en-US" sz="3300" dirty="0"/>
              <a:t> </a:t>
            </a:r>
          </a:p>
          <a:p>
            <a:pPr>
              <a:buNone/>
            </a:pPr>
            <a:r>
              <a:rPr lang="en-US" sz="3300" b="1" dirty="0" smtClean="0"/>
              <a:t>    </a:t>
            </a:r>
            <a:r>
              <a:rPr lang="en-US" sz="3300" b="1" dirty="0" smtClean="0">
                <a:solidFill>
                  <a:srgbClr val="FFFF00"/>
                </a:solidFill>
              </a:rPr>
              <a:t>Note</a:t>
            </a:r>
            <a:r>
              <a:rPr lang="en-US" sz="3300" b="1" dirty="0">
                <a:solidFill>
                  <a:srgbClr val="FFFF00"/>
                </a:solidFill>
              </a:rPr>
              <a:t>:</a:t>
            </a:r>
            <a:r>
              <a:rPr lang="en-US" sz="3300" dirty="0">
                <a:solidFill>
                  <a:srgbClr val="FFFF00"/>
                </a:solidFill>
              </a:rPr>
              <a:t> Fellowship with God is restored, when we confess </a:t>
            </a:r>
            <a:r>
              <a:rPr lang="en-US" sz="3300" dirty="0" smtClean="0">
                <a:solidFill>
                  <a:srgbClr val="FFFF00"/>
                </a:solidFill>
              </a:rPr>
              <a:t>and repent of sin: </a:t>
            </a:r>
            <a:r>
              <a:rPr lang="en-US" sz="3300" i="1" dirty="0">
                <a:solidFill>
                  <a:srgbClr val="FFFF00"/>
                </a:solidFill>
              </a:rPr>
              <a:t>1 John </a:t>
            </a:r>
            <a:r>
              <a:rPr lang="en-US" sz="3300" i="1" dirty="0" smtClean="0">
                <a:solidFill>
                  <a:srgbClr val="FFFF00"/>
                </a:solidFill>
              </a:rPr>
              <a:t>1:7-9;                     Prov. 28:13</a:t>
            </a:r>
          </a:p>
          <a:p>
            <a:pPr>
              <a:buNone/>
            </a:pPr>
            <a:r>
              <a:rPr lang="en-US" sz="3300" b="1" dirty="0" smtClean="0"/>
              <a:t>   </a:t>
            </a:r>
            <a:r>
              <a:rPr lang="en-US" sz="3300" b="1" dirty="0" smtClean="0">
                <a:solidFill>
                  <a:srgbClr val="FFFF00"/>
                </a:solidFill>
              </a:rPr>
              <a:t>Note</a:t>
            </a:r>
            <a:r>
              <a:rPr lang="en-US" sz="3300" dirty="0">
                <a:solidFill>
                  <a:srgbClr val="FFFF00"/>
                </a:solidFill>
              </a:rPr>
              <a:t>: Suffering is used by God to teach us the importance of obedience: </a:t>
            </a:r>
            <a:r>
              <a:rPr lang="en-US" sz="3300" i="1" dirty="0">
                <a:solidFill>
                  <a:srgbClr val="FFFF00"/>
                </a:solidFill>
              </a:rPr>
              <a:t>Heb 5:8; Phil 2:8</a:t>
            </a:r>
            <a:r>
              <a:rPr lang="en-US" sz="3300" b="1" i="1" dirty="0">
                <a:solidFill>
                  <a:srgbClr val="FFFF00"/>
                </a:solidFill>
              </a:rPr>
              <a:t> </a:t>
            </a:r>
            <a:endParaRPr lang="en-US" sz="3300" dirty="0">
              <a:solidFill>
                <a:srgbClr val="FFFF00"/>
              </a:solidFill>
            </a:endParaRPr>
          </a:p>
          <a:p>
            <a:pPr>
              <a:buNone/>
            </a:pPr>
            <a:endParaRPr lang="en-US" sz="3300" dirty="0" smtClean="0"/>
          </a:p>
          <a:p>
            <a:pPr>
              <a:buNone/>
            </a:pPr>
            <a:endParaRPr lang="en-US" sz="3300" dirty="0"/>
          </a:p>
          <a:p>
            <a:endParaRPr lang="en-US" sz="33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 calcmode="lin" valueType="num">
                                      <p:cBhvr additive="base">
                                        <p:cTn id="2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152400"/>
            <a:ext cx="9296400" cy="6705600"/>
          </a:xfrm>
        </p:spPr>
        <p:txBody>
          <a:bodyPr>
            <a:noAutofit/>
          </a:bodyPr>
          <a:lstStyle/>
          <a:p>
            <a:pPr>
              <a:buNone/>
            </a:pPr>
            <a:r>
              <a:rPr lang="en-US" dirty="0" smtClean="0"/>
              <a:t>    3</a:t>
            </a:r>
            <a:r>
              <a:rPr lang="en-US" dirty="0"/>
              <a:t>) Suffering is God’s way of freeing us from a carnal view of life by causing us to refocus on things that are really important (right priorities in life) - </a:t>
            </a:r>
            <a:r>
              <a:rPr lang="en-US" i="1" dirty="0"/>
              <a:t>Philippians 3:7-8; Colossians 3:2</a:t>
            </a:r>
            <a:endParaRPr lang="en-US" dirty="0"/>
          </a:p>
          <a:p>
            <a:pPr>
              <a:buNone/>
            </a:pPr>
            <a:r>
              <a:rPr lang="en-US" b="1" dirty="0" smtClean="0">
                <a:solidFill>
                  <a:srgbClr val="FFFF00"/>
                </a:solidFill>
              </a:rPr>
              <a:t>    Note</a:t>
            </a:r>
            <a:r>
              <a:rPr lang="en-US" dirty="0">
                <a:solidFill>
                  <a:srgbClr val="FFFF00"/>
                </a:solidFill>
              </a:rPr>
              <a:t>: Reevaluating our priorities </a:t>
            </a:r>
            <a:r>
              <a:rPr lang="en-US" dirty="0" smtClean="0">
                <a:solidFill>
                  <a:srgbClr val="FFFF00"/>
                </a:solidFill>
              </a:rPr>
              <a:t>is </a:t>
            </a:r>
            <a:r>
              <a:rPr lang="en-US" dirty="0">
                <a:solidFill>
                  <a:srgbClr val="FFFF00"/>
                </a:solidFill>
              </a:rPr>
              <a:t>a huge benefit of </a:t>
            </a:r>
            <a:r>
              <a:rPr lang="en-US" dirty="0" smtClean="0">
                <a:solidFill>
                  <a:srgbClr val="FFFF00"/>
                </a:solidFill>
              </a:rPr>
              <a:t>suffering: </a:t>
            </a:r>
            <a:r>
              <a:rPr lang="en-US" i="1" dirty="0">
                <a:solidFill>
                  <a:srgbClr val="FFFF00"/>
                </a:solidFill>
              </a:rPr>
              <a:t>Exodus 20:9;  Psalms 127:2; Haggai </a:t>
            </a:r>
            <a:r>
              <a:rPr lang="en-US" i="1" dirty="0" smtClean="0">
                <a:solidFill>
                  <a:srgbClr val="FFFF00"/>
                </a:solidFill>
              </a:rPr>
              <a:t>1:3-8</a:t>
            </a:r>
          </a:p>
          <a:p>
            <a:pPr>
              <a:buNone/>
            </a:pPr>
            <a:r>
              <a:rPr lang="en-US" dirty="0" smtClean="0"/>
              <a:t>    4</a:t>
            </a:r>
            <a:r>
              <a:rPr lang="en-US" dirty="0"/>
              <a:t>) Suffering is God’s way of revealing our faults - </a:t>
            </a:r>
            <a:r>
              <a:rPr lang="en-US" dirty="0" smtClean="0"/>
              <a:t>          </a:t>
            </a:r>
            <a:r>
              <a:rPr lang="en-US" i="1" dirty="0" smtClean="0"/>
              <a:t>I </a:t>
            </a:r>
            <a:r>
              <a:rPr lang="en-US" i="1" dirty="0"/>
              <a:t>Peter 2:18-20</a:t>
            </a:r>
            <a:r>
              <a:rPr lang="en-US" dirty="0"/>
              <a:t> </a:t>
            </a:r>
            <a:r>
              <a:rPr lang="en-US" i="1" dirty="0"/>
              <a:t>"suffering for our faults"</a:t>
            </a:r>
            <a:endParaRPr lang="en-US" dirty="0"/>
          </a:p>
          <a:p>
            <a:pPr>
              <a:buNone/>
            </a:pPr>
            <a:r>
              <a:rPr lang="en-US" dirty="0" smtClean="0"/>
              <a:t>    5</a:t>
            </a:r>
            <a:r>
              <a:rPr lang="en-US" dirty="0"/>
              <a:t>) Suffering is God’s way of increasing our patience - </a:t>
            </a:r>
            <a:r>
              <a:rPr lang="en-US" i="1" dirty="0"/>
              <a:t>James 1:2-4</a:t>
            </a:r>
            <a:endParaRPr lang="en-US" dirty="0"/>
          </a:p>
          <a:p>
            <a:pPr>
              <a:buNone/>
            </a:pPr>
            <a:r>
              <a:rPr lang="en-US" dirty="0" smtClean="0"/>
              <a:t>    6</a:t>
            </a:r>
            <a:r>
              <a:rPr lang="en-US" dirty="0"/>
              <a:t>) Suffering is God’s way of giving us new insights from Scripture - </a:t>
            </a:r>
            <a:r>
              <a:rPr lang="en-US" i="1" dirty="0"/>
              <a:t>Romans 5:3-4</a:t>
            </a:r>
            <a:endParaRPr lang="en-US" dirty="0"/>
          </a:p>
          <a:p>
            <a:pPr>
              <a:buNone/>
            </a:pP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 calcmode="lin" valueType="num">
                                      <p:cBhvr additive="base">
                                        <p:cTn id="2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8000"/>
          </a:xfrm>
        </p:spPr>
        <p:txBody>
          <a:bodyPr>
            <a:normAutofit lnSpcReduction="10000"/>
          </a:bodyPr>
          <a:lstStyle/>
          <a:p>
            <a:pPr>
              <a:buNone/>
            </a:pPr>
            <a:r>
              <a:rPr lang="en-US" sz="3400" dirty="0" smtClean="0"/>
              <a:t>    7</a:t>
            </a:r>
            <a:r>
              <a:rPr lang="en-US" sz="3400" dirty="0"/>
              <a:t>) Suffering is God’s way of conquering our pride - </a:t>
            </a:r>
            <a:r>
              <a:rPr lang="en-US" sz="3400" i="1" dirty="0"/>
              <a:t>Proverbs 16:18; 29:23; </a:t>
            </a:r>
            <a:r>
              <a:rPr lang="en-US" sz="3400" i="1" dirty="0" smtClean="0"/>
              <a:t>Luke </a:t>
            </a:r>
            <a:r>
              <a:rPr lang="en-US" sz="3400" i="1" dirty="0"/>
              <a:t>14:11</a:t>
            </a:r>
            <a:endParaRPr lang="en-US" sz="3400" dirty="0"/>
          </a:p>
          <a:p>
            <a:pPr>
              <a:buNone/>
            </a:pPr>
            <a:r>
              <a:rPr lang="en-US" sz="3400" b="1" dirty="0" smtClean="0">
                <a:solidFill>
                  <a:srgbClr val="FFFF00"/>
                </a:solidFill>
              </a:rPr>
              <a:t>    Note</a:t>
            </a:r>
            <a:r>
              <a:rPr lang="en-US" sz="3400" b="1" dirty="0">
                <a:solidFill>
                  <a:srgbClr val="FFFF00"/>
                </a:solidFill>
              </a:rPr>
              <a:t>:</a:t>
            </a:r>
            <a:r>
              <a:rPr lang="en-US" sz="3400" dirty="0">
                <a:solidFill>
                  <a:srgbClr val="FFFF00"/>
                </a:solidFill>
              </a:rPr>
              <a:t> </a:t>
            </a:r>
            <a:r>
              <a:rPr lang="en-US" sz="3400" dirty="0" smtClean="0">
                <a:solidFill>
                  <a:srgbClr val="FFFF00"/>
                </a:solidFill>
              </a:rPr>
              <a:t>Humility is needed </a:t>
            </a:r>
            <a:r>
              <a:rPr lang="en-US" sz="3400" dirty="0">
                <a:solidFill>
                  <a:srgbClr val="FFFF00"/>
                </a:solidFill>
              </a:rPr>
              <a:t>in each of our </a:t>
            </a:r>
            <a:r>
              <a:rPr lang="en-US" sz="3400" dirty="0" smtClean="0">
                <a:solidFill>
                  <a:srgbClr val="FFFF00"/>
                </a:solidFill>
              </a:rPr>
              <a:t>lives. </a:t>
            </a:r>
            <a:r>
              <a:rPr lang="en-US" sz="3400" dirty="0">
                <a:solidFill>
                  <a:srgbClr val="FFFF00"/>
                </a:solidFill>
              </a:rPr>
              <a:t>The Pride of life runs deeply in all of </a:t>
            </a:r>
            <a:r>
              <a:rPr lang="en-US" sz="3400" dirty="0" smtClean="0">
                <a:solidFill>
                  <a:srgbClr val="FFFF00"/>
                </a:solidFill>
              </a:rPr>
              <a:t>us: </a:t>
            </a:r>
            <a:r>
              <a:rPr lang="en-US" sz="3400" i="1" dirty="0"/>
              <a:t>"...be clothed with humility: for God </a:t>
            </a:r>
            <a:r>
              <a:rPr lang="en-US" sz="3400" i="1" dirty="0" err="1"/>
              <a:t>resisteth</a:t>
            </a:r>
            <a:r>
              <a:rPr lang="en-US" sz="3400" i="1" dirty="0"/>
              <a:t> the proud, and </a:t>
            </a:r>
            <a:r>
              <a:rPr lang="en-US" sz="3400" i="1" dirty="0" err="1"/>
              <a:t>giveth</a:t>
            </a:r>
            <a:r>
              <a:rPr lang="en-US" sz="3400" i="1" dirty="0"/>
              <a:t> grace to the humble</a:t>
            </a:r>
            <a:r>
              <a:rPr lang="en-US" sz="3400" i="1" dirty="0" smtClean="0"/>
              <a:t>...But </a:t>
            </a:r>
            <a:r>
              <a:rPr lang="en-US" sz="3400" i="1" dirty="0"/>
              <a:t>he </a:t>
            </a:r>
            <a:r>
              <a:rPr lang="en-US" sz="3400" i="1" dirty="0" err="1"/>
              <a:t>giveth</a:t>
            </a:r>
            <a:r>
              <a:rPr lang="en-US" sz="3400" i="1" dirty="0"/>
              <a:t> more grace. Wherefore he </a:t>
            </a:r>
            <a:r>
              <a:rPr lang="en-US" sz="3400" i="1" dirty="0" err="1"/>
              <a:t>saith</a:t>
            </a:r>
            <a:r>
              <a:rPr lang="en-US" sz="3400" i="1" dirty="0"/>
              <a:t>, God </a:t>
            </a:r>
            <a:r>
              <a:rPr lang="en-US" sz="3400" i="1" dirty="0" err="1"/>
              <a:t>resisteth</a:t>
            </a:r>
            <a:r>
              <a:rPr lang="en-US" sz="3400" i="1" dirty="0"/>
              <a:t> the proud, but </a:t>
            </a:r>
            <a:r>
              <a:rPr lang="en-US" sz="3400" i="1" dirty="0" err="1"/>
              <a:t>giveth</a:t>
            </a:r>
            <a:r>
              <a:rPr lang="en-US" sz="3400" i="1" dirty="0"/>
              <a:t> grace unto the humble."</a:t>
            </a:r>
            <a:endParaRPr lang="en-US" sz="3400" dirty="0"/>
          </a:p>
          <a:p>
            <a:pPr>
              <a:buNone/>
            </a:pPr>
            <a:r>
              <a:rPr lang="en-US" sz="3400" dirty="0" smtClean="0"/>
              <a:t>    8</a:t>
            </a:r>
            <a:r>
              <a:rPr lang="en-US" sz="3400" dirty="0"/>
              <a:t>) Suffering is God’s method of purifying our faith - </a:t>
            </a:r>
            <a:r>
              <a:rPr lang="en-US" sz="3400" i="1" dirty="0"/>
              <a:t>James 1:2-3; I Peter </a:t>
            </a:r>
            <a:r>
              <a:rPr lang="en-US" sz="3400" i="1" dirty="0" smtClean="0"/>
              <a:t>1:6-7</a:t>
            </a:r>
          </a:p>
          <a:p>
            <a:pPr>
              <a:buNone/>
            </a:pPr>
            <a:r>
              <a:rPr lang="en-US" sz="3400" dirty="0" smtClean="0"/>
              <a:t>    9</a:t>
            </a:r>
            <a:r>
              <a:rPr lang="en-US" sz="3400" dirty="0"/>
              <a:t>) Suffering is our motivation to cry out to God - </a:t>
            </a:r>
            <a:r>
              <a:rPr lang="en-US" sz="3400" i="1" dirty="0"/>
              <a:t>Psalms 3:4; 9:12; 34:17; </a:t>
            </a:r>
            <a:r>
              <a:rPr lang="en-US" sz="3400" i="1" dirty="0" smtClean="0"/>
              <a:t>56:9-10</a:t>
            </a:r>
            <a:r>
              <a:rPr lang="en-US" sz="3400" i="1" dirty="0"/>
              <a:t>; 66:18</a:t>
            </a:r>
            <a:endParaRPr lang="en-US" sz="3400" dirty="0"/>
          </a:p>
          <a:p>
            <a:pPr>
              <a:buNone/>
            </a:pPr>
            <a:endParaRPr lang="en-US" sz="3400" dirty="0"/>
          </a:p>
          <a:p>
            <a:endParaRPr lang="en-US" sz="34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52400"/>
            <a:ext cx="9144000" cy="6705600"/>
          </a:xfrm>
        </p:spPr>
        <p:txBody>
          <a:bodyPr>
            <a:normAutofit/>
          </a:bodyPr>
          <a:lstStyle/>
          <a:p>
            <a:pPr>
              <a:buNone/>
            </a:pPr>
            <a:r>
              <a:rPr lang="en-US" sz="3500" dirty="0" smtClean="0"/>
              <a:t>    10</a:t>
            </a:r>
            <a:r>
              <a:rPr lang="en-US" sz="3500" dirty="0"/>
              <a:t>) Suffering is God’s way of increasing our hatred for evil - </a:t>
            </a:r>
            <a:r>
              <a:rPr lang="en-US" sz="3500" i="1" dirty="0"/>
              <a:t>Galatians 6:7-8; Hebrews 11:25</a:t>
            </a:r>
            <a:endParaRPr lang="en-US" sz="3500" dirty="0"/>
          </a:p>
          <a:p>
            <a:pPr>
              <a:buNone/>
            </a:pPr>
            <a:r>
              <a:rPr lang="en-US" sz="3500" dirty="0" smtClean="0"/>
              <a:t>    11</a:t>
            </a:r>
            <a:r>
              <a:rPr lang="en-US" sz="3500" dirty="0"/>
              <a:t>) Suffering is God’s way of motivating us to pray - </a:t>
            </a:r>
            <a:r>
              <a:rPr lang="en-US" sz="3500" i="1" dirty="0"/>
              <a:t>I Timothy 2:1-2</a:t>
            </a:r>
            <a:endParaRPr lang="en-US" sz="3500" dirty="0"/>
          </a:p>
          <a:p>
            <a:pPr>
              <a:buNone/>
            </a:pPr>
            <a:r>
              <a:rPr lang="en-US" sz="3500" dirty="0" smtClean="0"/>
              <a:t>    12</a:t>
            </a:r>
            <a:r>
              <a:rPr lang="en-US" sz="3500" dirty="0"/>
              <a:t>) Suffering is God’s way of sifting our friendships - </a:t>
            </a:r>
            <a:r>
              <a:rPr lang="en-US" sz="3500" i="1" dirty="0"/>
              <a:t>Proverbs 17:17</a:t>
            </a:r>
            <a:endParaRPr lang="en-US" sz="3500" dirty="0"/>
          </a:p>
          <a:p>
            <a:pPr>
              <a:buNone/>
            </a:pPr>
            <a:r>
              <a:rPr lang="en-US" sz="3500" dirty="0" smtClean="0"/>
              <a:t>    13</a:t>
            </a:r>
            <a:r>
              <a:rPr lang="en-US" sz="3500" dirty="0"/>
              <a:t>) Suffering is God’s call to identify with Christ - </a:t>
            </a:r>
            <a:r>
              <a:rPr lang="en-US" sz="3500" i="1" dirty="0"/>
              <a:t>Philippians 3:10</a:t>
            </a:r>
            <a:endParaRPr lang="en-US" sz="3500" dirty="0"/>
          </a:p>
          <a:p>
            <a:pPr>
              <a:buNone/>
            </a:pPr>
            <a:r>
              <a:rPr lang="en-US" sz="3500" dirty="0" smtClean="0"/>
              <a:t>    14</a:t>
            </a:r>
            <a:r>
              <a:rPr lang="en-US" sz="3500" dirty="0"/>
              <a:t>) Suffering is our preparation for comforting others - </a:t>
            </a:r>
            <a:r>
              <a:rPr lang="en-US" sz="3500" i="1" dirty="0"/>
              <a:t>II Corinthians 1:3-5; 4:8-10, 12, </a:t>
            </a:r>
            <a:r>
              <a:rPr lang="en-US" sz="3500" i="1" dirty="0" smtClean="0"/>
              <a:t>16</a:t>
            </a:r>
          </a:p>
          <a:p>
            <a:pPr>
              <a:buNone/>
            </a:pPr>
            <a:endParaRPr lang="en-US" sz="3500" dirty="0"/>
          </a:p>
          <a:p>
            <a:endParaRPr lang="en-US" sz="35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 calcmode="lin" valueType="num">
                                      <p:cBhvr additive="base">
                                        <p:cTn id="2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228600"/>
            <a:ext cx="9144000" cy="6629400"/>
          </a:xfrm>
        </p:spPr>
        <p:txBody>
          <a:bodyPr>
            <a:normAutofit/>
          </a:bodyPr>
          <a:lstStyle/>
          <a:p>
            <a:pPr>
              <a:buNone/>
            </a:pPr>
            <a:r>
              <a:rPr lang="en-US" sz="3400" dirty="0" smtClean="0"/>
              <a:t>    </a:t>
            </a:r>
            <a:r>
              <a:rPr lang="en-US" sz="3600" dirty="0" smtClean="0"/>
              <a:t>15) Suffering is evidence that we are engaged in spiritual warfare - </a:t>
            </a:r>
            <a:r>
              <a:rPr lang="en-US" sz="3600" i="1" dirty="0" smtClean="0"/>
              <a:t>Ephesians 6:10-18 </a:t>
            </a:r>
          </a:p>
          <a:p>
            <a:pPr>
              <a:buNone/>
            </a:pPr>
            <a:r>
              <a:rPr lang="en-US" sz="3600" i="1" dirty="0"/>
              <a:t> </a:t>
            </a:r>
            <a:r>
              <a:rPr lang="en-US" sz="3600" i="1" dirty="0" smtClean="0"/>
              <a:t>   </a:t>
            </a:r>
            <a:r>
              <a:rPr lang="en-US" sz="3400" dirty="0" smtClean="0"/>
              <a:t>16</a:t>
            </a:r>
            <a:r>
              <a:rPr lang="en-US" sz="3400" dirty="0"/>
              <a:t>) Suffering is a reminder of our weakness and his strength - </a:t>
            </a:r>
            <a:r>
              <a:rPr lang="en-US" sz="3400" i="1" dirty="0" smtClean="0"/>
              <a:t>II </a:t>
            </a:r>
            <a:r>
              <a:rPr lang="en-US" sz="3400" i="1" dirty="0"/>
              <a:t>Corinthians 12:7-10</a:t>
            </a:r>
            <a:endParaRPr lang="en-US" sz="3400" dirty="0"/>
          </a:p>
          <a:p>
            <a:pPr>
              <a:buNone/>
            </a:pPr>
            <a:r>
              <a:rPr lang="en-US" sz="3400" dirty="0" smtClean="0"/>
              <a:t>    17</a:t>
            </a:r>
            <a:r>
              <a:rPr lang="en-US" sz="3400" dirty="0"/>
              <a:t>) Suffering helps us grow in </a:t>
            </a:r>
            <a:r>
              <a:rPr lang="en-US" sz="3400" dirty="0" smtClean="0"/>
              <a:t>faith -</a:t>
            </a:r>
            <a:r>
              <a:rPr lang="en-US" sz="3400" i="1" dirty="0" smtClean="0"/>
              <a:t>1 </a:t>
            </a:r>
            <a:r>
              <a:rPr lang="en-US" sz="3400" i="1" dirty="0"/>
              <a:t>Peter 1:6-8</a:t>
            </a:r>
            <a:endParaRPr lang="en-US" sz="3400" dirty="0"/>
          </a:p>
          <a:p>
            <a:pPr>
              <a:buNone/>
            </a:pPr>
            <a:r>
              <a:rPr lang="en-US" sz="3400" dirty="0" smtClean="0"/>
              <a:t>    18</a:t>
            </a:r>
            <a:r>
              <a:rPr lang="en-US" sz="3400" dirty="0"/>
              <a:t>) Suffering provides  opportunities to witness for </a:t>
            </a:r>
            <a:r>
              <a:rPr lang="en-US" sz="3400" dirty="0" smtClean="0"/>
              <a:t>Christ - </a:t>
            </a:r>
            <a:r>
              <a:rPr lang="en-US" sz="3400" i="1" dirty="0"/>
              <a:t>1 Pet 2:12, Phil 1:12-18</a:t>
            </a:r>
            <a:endParaRPr lang="en-US" sz="3400" dirty="0"/>
          </a:p>
          <a:p>
            <a:pPr>
              <a:buNone/>
            </a:pPr>
            <a:r>
              <a:rPr lang="en-US" sz="3400" dirty="0" smtClean="0"/>
              <a:t>    19</a:t>
            </a:r>
            <a:r>
              <a:rPr lang="en-US" sz="3400" dirty="0"/>
              <a:t>) Suffering is God’s means of testing the genuineness of our salvation </a:t>
            </a:r>
            <a:r>
              <a:rPr lang="en-US" sz="3400" i="1" dirty="0"/>
              <a:t>- Matthew 7:24-27</a:t>
            </a:r>
            <a:endParaRPr lang="en-US" sz="3400" dirty="0"/>
          </a:p>
          <a:p>
            <a:pPr>
              <a:buNone/>
            </a:pPr>
            <a:r>
              <a:rPr lang="en-US" sz="3400" dirty="0" smtClean="0"/>
              <a:t>    20</a:t>
            </a:r>
            <a:r>
              <a:rPr lang="en-US" sz="3400" dirty="0"/>
              <a:t>) Suffering is our opportunity to glorify God - </a:t>
            </a:r>
            <a:r>
              <a:rPr lang="en-US" sz="3400" dirty="0" smtClean="0"/>
              <a:t>           </a:t>
            </a:r>
            <a:r>
              <a:rPr lang="en-US" sz="3400" i="1" dirty="0" smtClean="0"/>
              <a:t>I </a:t>
            </a:r>
            <a:r>
              <a:rPr lang="en-US" sz="3400" i="1" dirty="0"/>
              <a:t>Peter 2:12-25</a:t>
            </a:r>
            <a:endParaRPr lang="en-US" sz="3400" dirty="0"/>
          </a:p>
          <a:p>
            <a:endParaRPr lang="en-US" sz="34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 calcmode="lin" valueType="num">
                                      <p:cBhvr additive="base">
                                        <p:cTn id="2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anim calcmode="lin" valueType="num">
                                      <p:cBhvr additive="base">
                                        <p:cTn id="31"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85800"/>
            <a:ext cx="8229600" cy="1295400"/>
          </a:xfrm>
        </p:spPr>
        <p:txBody>
          <a:bodyPr>
            <a:normAutofit fontScale="90000"/>
          </a:bodyPr>
          <a:lstStyle/>
          <a:p>
            <a:r>
              <a:rPr lang="en-US" dirty="0">
                <a:solidFill>
                  <a:srgbClr val="FFFF00"/>
                </a:solidFill>
              </a:rPr>
              <a:t>The Psalmist said </a:t>
            </a:r>
            <a:r>
              <a:rPr lang="en-US" dirty="0" smtClean="0">
                <a:solidFill>
                  <a:srgbClr val="FFFF00"/>
                </a:solidFill>
              </a:rPr>
              <a:t/>
            </a:r>
            <a:br>
              <a:rPr lang="en-US" dirty="0" smtClean="0">
                <a:solidFill>
                  <a:srgbClr val="FFFF00"/>
                </a:solidFill>
              </a:rPr>
            </a:br>
            <a:r>
              <a:rPr lang="en-US" i="1" dirty="0" smtClean="0">
                <a:solidFill>
                  <a:srgbClr val="FFFF00"/>
                </a:solidFill>
              </a:rPr>
              <a:t>"It is good for me that I have been afflicted; that I might learn thy statutes.” Psalm </a:t>
            </a:r>
            <a:r>
              <a:rPr lang="en-US" i="1" dirty="0">
                <a:solidFill>
                  <a:srgbClr val="FFFF00"/>
                </a:solidFill>
              </a:rPr>
              <a:t>119:71	</a:t>
            </a:r>
            <a:endParaRPr lang="en-US" dirty="0">
              <a:solidFill>
                <a:srgbClr val="FFFF00"/>
              </a:solidFill>
            </a:endParaRPr>
          </a:p>
        </p:txBody>
      </p:sp>
      <p:pic>
        <p:nvPicPr>
          <p:cNvPr id="14338" name="Picture 2" descr="http://api.ning.com/files/QUrXR3fv2icMKxY5hLGqiqUP677SdCUIXSpoPoHFKTa-e-VZGs94xuUHF8oqPfcPBrhbDgsVmQPje-M91IzUI*iPYXa*OwtO/davidPsalms.jpg"/>
          <p:cNvPicPr>
            <a:picLocks noChangeAspect="1" noChangeArrowheads="1"/>
          </p:cNvPicPr>
          <p:nvPr/>
        </p:nvPicPr>
        <p:blipFill>
          <a:blip r:embed="rId2" cstate="print"/>
          <a:srcRect/>
          <a:stretch>
            <a:fillRect/>
          </a:stretch>
        </p:blipFill>
        <p:spPr bwMode="auto">
          <a:xfrm>
            <a:off x="1676400" y="2819400"/>
            <a:ext cx="5656292" cy="3784788"/>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descr="http://2.bp.blogspot.com/_6o87o7u_wL4/TD7vS0GSpJI/AAAAAAAAAAs/XU4AlRw7iR0/s320/nm_sad_happy_080603_mn.jpg"/>
          <p:cNvPicPr>
            <a:picLocks noChangeAspect="1" noChangeArrowheads="1"/>
          </p:cNvPicPr>
          <p:nvPr/>
        </p:nvPicPr>
        <p:blipFill>
          <a:blip r:embed="rId2" cstate="print"/>
          <a:srcRect/>
          <a:stretch>
            <a:fillRect/>
          </a:stretch>
        </p:blipFill>
        <p:spPr bwMode="auto">
          <a:xfrm>
            <a:off x="1371600" y="228600"/>
            <a:ext cx="6400798" cy="4800600"/>
          </a:xfrm>
          <a:prstGeom prst="rect">
            <a:avLst/>
          </a:prstGeom>
          <a:ln>
            <a:noFill/>
          </a:ln>
          <a:effectLst>
            <a:softEdge rad="112500"/>
          </a:effectLst>
        </p:spPr>
      </p:pic>
      <p:sp>
        <p:nvSpPr>
          <p:cNvPr id="3" name="Title 2"/>
          <p:cNvSpPr>
            <a:spLocks noGrp="1"/>
          </p:cNvSpPr>
          <p:nvPr>
            <p:ph type="title"/>
          </p:nvPr>
        </p:nvSpPr>
        <p:spPr>
          <a:xfrm>
            <a:off x="457200" y="4876800"/>
            <a:ext cx="8229600" cy="1981200"/>
          </a:xfrm>
        </p:spPr>
        <p:txBody>
          <a:bodyPr>
            <a:normAutofit fontScale="90000"/>
          </a:bodyPr>
          <a:lstStyle/>
          <a:p>
            <a:r>
              <a:rPr lang="en-US" dirty="0" smtClean="0"/>
              <a:t>Developing a Biblical view of suffering will change your perspective on life.</a:t>
            </a:r>
            <a:endParaRPr lang="en-US" dirty="0"/>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solidFill>
                  <a:srgbClr val="FFFF00"/>
                </a:solidFill>
              </a:rPr>
              <a:t>Seven things you need to do when </a:t>
            </a:r>
            <a:r>
              <a:rPr lang="en-US" dirty="0">
                <a:solidFill>
                  <a:srgbClr val="FFFF00"/>
                </a:solidFill>
              </a:rPr>
              <a:t>suffering comes into your </a:t>
            </a:r>
            <a:r>
              <a:rPr lang="en-US" dirty="0" smtClean="0">
                <a:solidFill>
                  <a:srgbClr val="FFFF00"/>
                </a:solidFill>
              </a:rPr>
              <a:t>life</a:t>
            </a:r>
            <a:endParaRPr lang="en-US" dirty="0">
              <a:solidFill>
                <a:srgbClr val="FFFF00"/>
              </a:solidFill>
            </a:endParaRPr>
          </a:p>
        </p:txBody>
      </p:sp>
      <p:sp>
        <p:nvSpPr>
          <p:cNvPr id="3" name="Content Placeholder 2"/>
          <p:cNvSpPr>
            <a:spLocks noGrp="1"/>
          </p:cNvSpPr>
          <p:nvPr>
            <p:ph idx="1"/>
          </p:nvPr>
        </p:nvSpPr>
        <p:spPr>
          <a:xfrm>
            <a:off x="0" y="1828800"/>
            <a:ext cx="9144000" cy="4800600"/>
          </a:xfrm>
        </p:spPr>
        <p:txBody>
          <a:bodyPr>
            <a:noAutofit/>
          </a:bodyPr>
          <a:lstStyle/>
          <a:p>
            <a:pPr marL="514350" indent="-514350">
              <a:buAutoNum type="arabicPeriod"/>
            </a:pPr>
            <a:r>
              <a:rPr lang="en-US" sz="3300" dirty="0" smtClean="0"/>
              <a:t>First</a:t>
            </a:r>
            <a:r>
              <a:rPr lang="en-US" sz="3300" dirty="0"/>
              <a:t>, check </a:t>
            </a:r>
            <a:r>
              <a:rPr lang="en-US" sz="3300" dirty="0" smtClean="0"/>
              <a:t>your self </a:t>
            </a:r>
            <a:r>
              <a:rPr lang="en-US" sz="3300" dirty="0"/>
              <a:t>to see if </a:t>
            </a:r>
            <a:r>
              <a:rPr lang="en-US" sz="3300" dirty="0" smtClean="0"/>
              <a:t>you </a:t>
            </a:r>
            <a:r>
              <a:rPr lang="en-US" sz="3300" dirty="0"/>
              <a:t>are being disciplined </a:t>
            </a:r>
            <a:r>
              <a:rPr lang="en-US" sz="3300" i="1" dirty="0"/>
              <a:t>- </a:t>
            </a:r>
            <a:r>
              <a:rPr lang="en-US" sz="3300" i="1" dirty="0">
                <a:solidFill>
                  <a:srgbClr val="FFFF00"/>
                </a:solidFill>
              </a:rPr>
              <a:t>"judge ourselves, that we be not judged</a:t>
            </a:r>
            <a:r>
              <a:rPr lang="en-US" sz="3300" i="1" dirty="0" smtClean="0">
                <a:solidFill>
                  <a:srgbClr val="FFFF00"/>
                </a:solidFill>
              </a:rPr>
              <a:t>".</a:t>
            </a:r>
          </a:p>
          <a:p>
            <a:pPr marL="514350" indent="-514350">
              <a:buAutoNum type="arabicPeriod"/>
            </a:pPr>
            <a:r>
              <a:rPr lang="en-US" sz="3300" dirty="0" smtClean="0"/>
              <a:t>Second</a:t>
            </a:r>
            <a:r>
              <a:rPr lang="en-US" sz="3300" dirty="0"/>
              <a:t>, realize that you are not out of the will of God </a:t>
            </a:r>
            <a:r>
              <a:rPr lang="en-US" sz="3300" dirty="0" smtClean="0"/>
              <a:t>because </a:t>
            </a:r>
            <a:r>
              <a:rPr lang="en-US" sz="3300" dirty="0"/>
              <a:t>you are </a:t>
            </a:r>
            <a:r>
              <a:rPr lang="en-US" sz="3300" dirty="0" smtClean="0"/>
              <a:t>experiencing suffering -        </a:t>
            </a:r>
            <a:r>
              <a:rPr lang="en-US" sz="3300" i="1" dirty="0" smtClean="0"/>
              <a:t>1 Peter 4:19</a:t>
            </a:r>
          </a:p>
          <a:p>
            <a:pPr marL="514350" indent="-514350">
              <a:buAutoNum type="arabicPeriod"/>
            </a:pPr>
            <a:r>
              <a:rPr lang="en-US" sz="3300" dirty="0" smtClean="0"/>
              <a:t>Third</a:t>
            </a:r>
            <a:r>
              <a:rPr lang="en-US" sz="3300" dirty="0"/>
              <a:t>, seek God - Ask </a:t>
            </a:r>
            <a:r>
              <a:rPr lang="en-US" sz="3300" dirty="0" smtClean="0"/>
              <a:t>Him </a:t>
            </a:r>
            <a:r>
              <a:rPr lang="en-US" sz="3300" dirty="0"/>
              <a:t>to reveal his plan and purpose in the suffering </a:t>
            </a:r>
            <a:r>
              <a:rPr lang="en-US" sz="3300" dirty="0" smtClean="0"/>
              <a:t>your are experiencing -  </a:t>
            </a:r>
            <a:r>
              <a:rPr lang="en-US" sz="3300" i="1" dirty="0" smtClean="0"/>
              <a:t>1 John 5:14</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52400"/>
            <a:ext cx="8991600" cy="6705600"/>
          </a:xfrm>
        </p:spPr>
        <p:txBody>
          <a:bodyPr>
            <a:normAutofit/>
          </a:bodyPr>
          <a:lstStyle/>
          <a:p>
            <a:pPr>
              <a:buNone/>
            </a:pPr>
            <a:r>
              <a:rPr lang="en-US" sz="3600" dirty="0" smtClean="0"/>
              <a:t>4. Forth, in everything give thanks: for this is the will of God in Christ Jesus concerning you - </a:t>
            </a:r>
            <a:r>
              <a:rPr lang="en-US" sz="3600" i="1" dirty="0" smtClean="0"/>
              <a:t>1 Thess. 5:18</a:t>
            </a:r>
          </a:p>
          <a:p>
            <a:pPr>
              <a:buNone/>
            </a:pPr>
            <a:r>
              <a:rPr lang="en-US" sz="3600" dirty="0" smtClean="0"/>
              <a:t>5. Fifth</a:t>
            </a:r>
            <a:r>
              <a:rPr lang="en-US" sz="3600" dirty="0"/>
              <a:t>, remember that God, who has called you to suffer for a while, </a:t>
            </a:r>
            <a:r>
              <a:rPr lang="en-US" sz="3600" i="1" dirty="0"/>
              <a:t>(according to His will) </a:t>
            </a:r>
            <a:r>
              <a:rPr lang="en-US" sz="3600" dirty="0"/>
              <a:t>will in due course of time, make </a:t>
            </a:r>
            <a:r>
              <a:rPr lang="en-US" sz="3600" dirty="0" smtClean="0"/>
              <a:t>you </a:t>
            </a:r>
            <a:r>
              <a:rPr lang="en-US" sz="3600" dirty="0"/>
              <a:t>perfect (mature), established, strengthened, and settled - </a:t>
            </a:r>
            <a:r>
              <a:rPr lang="en-US" sz="3600" i="1" dirty="0" smtClean="0"/>
              <a:t>1 </a:t>
            </a:r>
            <a:r>
              <a:rPr lang="en-US" sz="3600" i="1" dirty="0"/>
              <a:t>Pet </a:t>
            </a:r>
            <a:r>
              <a:rPr lang="en-US" sz="3600" i="1" dirty="0" smtClean="0"/>
              <a:t>5:6-11</a:t>
            </a:r>
            <a:endParaRPr lang="en-US" sz="3600" dirty="0"/>
          </a:p>
          <a:p>
            <a:pPr>
              <a:buNone/>
            </a:pPr>
            <a:r>
              <a:rPr lang="en-US" sz="3600" dirty="0" smtClean="0"/>
              <a:t>6. Sixth</a:t>
            </a:r>
            <a:r>
              <a:rPr lang="en-US" sz="3600" dirty="0"/>
              <a:t>, focus on the truth that there will be no suffering for God's people in eternity </a:t>
            </a:r>
            <a:r>
              <a:rPr lang="en-US" sz="3600" dirty="0" smtClean="0"/>
              <a:t>-                        </a:t>
            </a:r>
            <a:r>
              <a:rPr lang="en-US" sz="3600" i="1" dirty="0" smtClean="0"/>
              <a:t>I </a:t>
            </a:r>
            <a:r>
              <a:rPr lang="en-US" sz="3600" i="1" dirty="0"/>
              <a:t>Peter </a:t>
            </a:r>
            <a:r>
              <a:rPr lang="en-US" sz="3600" i="1" dirty="0" smtClean="0"/>
              <a:t>4:12-19</a:t>
            </a:r>
            <a:endParaRPr lang="en-US" sz="3600" dirty="0" smtClean="0"/>
          </a:p>
          <a:p>
            <a:endParaRPr lang="en-US" sz="36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130" name="Picture 2" descr="http://funeralfortheflesh.files.wordpress.com/2011/07/fiery_darts2.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pic>
        <p:nvPicPr>
          <p:cNvPr id="3" name="Picture 2" descr="http://funeralfortheflesh.files.wordpress.com/2011/07/fiery_darts2.jpg"/>
          <p:cNvPicPr>
            <a:picLocks noChangeAspect="1" noChangeArrowheads="1"/>
          </p:cNvPicPr>
          <p:nvPr/>
        </p:nvPicPr>
        <p:blipFill>
          <a:blip r:embed="rId2" cstate="print"/>
          <a:srcRect t="-3333" r="72500" b="64444"/>
          <a:stretch>
            <a:fillRect/>
          </a:stretch>
        </p:blipFill>
        <p:spPr bwMode="auto">
          <a:xfrm>
            <a:off x="5715000" y="3048000"/>
            <a:ext cx="3592286" cy="3810000"/>
          </a:xfrm>
          <a:prstGeom prst="rect">
            <a:avLst/>
          </a:prstGeom>
          <a:ln>
            <a:noFill/>
          </a:ln>
          <a:effectLst>
            <a:softEdge rad="112500"/>
          </a:effectLst>
        </p:spPr>
      </p:pic>
      <p:sp>
        <p:nvSpPr>
          <p:cNvPr id="4" name="Title 3"/>
          <p:cNvSpPr>
            <a:spLocks noGrp="1"/>
          </p:cNvSpPr>
          <p:nvPr>
            <p:ph type="title"/>
          </p:nvPr>
        </p:nvSpPr>
        <p:spPr>
          <a:xfrm>
            <a:off x="5867400" y="3505200"/>
            <a:ext cx="3276600" cy="3352800"/>
          </a:xfrm>
          <a:solidFill>
            <a:schemeClr val="tx1">
              <a:lumMod val="65000"/>
            </a:schemeClr>
          </a:solidFill>
          <a:ln>
            <a:solidFill>
              <a:schemeClr val="bg1"/>
            </a:solidFill>
          </a:ln>
        </p:spPr>
        <p:style>
          <a:lnRef idx="2">
            <a:schemeClr val="accent6"/>
          </a:lnRef>
          <a:fillRef idx="1">
            <a:schemeClr val="lt1"/>
          </a:fillRef>
          <a:effectRef idx="0">
            <a:schemeClr val="accent6"/>
          </a:effectRef>
          <a:fontRef idx="minor">
            <a:schemeClr val="dk1"/>
          </a:fontRef>
        </p:style>
        <p:txBody>
          <a:bodyPr>
            <a:noAutofit/>
          </a:bodyPr>
          <a:lstStyle/>
          <a:p>
            <a:r>
              <a:rPr lang="en-US" sz="3200" i="1" dirty="0" smtClean="0">
                <a:solidFill>
                  <a:schemeClr val="bg1"/>
                </a:solidFill>
                <a:effectLst>
                  <a:glow rad="101600">
                    <a:schemeClr val="tx1">
                      <a:alpha val="60000"/>
                    </a:schemeClr>
                  </a:glow>
                </a:effectLst>
              </a:rPr>
              <a:t> “…taking the shield of faith, wherewith ye shall be able to quench all the fiery darts of the wicked.”</a:t>
            </a:r>
            <a:endParaRPr lang="en-US" sz="3200" i="1" dirty="0">
              <a:solidFill>
                <a:schemeClr val="bg1"/>
              </a:solidFill>
              <a:effectLst>
                <a:glow rad="101600">
                  <a:schemeClr val="tx1">
                    <a:alpha val="60000"/>
                  </a:schemeClr>
                </a:glow>
              </a:effectLst>
            </a:endParaRP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4419600"/>
          </a:xfrm>
        </p:spPr>
        <p:txBody>
          <a:bodyPr>
            <a:normAutofit lnSpcReduction="10000"/>
          </a:bodyPr>
          <a:lstStyle/>
          <a:p>
            <a:pPr>
              <a:buNone/>
            </a:pPr>
            <a:r>
              <a:rPr lang="en-US" sz="3400" dirty="0" smtClean="0"/>
              <a:t>7. Seventh</a:t>
            </a:r>
            <a:r>
              <a:rPr lang="en-US" sz="3400" dirty="0"/>
              <a:t>, </a:t>
            </a:r>
            <a:r>
              <a:rPr lang="en-US" sz="3400" dirty="0" smtClean="0"/>
              <a:t>continue doing </a:t>
            </a:r>
            <a:r>
              <a:rPr lang="en-US" sz="3400" dirty="0"/>
              <a:t>good by committing your soul </a:t>
            </a:r>
            <a:r>
              <a:rPr lang="en-US" sz="3400" i="1" dirty="0"/>
              <a:t>(Mind, Will, Emotion) </a:t>
            </a:r>
            <a:r>
              <a:rPr lang="en-US" sz="3400" dirty="0"/>
              <a:t>to the keeping of God </a:t>
            </a:r>
            <a:r>
              <a:rPr lang="en-US" sz="3400" dirty="0" smtClean="0"/>
              <a:t>because </a:t>
            </a:r>
            <a:r>
              <a:rPr lang="en-US" sz="3400" dirty="0"/>
              <a:t>He is a faithful </a:t>
            </a:r>
            <a:r>
              <a:rPr lang="en-US" sz="3400" dirty="0" smtClean="0"/>
              <a:t>creator –                     </a:t>
            </a:r>
            <a:r>
              <a:rPr lang="en-US" sz="3400" i="1" dirty="0" smtClean="0">
                <a:solidFill>
                  <a:srgbClr val="FFFF00"/>
                </a:solidFill>
              </a:rPr>
              <a:t>1 Cor</a:t>
            </a:r>
            <a:r>
              <a:rPr lang="en-US" sz="3400" i="1" dirty="0">
                <a:solidFill>
                  <a:srgbClr val="FFFF00"/>
                </a:solidFill>
              </a:rPr>
              <a:t>. 10:13 "There hath no temptation taken you but such as is common to man: but God is faithful, who will not suffer you to be tempted above that ye are able; but will with the temptation also make a way to escape, that ye may be able to bear it."</a:t>
            </a:r>
            <a:endParaRPr lang="en-US" sz="3400" dirty="0">
              <a:solidFill>
                <a:srgbClr val="FFFF00"/>
              </a:solidFill>
            </a:endParaRPr>
          </a:p>
        </p:txBody>
      </p:sp>
      <p:pic>
        <p:nvPicPr>
          <p:cNvPr id="20482" name="Picture 2" descr="http://earninggrace.com/wp-content/uploads/2010/05/prayer_20requests_t-590x250.jpg"/>
          <p:cNvPicPr>
            <a:picLocks noChangeAspect="1" noChangeArrowheads="1"/>
          </p:cNvPicPr>
          <p:nvPr/>
        </p:nvPicPr>
        <p:blipFill>
          <a:blip r:embed="rId2" cstate="print"/>
          <a:srcRect/>
          <a:stretch>
            <a:fillRect/>
          </a:stretch>
        </p:blipFill>
        <p:spPr bwMode="auto">
          <a:xfrm>
            <a:off x="1524000" y="4267200"/>
            <a:ext cx="6114289" cy="2590800"/>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90" name="Picture 2" descr="http://www.churchofthelordjesus.com/wp-content/uploads/1999/01/tears4.jpg"/>
          <p:cNvPicPr>
            <a:picLocks noChangeAspect="1" noChangeArrowheads="1"/>
          </p:cNvPicPr>
          <p:nvPr/>
        </p:nvPicPr>
        <p:blipFill>
          <a:blip r:embed="rId2" cstate="print"/>
          <a:srcRect/>
          <a:stretch>
            <a:fillRect/>
          </a:stretch>
        </p:blipFill>
        <p:spPr bwMode="auto">
          <a:xfrm>
            <a:off x="0" y="0"/>
            <a:ext cx="9144000" cy="7112002"/>
          </a:xfrm>
          <a:prstGeom prst="rect">
            <a:avLst/>
          </a:prstGeom>
          <a:noFill/>
        </p:spPr>
      </p:pic>
      <p:sp>
        <p:nvSpPr>
          <p:cNvPr id="2" name="Rectangle 1"/>
          <p:cNvSpPr/>
          <p:nvPr/>
        </p:nvSpPr>
        <p:spPr>
          <a:xfrm>
            <a:off x="76200" y="1676400"/>
            <a:ext cx="8915400" cy="4154984"/>
          </a:xfrm>
          <a:prstGeom prst="rect">
            <a:avLst/>
          </a:prstGeom>
        </p:spPr>
        <p:txBody>
          <a:bodyPr wrap="square">
            <a:spAutoFit/>
          </a:bodyPr>
          <a:lstStyle/>
          <a:p>
            <a:pPr algn="ctr"/>
            <a:r>
              <a:rPr lang="en-US" sz="4400" i="1" dirty="0" smtClean="0">
                <a:effectLst>
                  <a:glow rad="101600">
                    <a:schemeClr val="bg1">
                      <a:alpha val="60000"/>
                    </a:schemeClr>
                  </a:glow>
                </a:effectLst>
              </a:rPr>
              <a:t>“Wherefore let them that suffer according to the will of God commit the keeping of their souls to him in well doing, as unto a faithful Creator.” (1 Peter 4:19)</a:t>
            </a:r>
          </a:p>
          <a:p>
            <a:pPr algn="ctr"/>
            <a:endParaRPr lang="en-US" sz="4400" i="1" dirty="0">
              <a:effectLst>
                <a:glow rad="101600">
                  <a:schemeClr val="bg1">
                    <a:alpha val="60000"/>
                  </a:schemeClr>
                </a:glow>
              </a:effectLst>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0"/>
            <a:ext cx="8839200" cy="6858000"/>
          </a:xfrm>
        </p:spPr>
        <p:txBody>
          <a:bodyPr>
            <a:normAutofit/>
          </a:bodyPr>
          <a:lstStyle/>
          <a:p>
            <a:pPr>
              <a:buNone/>
            </a:pPr>
            <a:r>
              <a:rPr lang="en-US" dirty="0" smtClean="0"/>
              <a:t>2. Sometimes </a:t>
            </a:r>
            <a:r>
              <a:rPr lang="en-US" dirty="0"/>
              <a:t>God’s people suffer because other people are against God - </a:t>
            </a:r>
            <a:r>
              <a:rPr lang="en-US" i="1" dirty="0"/>
              <a:t>"If the world hate you, ye know that it hated me before it hated you</a:t>
            </a:r>
            <a:r>
              <a:rPr lang="en-US" i="1" dirty="0" smtClean="0"/>
              <a:t>.“</a:t>
            </a:r>
          </a:p>
          <a:p>
            <a:pPr>
              <a:buNone/>
            </a:pPr>
            <a:r>
              <a:rPr lang="en-US" dirty="0" smtClean="0"/>
              <a:t>3. Sometimes </a:t>
            </a:r>
            <a:r>
              <a:rPr lang="en-US" dirty="0"/>
              <a:t>God’s people suffer </a:t>
            </a:r>
            <a:r>
              <a:rPr lang="en-US" dirty="0" smtClean="0"/>
              <a:t>simply because </a:t>
            </a:r>
            <a:r>
              <a:rPr lang="en-US" dirty="0"/>
              <a:t>w</a:t>
            </a:r>
            <a:r>
              <a:rPr lang="en-US" dirty="0" smtClean="0"/>
              <a:t>e live in a fallen and sinful world thus we suffer the consequences of the fall – </a:t>
            </a:r>
            <a:r>
              <a:rPr lang="en-US" i="1" dirty="0" smtClean="0"/>
              <a:t>Genesis 3</a:t>
            </a:r>
          </a:p>
          <a:p>
            <a:r>
              <a:rPr lang="en-US" dirty="0" smtClean="0"/>
              <a:t>God </a:t>
            </a:r>
            <a:r>
              <a:rPr lang="en-US" dirty="0"/>
              <a:t>does not always rescue his people from such troubles, although sometimes he does - </a:t>
            </a:r>
            <a:r>
              <a:rPr lang="en-US" i="1" dirty="0"/>
              <a:t>"The rain falls on the just and unjust alike...Man is born to trouble..." </a:t>
            </a:r>
            <a:r>
              <a:rPr lang="en-US" dirty="0"/>
              <a:t> </a:t>
            </a:r>
            <a:endParaRPr lang="en-US" dirty="0" smtClean="0"/>
          </a:p>
          <a:p>
            <a:r>
              <a:rPr lang="en-US" dirty="0" smtClean="0"/>
              <a:t>Such </a:t>
            </a:r>
            <a:r>
              <a:rPr lang="en-US" dirty="0"/>
              <a:t>suffering and trouble are opportunities for us as Christians to trust God and draw closer to him - </a:t>
            </a:r>
            <a:r>
              <a:rPr lang="en-US" i="1" dirty="0"/>
              <a:t>(Psalms)</a:t>
            </a:r>
            <a:endParaRPr lang="en-US" dirty="0"/>
          </a:p>
          <a:p>
            <a:endParaRPr lang="en-US" dirty="0"/>
          </a:p>
          <a:p>
            <a:pPr>
              <a:buNone/>
            </a:pP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28600"/>
            <a:ext cx="8763000" cy="3505200"/>
          </a:xfrm>
        </p:spPr>
        <p:txBody>
          <a:bodyPr>
            <a:normAutofit/>
          </a:bodyPr>
          <a:lstStyle/>
          <a:p>
            <a:r>
              <a:rPr lang="en-US" sz="5400" dirty="0"/>
              <a:t>Suffering will make you </a:t>
            </a:r>
            <a:r>
              <a:rPr lang="en-US" sz="5400" dirty="0" smtClean="0"/>
              <a:t/>
            </a:r>
            <a:br>
              <a:rPr lang="en-US" sz="5400" dirty="0" smtClean="0"/>
            </a:br>
            <a:r>
              <a:rPr lang="en-US" dirty="0" smtClean="0"/>
              <a:t/>
            </a:r>
            <a:br>
              <a:rPr lang="en-US" dirty="0" smtClean="0"/>
            </a:br>
            <a:r>
              <a:rPr lang="en-US" i="1" dirty="0" smtClean="0"/>
              <a:t>"</a:t>
            </a:r>
            <a:r>
              <a:rPr lang="en-US" i="1" dirty="0"/>
              <a:t>bitter or better/ weaker or stronger" </a:t>
            </a:r>
          </a:p>
        </p:txBody>
      </p:sp>
      <p:pic>
        <p:nvPicPr>
          <p:cNvPr id="39938" name="Picture 2" descr="http://1.bp.blogspot.com/_I6Q-KiSwrKY/SV_3eASjtPI/AAAAAAAAAWs/mcrBuFwEtkk/s400/girl-reading-bible.jpg"/>
          <p:cNvPicPr>
            <a:picLocks noChangeAspect="1" noChangeArrowheads="1"/>
          </p:cNvPicPr>
          <p:nvPr/>
        </p:nvPicPr>
        <p:blipFill>
          <a:blip r:embed="rId2" cstate="print"/>
          <a:srcRect/>
          <a:stretch>
            <a:fillRect/>
          </a:stretch>
        </p:blipFill>
        <p:spPr bwMode="auto">
          <a:xfrm>
            <a:off x="2133600" y="3429000"/>
            <a:ext cx="4793549" cy="3200400"/>
          </a:xfrm>
          <a:prstGeom prst="rect">
            <a:avLst/>
          </a:prstGeom>
          <a:noFill/>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152400"/>
            <a:ext cx="8839200" cy="6705600"/>
          </a:xfrm>
        </p:spPr>
        <p:txBody>
          <a:bodyPr>
            <a:normAutofit/>
          </a:bodyPr>
          <a:lstStyle/>
          <a:p>
            <a:pPr>
              <a:buNone/>
            </a:pPr>
            <a:r>
              <a:rPr lang="en-US" dirty="0" smtClean="0"/>
              <a:t>4. Sometimes </a:t>
            </a:r>
            <a:r>
              <a:rPr lang="en-US" dirty="0"/>
              <a:t>God’s people suffer because of their own sinful behavior and foolish decisions - </a:t>
            </a:r>
            <a:r>
              <a:rPr lang="en-US" i="1" dirty="0"/>
              <a:t>"We reap what we </a:t>
            </a:r>
            <a:r>
              <a:rPr lang="en-US" i="1" dirty="0" smtClean="0"/>
              <a:t>sow”</a:t>
            </a:r>
          </a:p>
          <a:p>
            <a:r>
              <a:rPr lang="en-US" dirty="0" smtClean="0"/>
              <a:t>We </a:t>
            </a:r>
            <a:r>
              <a:rPr lang="en-US" dirty="0" smtClean="0"/>
              <a:t>Refuse to</a:t>
            </a:r>
            <a:r>
              <a:rPr lang="en-US" dirty="0" smtClean="0"/>
              <a:t> </a:t>
            </a:r>
            <a:r>
              <a:rPr lang="en-US" dirty="0"/>
              <a:t>Follow God’s Instructions </a:t>
            </a:r>
            <a:r>
              <a:rPr lang="en-US" dirty="0" smtClean="0"/>
              <a:t>                      </a:t>
            </a:r>
            <a:r>
              <a:rPr lang="en-US" i="1" dirty="0" smtClean="0"/>
              <a:t>(</a:t>
            </a:r>
            <a:r>
              <a:rPr lang="en-US" i="1" dirty="0"/>
              <a:t>Numbers 20:1-29)</a:t>
            </a:r>
          </a:p>
          <a:p>
            <a:r>
              <a:rPr lang="en-US" dirty="0" smtClean="0"/>
              <a:t>We </a:t>
            </a:r>
            <a:r>
              <a:rPr lang="en-US" dirty="0"/>
              <a:t>Make Bad Decisions </a:t>
            </a:r>
            <a:r>
              <a:rPr lang="en-US" i="1" dirty="0"/>
              <a:t>(Genesis 16:1-6)</a:t>
            </a:r>
          </a:p>
          <a:p>
            <a:r>
              <a:rPr lang="en-US" dirty="0" smtClean="0"/>
              <a:t>We </a:t>
            </a:r>
            <a:r>
              <a:rPr lang="en-US" dirty="0"/>
              <a:t>Don’t Judge </a:t>
            </a:r>
            <a:r>
              <a:rPr lang="en-US" dirty="0" smtClean="0"/>
              <a:t>Ourselves </a:t>
            </a:r>
            <a:r>
              <a:rPr lang="en-US" i="1" dirty="0" smtClean="0"/>
              <a:t>(</a:t>
            </a:r>
            <a:r>
              <a:rPr lang="en-US" i="1" dirty="0"/>
              <a:t>I Corinthians </a:t>
            </a:r>
            <a:r>
              <a:rPr lang="en-US" i="1" dirty="0" smtClean="0"/>
              <a:t>11:31)</a:t>
            </a:r>
          </a:p>
          <a:p>
            <a:r>
              <a:rPr lang="en-US" dirty="0" smtClean="0"/>
              <a:t>We Refuse </a:t>
            </a:r>
            <a:r>
              <a:rPr lang="en-US" dirty="0"/>
              <a:t>Correction </a:t>
            </a:r>
            <a:r>
              <a:rPr lang="en-US" i="1" dirty="0"/>
              <a:t>(Hebrews 12:5-11</a:t>
            </a:r>
            <a:r>
              <a:rPr lang="en-US" i="1" dirty="0" smtClean="0"/>
              <a:t>)</a:t>
            </a:r>
          </a:p>
          <a:p>
            <a:r>
              <a:rPr lang="en-US" dirty="0" smtClean="0"/>
              <a:t>Our </a:t>
            </a:r>
            <a:r>
              <a:rPr lang="en-US" dirty="0"/>
              <a:t>Past Sins Come Back to Haunt </a:t>
            </a:r>
            <a:r>
              <a:rPr lang="en-US" dirty="0" smtClean="0"/>
              <a:t>us                   </a:t>
            </a:r>
            <a:r>
              <a:rPr lang="en-US" i="1" dirty="0" smtClean="0"/>
              <a:t>(</a:t>
            </a:r>
            <a:r>
              <a:rPr lang="en-US" i="1" dirty="0"/>
              <a:t>Proverbs 28:13)</a:t>
            </a:r>
          </a:p>
          <a:p>
            <a:r>
              <a:rPr lang="en-US" dirty="0" smtClean="0"/>
              <a:t>We </a:t>
            </a:r>
            <a:r>
              <a:rPr lang="en-US" dirty="0"/>
              <a:t>Are Hearers of the Word But Not Doers </a:t>
            </a:r>
            <a:r>
              <a:rPr lang="en-US" dirty="0" smtClean="0"/>
              <a:t>  </a:t>
            </a:r>
            <a:r>
              <a:rPr lang="en-US" i="1" dirty="0" smtClean="0"/>
              <a:t>(</a:t>
            </a:r>
            <a:r>
              <a:rPr lang="en-US" i="1" dirty="0"/>
              <a:t>James 1:22-25)</a:t>
            </a:r>
          </a:p>
          <a:p>
            <a:endParaRPr lang="en-US" dirty="0"/>
          </a:p>
          <a:p>
            <a:pPr>
              <a:buNone/>
            </a:pP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 calcmode="lin" valueType="num">
                                      <p:cBhvr additive="base">
                                        <p:cTn id="2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anim calcmode="lin" valueType="num">
                                      <p:cBhvr additive="base">
                                        <p:cTn id="31"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 calcmode="lin" valueType="num">
                                      <p:cBhvr additive="base">
                                        <p:cTn id="37"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228600"/>
            <a:ext cx="8686800" cy="6629400"/>
          </a:xfrm>
        </p:spPr>
        <p:txBody>
          <a:bodyPr>
            <a:normAutofit/>
          </a:bodyPr>
          <a:lstStyle/>
          <a:p>
            <a:r>
              <a:rPr lang="en-US" sz="3400" dirty="0" smtClean="0"/>
              <a:t>We </a:t>
            </a:r>
            <a:r>
              <a:rPr lang="en-US" sz="3400" dirty="0"/>
              <a:t>Don’t Resist the Devil </a:t>
            </a:r>
            <a:r>
              <a:rPr lang="en-US" sz="3400" i="1" dirty="0"/>
              <a:t>(James 4:7)</a:t>
            </a:r>
          </a:p>
          <a:p>
            <a:r>
              <a:rPr lang="en-US" sz="3400" dirty="0" smtClean="0"/>
              <a:t>We </a:t>
            </a:r>
            <a:r>
              <a:rPr lang="en-US" sz="3400" dirty="0"/>
              <a:t>Are Easily Enticed and Commit Sin  </a:t>
            </a:r>
            <a:r>
              <a:rPr lang="en-US" sz="3400" dirty="0" smtClean="0"/>
              <a:t>                </a:t>
            </a:r>
            <a:r>
              <a:rPr lang="en-US" sz="3400" i="1" dirty="0" smtClean="0"/>
              <a:t>(</a:t>
            </a:r>
            <a:r>
              <a:rPr lang="en-US" sz="3400" i="1" dirty="0"/>
              <a:t>Proverbs 1:19-33)</a:t>
            </a:r>
          </a:p>
          <a:p>
            <a:r>
              <a:rPr lang="en-US" sz="3400" dirty="0" smtClean="0"/>
              <a:t>We </a:t>
            </a:r>
            <a:r>
              <a:rPr lang="en-US" sz="3400" dirty="0"/>
              <a:t>Lack Discipline and Self Control  </a:t>
            </a:r>
            <a:r>
              <a:rPr lang="en-US" sz="3400" dirty="0" smtClean="0"/>
              <a:t>                                  </a:t>
            </a:r>
            <a:r>
              <a:rPr lang="en-US" sz="3400" i="1" dirty="0" smtClean="0"/>
              <a:t>(</a:t>
            </a:r>
            <a:r>
              <a:rPr lang="en-US" sz="3400" i="1" dirty="0"/>
              <a:t>II Peter 1:5-10)</a:t>
            </a:r>
          </a:p>
          <a:p>
            <a:r>
              <a:rPr lang="en-US" sz="3400" dirty="0" smtClean="0"/>
              <a:t>We </a:t>
            </a:r>
            <a:r>
              <a:rPr lang="en-US" sz="3400" dirty="0"/>
              <a:t>Put </a:t>
            </a:r>
            <a:r>
              <a:rPr lang="en-US" sz="3400" dirty="0" smtClean="0"/>
              <a:t>Our </a:t>
            </a:r>
            <a:r>
              <a:rPr lang="en-US" sz="3400" dirty="0"/>
              <a:t>Trust in the Arm of the Flesh </a:t>
            </a:r>
            <a:r>
              <a:rPr lang="en-US" sz="3400" i="1" dirty="0"/>
              <a:t>(Zechariah 4:6)</a:t>
            </a:r>
          </a:p>
          <a:p>
            <a:r>
              <a:rPr lang="en-US" sz="3400" dirty="0" smtClean="0"/>
              <a:t>We </a:t>
            </a:r>
            <a:r>
              <a:rPr lang="en-US" sz="3400" dirty="0"/>
              <a:t>Didn’t Obey the Voice of the Holy Spirit </a:t>
            </a:r>
            <a:r>
              <a:rPr lang="en-US" sz="3400" i="1" dirty="0"/>
              <a:t>(Hebrews 3:7-19)</a:t>
            </a:r>
          </a:p>
          <a:p>
            <a:r>
              <a:rPr lang="en-US" sz="3400" dirty="0" smtClean="0"/>
              <a:t>We </a:t>
            </a:r>
            <a:r>
              <a:rPr lang="en-US" sz="3400" dirty="0"/>
              <a:t>Are Under a Generational Curse </a:t>
            </a:r>
            <a:r>
              <a:rPr lang="en-US" sz="3400" i="1" dirty="0"/>
              <a:t>(Deuteronomy 5:6-9)</a:t>
            </a:r>
          </a:p>
          <a:p>
            <a:pPr>
              <a:buNone/>
            </a:pPr>
            <a:endParaRPr lang="en-US" sz="34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 calcmode="lin" valueType="num">
                                      <p:cBhvr additive="base">
                                        <p:cTn id="2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anim calcmode="lin" valueType="num">
                                      <p:cBhvr additive="base">
                                        <p:cTn id="31"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106" name="Picture 2" descr="http://www.covenanteyes.com/lemonade/wp-content/uploads/2008/06/grief.jpg"/>
          <p:cNvPicPr>
            <a:picLocks noChangeAspect="1" noChangeArrowheads="1"/>
          </p:cNvPicPr>
          <p:nvPr/>
        </p:nvPicPr>
        <p:blipFill>
          <a:blip r:embed="rId2" cstate="print"/>
          <a:srcRect/>
          <a:stretch>
            <a:fillRect/>
          </a:stretch>
        </p:blipFill>
        <p:spPr bwMode="auto">
          <a:xfrm>
            <a:off x="1752600" y="304800"/>
            <a:ext cx="6128774" cy="4191000"/>
          </a:xfrm>
          <a:prstGeom prst="rect">
            <a:avLst/>
          </a:prstGeom>
          <a:noFill/>
        </p:spPr>
      </p:pic>
      <p:sp>
        <p:nvSpPr>
          <p:cNvPr id="3" name="Title 2"/>
          <p:cNvSpPr>
            <a:spLocks noGrp="1"/>
          </p:cNvSpPr>
          <p:nvPr>
            <p:ph type="title"/>
          </p:nvPr>
        </p:nvSpPr>
        <p:spPr>
          <a:xfrm>
            <a:off x="457200" y="4648200"/>
            <a:ext cx="8229600" cy="2209800"/>
          </a:xfrm>
        </p:spPr>
        <p:txBody>
          <a:bodyPr>
            <a:normAutofit/>
          </a:bodyPr>
          <a:lstStyle/>
          <a:p>
            <a:r>
              <a:rPr lang="en-US" sz="4000" i="1" dirty="0" smtClean="0"/>
              <a:t>“As many as I love, I rebuke and chasten: be zealous therefore, and repent.” Rev. 3:19 </a:t>
            </a:r>
            <a:endParaRPr lang="en-US" sz="4000" i="1"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1422</TotalTime>
  <Words>1710</Words>
  <Application>Microsoft Office PowerPoint</Application>
  <PresentationFormat>On-screen Show (4:3)</PresentationFormat>
  <Paragraphs>109</Paragraphs>
  <Slides>41</Slides>
  <Notes>0</Notes>
  <HiddenSlides>0</HiddenSlides>
  <MMClips>0</MMClips>
  <ScaleCrop>false</ScaleCrop>
  <HeadingPairs>
    <vt:vector size="4" baseType="variant">
      <vt:variant>
        <vt:lpstr>Theme</vt:lpstr>
      </vt:variant>
      <vt:variant>
        <vt:i4>1</vt:i4>
      </vt:variant>
      <vt:variant>
        <vt:lpstr>Slide Titles</vt:lpstr>
      </vt:variant>
      <vt:variant>
        <vt:i4>41</vt:i4>
      </vt:variant>
    </vt:vector>
  </HeadingPairs>
  <TitlesOfParts>
    <vt:vector size="42" baseType="lpstr">
      <vt:lpstr>Office Theme</vt:lpstr>
      <vt:lpstr>Slide 1</vt:lpstr>
      <vt:lpstr>Reasons why God’s children suffer</vt:lpstr>
      <vt:lpstr>Slide 3</vt:lpstr>
      <vt:lpstr> “…taking the shield of faith, wherewith ye shall be able to quench all the fiery darts of the wicked.”</vt:lpstr>
      <vt:lpstr>Slide 5</vt:lpstr>
      <vt:lpstr>Suffering will make you   "bitter or better/ weaker or stronger" </vt:lpstr>
      <vt:lpstr>Slide 7</vt:lpstr>
      <vt:lpstr>Slide 8</vt:lpstr>
      <vt:lpstr>“As many as I love, I rebuke and chasten: be zealous therefore, and repent.” Rev. 3:19 </vt:lpstr>
      <vt:lpstr>Slide 10</vt:lpstr>
      <vt:lpstr>“Therefore I take pleasure in infirmities, in reproaches, in necessities, in persecutions, in distresses for Christ's sake: for when I am weak, then am I strong.”</vt:lpstr>
      <vt:lpstr>Suffering is a vital and important part of God's plan (will) for His people.  </vt:lpstr>
      <vt:lpstr>I Peter</vt:lpstr>
      <vt:lpstr>Slide 14</vt:lpstr>
      <vt:lpstr>Slide 15</vt:lpstr>
      <vt:lpstr>Slide 16</vt:lpstr>
      <vt:lpstr>Slide 17</vt:lpstr>
      <vt:lpstr>The unbelievable sufferings of Job were by the will of God, for his ultimate good  and for God's glory.</vt:lpstr>
      <vt:lpstr>Slide 19</vt:lpstr>
      <vt:lpstr>“In all this…”</vt:lpstr>
      <vt:lpstr>Satan attacked Job in seven areas of life  (Job 1-2) </vt:lpstr>
      <vt:lpstr>Attacked his job (Ox, servants)   Job 1:14, 17</vt:lpstr>
      <vt:lpstr>Attacked his wealth (sheep)   Job 1:16</vt:lpstr>
      <vt:lpstr>Attacked his transportation (camels)   Job 1:3</vt:lpstr>
      <vt:lpstr>Attacked his family    Job 1:18-19</vt:lpstr>
      <vt:lpstr>Attacked his health   Job 2:7</vt:lpstr>
      <vt:lpstr>Attacked his marriage   Job 2:8-9</vt:lpstr>
      <vt:lpstr>Attacked his friendships   Job 5:11</vt:lpstr>
      <vt:lpstr>“But he knoweth the way that I take: when he hath tried me, I shall come forth as gold.” Job 23:10 </vt:lpstr>
      <vt:lpstr>Twenty reasons God allows suffering to come into our lives </vt:lpstr>
      <vt:lpstr>Slide 31</vt:lpstr>
      <vt:lpstr>Slide 32</vt:lpstr>
      <vt:lpstr>Slide 33</vt:lpstr>
      <vt:lpstr>Slide 34</vt:lpstr>
      <vt:lpstr>Slide 35</vt:lpstr>
      <vt:lpstr>The Psalmist said  "It is good for me that I have been afflicted; that I might learn thy statutes.” Psalm 119:71 </vt:lpstr>
      <vt:lpstr>Developing a Biblical view of suffering will change your perspective on life.</vt:lpstr>
      <vt:lpstr>Seven things you need to do when suffering comes into your life</vt:lpstr>
      <vt:lpstr>Slide 39</vt:lpstr>
      <vt:lpstr>Slide 40</vt:lpstr>
      <vt:lpstr>Slide 41</vt:lpstr>
    </vt:vector>
  </TitlesOfParts>
  <Company>Grizli777</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Twenty reasons God allows suffering to come into our lives </dc:title>
  <dc:creator>Pastor Daniel White</dc:creator>
  <cp:lastModifiedBy>Pastor Daniel White</cp:lastModifiedBy>
  <cp:revision>71</cp:revision>
  <dcterms:created xsi:type="dcterms:W3CDTF">2012-11-10T13:03:03Z</dcterms:created>
  <dcterms:modified xsi:type="dcterms:W3CDTF">2013-02-26T15:23:59Z</dcterms:modified>
</cp:coreProperties>
</file>