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60" r:id="rId5"/>
    <p:sldId id="261" r:id="rId6"/>
    <p:sldId id="262" r:id="rId7"/>
    <p:sldId id="263" r:id="rId8"/>
    <p:sldId id="266" r:id="rId9"/>
    <p:sldId id="267" r:id="rId10"/>
    <p:sldId id="265" r:id="rId11"/>
    <p:sldId id="269" r:id="rId12"/>
    <p:sldId id="270" r:id="rId13"/>
    <p:sldId id="296" r:id="rId14"/>
    <p:sldId id="271" r:id="rId15"/>
    <p:sldId id="273" r:id="rId16"/>
    <p:sldId id="268" r:id="rId17"/>
    <p:sldId id="274" r:id="rId18"/>
    <p:sldId id="275" r:id="rId19"/>
    <p:sldId id="276" r:id="rId20"/>
    <p:sldId id="277" r:id="rId21"/>
    <p:sldId id="278" r:id="rId22"/>
    <p:sldId id="279" r:id="rId23"/>
    <p:sldId id="280" r:id="rId24"/>
    <p:sldId id="281" r:id="rId25"/>
    <p:sldId id="286" r:id="rId26"/>
    <p:sldId id="293" r:id="rId27"/>
    <p:sldId id="294" r:id="rId28"/>
    <p:sldId id="307" r:id="rId29"/>
    <p:sldId id="291" r:id="rId30"/>
    <p:sldId id="299" r:id="rId31"/>
    <p:sldId id="300" r:id="rId32"/>
    <p:sldId id="301" r:id="rId33"/>
    <p:sldId id="302" r:id="rId34"/>
    <p:sldId id="303" r:id="rId35"/>
    <p:sldId id="305" r:id="rId36"/>
    <p:sldId id="29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8" d="100"/>
          <a:sy n="68" d="100"/>
        </p:scale>
        <p:origin x="-121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BA1ED2-0413-49D2-8E38-EC98F5AECC4A}" type="datetimeFigureOut">
              <a:rPr lang="en-US" smtClean="0"/>
              <a:pPr/>
              <a:t>3/4/2014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E36CBD-0216-44ED-A294-F0B497B9A11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280595-C7D3-46DB-83AE-96D779251085}" type="slidenum">
              <a:rPr lang="en-US" smtClean="0"/>
              <a:pPr/>
              <a:t>27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20FB1A-12AE-46C3-99C0-B7378759D3B5}"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131E36-D8CB-4F42-A354-8CAB3390F738}"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34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0C3ECA-D9BB-464B-A0C5-2E99247D9406}" type="datetimeFigureOut">
              <a:rPr lang="en-US" smtClean="0"/>
              <a:pPr/>
              <a:t>3/4/2014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3646D-4095-4364-863E-409EE8A705B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0C3ECA-D9BB-464B-A0C5-2E99247D9406}" type="datetimeFigureOut">
              <a:rPr lang="en-US" smtClean="0"/>
              <a:pPr/>
              <a:t>3/4/2014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3646D-4095-4364-863E-409EE8A705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0C3ECA-D9BB-464B-A0C5-2E99247D9406}" type="datetimeFigureOut">
              <a:rPr lang="en-US" smtClean="0"/>
              <a:pPr/>
              <a:t>3/4/2014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3646D-4095-4364-863E-409EE8A705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0C3ECA-D9BB-464B-A0C5-2E99247D9406}" type="datetimeFigureOut">
              <a:rPr lang="en-US" smtClean="0"/>
              <a:pPr/>
              <a:t>3/4/2014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3646D-4095-4364-863E-409EE8A705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0C3ECA-D9BB-464B-A0C5-2E99247D9406}" type="datetimeFigureOut">
              <a:rPr lang="en-US" smtClean="0"/>
              <a:pPr/>
              <a:t>3/4/2014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3646D-4095-4364-863E-409EE8A705B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0C3ECA-D9BB-464B-A0C5-2E99247D9406}" type="datetimeFigureOut">
              <a:rPr lang="en-US" smtClean="0"/>
              <a:pPr/>
              <a:t>3/4/2014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3646D-4095-4364-863E-409EE8A705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0C3ECA-D9BB-464B-A0C5-2E99247D9406}" type="datetimeFigureOut">
              <a:rPr lang="en-US" smtClean="0"/>
              <a:pPr/>
              <a:t>3/4/2014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C3646D-4095-4364-863E-409EE8A705B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0C3ECA-D9BB-464B-A0C5-2E99247D9406}" type="datetimeFigureOut">
              <a:rPr lang="en-US" smtClean="0"/>
              <a:pPr/>
              <a:t>3/4/2014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C3646D-4095-4364-863E-409EE8A705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0C3ECA-D9BB-464B-A0C5-2E99247D9406}" type="datetimeFigureOut">
              <a:rPr lang="en-US" smtClean="0"/>
              <a:pPr/>
              <a:t>3/4/2014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C3646D-4095-4364-863E-409EE8A705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0C3ECA-D9BB-464B-A0C5-2E99247D9406}" type="datetimeFigureOut">
              <a:rPr lang="en-US" smtClean="0"/>
              <a:pPr/>
              <a:t>3/4/2014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3646D-4095-4364-863E-409EE8A705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0C3ECA-D9BB-464B-A0C5-2E99247D9406}" type="datetimeFigureOut">
              <a:rPr lang="en-US" smtClean="0"/>
              <a:pPr/>
              <a:t>3/4/2014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3646D-4095-4364-863E-409EE8A705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C3ECA-D9BB-464B-A0C5-2E99247D9406}" type="datetimeFigureOut">
              <a:rPr lang="en-US" smtClean="0"/>
              <a:pPr/>
              <a:t>3/4/2014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C3646D-4095-4364-863E-409EE8A705B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3" cstate="print">
            <a:lum bright="-10000" contrast="40000"/>
          </a:blip>
          <a:srcRect/>
          <a:stretch>
            <a:fillRect/>
          </a:stretch>
        </p:blipFill>
        <p:spPr bwMode="auto">
          <a:xfrm>
            <a:off x="1600200" y="1905000"/>
            <a:ext cx="6123665" cy="2819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ll\Rev19w.jpg"/>
          <p:cNvPicPr>
            <a:picLocks noChangeAspect="1" noChangeArrowheads="1"/>
          </p:cNvPicPr>
          <p:nvPr/>
        </p:nvPicPr>
        <p:blipFill>
          <a:blip r:embed="rId3" cstate="print">
            <a:lum bright="-10000" contrast="20000"/>
          </a:blip>
          <a:srcRect/>
          <a:stretch>
            <a:fillRect/>
          </a:stretch>
        </p:blipFill>
        <p:spPr bwMode="auto">
          <a:xfrm>
            <a:off x="0" y="304800"/>
            <a:ext cx="9144000" cy="6029325"/>
          </a:xfrm>
          <a:prstGeom prst="rect">
            <a:avLst/>
          </a:prstGeom>
          <a:ln>
            <a:noFill/>
          </a:ln>
          <a:effectLst>
            <a:outerShdw blurRad="292100" dist="139700" dir="2700000" algn="tl" rotWithShape="0">
              <a:srgbClr val="333333">
                <a:alpha val="65000"/>
              </a:srgbClr>
            </a:outerShdw>
          </a:effectLst>
        </p:spPr>
      </p:pic>
      <p:sp>
        <p:nvSpPr>
          <p:cNvPr id="3" name="Content Placeholder 3"/>
          <p:cNvSpPr txBox="1">
            <a:spLocks/>
          </p:cNvSpPr>
          <p:nvPr/>
        </p:nvSpPr>
        <p:spPr>
          <a:xfrm>
            <a:off x="228600" y="0"/>
            <a:ext cx="8763000" cy="61261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 (Luke 16:23-24, 28) </a:t>
            </a:r>
          </a:p>
          <a:p>
            <a:pPr marL="342900" marR="0" lvl="0" indent="-342900" algn="l" defTabSz="914400" rtl="0" eaLnBrk="1" fontAlgn="auto" latinLnBrk="0" hangingPunct="1">
              <a:lnSpc>
                <a:spcPct val="100000"/>
              </a:lnSpc>
              <a:spcBef>
                <a:spcPct val="20000"/>
              </a:spcBef>
              <a:spcAft>
                <a:spcPts val="0"/>
              </a:spcAft>
              <a:buClrTx/>
              <a:buSzTx/>
              <a:tabLst/>
              <a:defRPr/>
            </a:pPr>
            <a:r>
              <a:rPr lang="en-US" sz="3900" dirty="0" smtClean="0">
                <a:solidFill>
                  <a:srgbClr val="FFFF00"/>
                </a:solidFill>
                <a:effectLst>
                  <a:glow rad="101600">
                    <a:schemeClr val="bg1">
                      <a:alpha val="60000"/>
                    </a:schemeClr>
                  </a:glow>
                </a:effectLst>
                <a:latin typeface="Addict" pitchFamily="34" charset="0"/>
                <a:cs typeface="Times New Roman" pitchFamily="18" charset="0"/>
              </a:rPr>
              <a:t> </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"And in hell he lift up his eyes, being in </a:t>
            </a:r>
            <a:r>
              <a:rPr kumimoji="0" lang="en-US" sz="3900" b="1"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TORMENTS</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 . .”</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sz="3900" dirty="0" smtClean="0">
                <a:solidFill>
                  <a:srgbClr val="FFFF00"/>
                </a:solidFill>
                <a:effectLst>
                  <a:glow rad="101600">
                    <a:schemeClr val="bg1">
                      <a:alpha val="60000"/>
                    </a:schemeClr>
                  </a:glow>
                </a:effectLst>
                <a:latin typeface="Addict" pitchFamily="34" charset="0"/>
                <a:cs typeface="Times New Roman" pitchFamily="18" charset="0"/>
              </a:rPr>
              <a:t> </a:t>
            </a:r>
            <a:r>
              <a:rPr kumimoji="0" lang="en-US" sz="3900" b="0" u="none" strike="noStrike" kern="1200" cap="none" spc="0" normalizeH="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 “</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I am </a:t>
            </a:r>
            <a:r>
              <a:rPr kumimoji="0" lang="en-US" sz="3900" b="1"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TORMENTED</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 in this </a:t>
            </a:r>
            <a:r>
              <a:rPr kumimoji="0" lang="en-US" sz="3900" b="1"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FLAME</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 . .”</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sz="3900" dirty="0" smtClean="0">
                <a:solidFill>
                  <a:srgbClr val="FFFF00"/>
                </a:solidFill>
                <a:effectLst>
                  <a:glow rad="101600">
                    <a:schemeClr val="bg1">
                      <a:alpha val="60000"/>
                    </a:schemeClr>
                  </a:glow>
                </a:effectLst>
                <a:latin typeface="Addict" pitchFamily="34" charset="0"/>
                <a:cs typeface="Times New Roman" pitchFamily="18" charset="0"/>
              </a:rPr>
              <a:t>  “</a:t>
            </a:r>
            <a:r>
              <a:rPr kumimoji="0" lang="en-US" sz="3900" b="1"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PLACE OF TORMENT</a:t>
            </a:r>
            <a:r>
              <a:rPr kumimoji="0" lang="en-US" sz="3900" b="0" u="none" strike="noStrike" kern="1200" cap="none" spc="0" normalizeH="0" baseline="0" noProof="0" dirty="0" smtClean="0">
                <a:ln>
                  <a:noFill/>
                </a:ln>
                <a:solidFill>
                  <a:srgbClr val="FFFF00"/>
                </a:solidFill>
                <a:effectLst>
                  <a:glow rad="101600">
                    <a:schemeClr val="bg1">
                      <a:alpha val="60000"/>
                    </a:schemeClr>
                  </a:glow>
                </a:effectLst>
                <a:uLnTx/>
                <a:uFillTx/>
                <a:latin typeface="Addict" pitchFamily="34" charset="0"/>
                <a:cs typeface="Times New Roman" pitchFamily="18" charset="0"/>
              </a:rPr>
              <a:t>."</a:t>
            </a:r>
            <a:endParaRPr kumimoji="0" lang="en-US" sz="3900" b="0" u="none" strike="noStrike" kern="1200" cap="none" spc="0" normalizeH="0" baseline="0" noProof="0" dirty="0">
              <a:ln>
                <a:noFill/>
              </a:ln>
              <a:solidFill>
                <a:srgbClr val="FFFF00"/>
              </a:solidFill>
              <a:effectLst>
                <a:glow rad="101600">
                  <a:schemeClr val="bg1">
                    <a:alpha val="60000"/>
                  </a:schemeClr>
                </a:glow>
              </a:effectLst>
              <a:uLnTx/>
              <a:uFillTx/>
              <a:latin typeface="Addict" pitchFamily="34"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edg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edg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edg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Ptr. Daniel White\Desktop\Bible pictures\Bible pictures New Testament\42 Luke\42016019 FST - Luke 16 19 - Lazarus at the rich mans gate.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2286000" y="0"/>
            <a:ext cx="4572000" cy="6925633"/>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Ptr. Daniel White\Desktop\Bible pictures\Bible pictures New Testament\42 Luke\42016022 FST - Luke 16 22 - Lazarus carried to Heaven.jp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2209800" y="0"/>
            <a:ext cx="4591050" cy="7051853"/>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an White\Pictures\Bible pictures\heaven\Heaven's Stairs.jpg"/>
          <p:cNvPicPr>
            <a:picLocks noChangeAspect="1" noChangeArrowheads="1"/>
          </p:cNvPicPr>
          <p:nvPr/>
        </p:nvPicPr>
        <p:blipFill>
          <a:blip r:embed="rId2" cstate="print"/>
          <a:srcRect/>
          <a:stretch>
            <a:fillRect/>
          </a:stretch>
        </p:blipFill>
        <p:spPr bwMode="auto">
          <a:xfrm>
            <a:off x="0" y="609600"/>
            <a:ext cx="9296350" cy="5659419"/>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Bible pictures New Testament\44 Acts\44005005 BTH - Acts 5 5 - Death of Ananias.jp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0" y="-457200"/>
            <a:ext cx="9144000" cy="7315200"/>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5" descr="C:\Users\Ptr. Daniel White\Desktop\Bible pictures\hell\scan0023.jpg"/>
          <p:cNvPicPr>
            <a:picLocks noChangeAspect="1" noChangeArrowheads="1"/>
          </p:cNvPicPr>
          <p:nvPr/>
        </p:nvPicPr>
        <p:blipFill>
          <a:blip r:embed="rId3" cstate="print">
            <a:lum contrast="20000"/>
          </a:blip>
          <a:srcRect/>
          <a:stretch>
            <a:fillRect/>
          </a:stretch>
        </p:blipFill>
        <p:spPr bwMode="auto">
          <a:xfrm>
            <a:off x="1447800" y="81781"/>
            <a:ext cx="6291344" cy="6776219"/>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lum bright="-10000" contrast="10000"/>
          </a:blip>
          <a:srcRect/>
          <a:stretch>
            <a:fillRect/>
          </a:stretch>
        </p:blipFill>
        <p:spPr bwMode="auto">
          <a:xfrm rot="4161372">
            <a:off x="-76862" y="1230084"/>
            <a:ext cx="5905584" cy="4735894"/>
          </a:xfrm>
          <a:prstGeom prst="rect">
            <a:avLst/>
          </a:prstGeom>
          <a:ln>
            <a:noFill/>
          </a:ln>
          <a:effectLst>
            <a:softEdge rad="112500"/>
          </a:effectLst>
        </p:spPr>
      </p:pic>
      <p:sp>
        <p:nvSpPr>
          <p:cNvPr id="3" name="Content Placeholder 5"/>
          <p:cNvSpPr txBox="1">
            <a:spLocks/>
          </p:cNvSpPr>
          <p:nvPr/>
        </p:nvSpPr>
        <p:spPr>
          <a:xfrm>
            <a:off x="5029200" y="1066800"/>
            <a:ext cx="4114800" cy="55626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1" u="none" strike="noStrike" kern="1200" cap="none" spc="0" normalizeH="0" baseline="0" noProof="0" smtClean="0">
                <a:ln>
                  <a:noFill/>
                </a:ln>
                <a:solidFill>
                  <a:schemeClr val="accent6">
                    <a:lumMod val="75000"/>
                  </a:schemeClr>
                </a:solidFill>
                <a:effectLst/>
                <a:uLnTx/>
                <a:uFillTx/>
                <a:latin typeface="+mn-lt"/>
                <a:ea typeface="+mn-ea"/>
                <a:cs typeface="+mn-cs"/>
              </a:rPr>
              <a:t>“And in hell he lift up his eyes, being in torments…”</a:t>
            </a:r>
            <a:endParaRPr kumimoji="0" lang="en-US" sz="4800" b="0" i="1" u="none" strike="noStrike" kern="1200" cap="none" spc="0" normalizeH="0" baseline="0" noProof="0" dirty="0">
              <a:ln>
                <a:noFill/>
              </a:ln>
              <a:solidFill>
                <a:schemeClr val="accent6">
                  <a:lumMod val="75000"/>
                </a:schemeClr>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print"/>
          <a:srcRect b="41667"/>
          <a:stretch>
            <a:fillRect/>
          </a:stretch>
        </p:blipFill>
        <p:spPr bwMode="auto">
          <a:xfrm>
            <a:off x="-1" y="0"/>
            <a:ext cx="4826977" cy="4648200"/>
          </a:xfrm>
          <a:prstGeom prst="rect">
            <a:avLst/>
          </a:prstGeom>
          <a:ln>
            <a:noFill/>
          </a:ln>
          <a:effectLst>
            <a:softEdge rad="112500"/>
          </a:effectLst>
        </p:spPr>
      </p:pic>
      <p:pic>
        <p:nvPicPr>
          <p:cNvPr id="62469" name="Picture 5" descr="C:\Users\Ptr. Daniel White\Desktop\Bible pictures\hell\scan0023.jpg"/>
          <p:cNvPicPr>
            <a:picLocks noChangeAspect="1" noChangeArrowheads="1"/>
          </p:cNvPicPr>
          <p:nvPr/>
        </p:nvPicPr>
        <p:blipFill>
          <a:blip r:embed="rId4" cstate="print">
            <a:lum contrast="20000"/>
          </a:blip>
          <a:srcRect/>
          <a:stretch>
            <a:fillRect/>
          </a:stretch>
        </p:blipFill>
        <p:spPr bwMode="auto">
          <a:xfrm>
            <a:off x="4757656" y="2133600"/>
            <a:ext cx="4386344" cy="4724400"/>
          </a:xfrm>
          <a:prstGeom prst="rect">
            <a:avLst/>
          </a:prstGeom>
          <a:ln>
            <a:noFill/>
          </a:ln>
          <a:effectLst>
            <a:softEdge rad="112500"/>
          </a:effectLst>
        </p:spPr>
      </p:pic>
      <p:pic>
        <p:nvPicPr>
          <p:cNvPr id="4" name="Picture 3"/>
          <p:cNvPicPr>
            <a:picLocks noChangeAspect="1" noChangeArrowheads="1"/>
          </p:cNvPicPr>
          <p:nvPr/>
        </p:nvPicPr>
        <p:blipFill>
          <a:blip r:embed="rId5" cstate="print"/>
          <a:srcRect/>
          <a:stretch>
            <a:fillRect/>
          </a:stretch>
        </p:blipFill>
        <p:spPr bwMode="auto">
          <a:xfrm>
            <a:off x="0" y="0"/>
            <a:ext cx="9144000" cy="690631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3" cstate="print">
            <a:lum bright="-10000"/>
          </a:blip>
          <a:srcRect/>
          <a:stretch>
            <a:fillRect/>
          </a:stretch>
        </p:blipFill>
        <p:spPr bwMode="auto">
          <a:xfrm>
            <a:off x="0" y="0"/>
            <a:ext cx="9197472" cy="6858000"/>
          </a:xfrm>
          <a:prstGeom prst="rect">
            <a:avLst/>
          </a:prstGeom>
          <a:noFill/>
          <a:ln w="9525">
            <a:noFill/>
            <a:miter lim="800000"/>
            <a:headEnd/>
            <a:tailEnd/>
          </a:ln>
        </p:spPr>
      </p:pic>
      <p:pic>
        <p:nvPicPr>
          <p:cNvPr id="3" name="Picture 4"/>
          <p:cNvPicPr>
            <a:picLocks noChangeAspect="1" noChangeArrowheads="1"/>
          </p:cNvPicPr>
          <p:nvPr/>
        </p:nvPicPr>
        <p:blipFill>
          <a:blip r:embed="rId4" cstate="print">
            <a:lum bright="-10000" contrast="10000"/>
          </a:blip>
          <a:srcRect/>
          <a:stretch>
            <a:fillRect/>
          </a:stretch>
        </p:blipFill>
        <p:spPr bwMode="auto">
          <a:xfrm rot="4161372">
            <a:off x="-173902" y="3428411"/>
            <a:ext cx="4021339" cy="3224852"/>
          </a:xfrm>
          <a:prstGeom prst="ellipse">
            <a:avLst/>
          </a:prstGeom>
          <a:ln>
            <a:noFill/>
          </a:ln>
          <a:effectLst>
            <a:softEdge rad="112500"/>
          </a:effec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Autofit/>
          </a:bodyPr>
          <a:lstStyle/>
          <a:p>
            <a:pPr algn="ctr">
              <a:buNone/>
            </a:pPr>
            <a:r>
              <a:rPr lang="en-US" sz="3600" i="1" dirty="0" smtClean="0"/>
              <a:t>    “And if thy hand offend thee, cut it off: it is better for thee to enter into life maimed, than having two hands to go into hell, into the fire that never shall be quenched…And if thy foot offend thee, cut it off: it is better for thee to enter halt into life, than having two feet to be cast into hell, into the fire that never shall be quenched…And if </a:t>
            </a:r>
            <a:r>
              <a:rPr lang="en-US" sz="3600" i="1" dirty="0" err="1" smtClean="0"/>
              <a:t>thine</a:t>
            </a:r>
            <a:r>
              <a:rPr lang="en-US" sz="3600" i="1" dirty="0" smtClean="0"/>
              <a:t> eye offend thee, pluck it out: it is better for thee to enter into the kingdom of God with one eye, than having two eyes to be cast into hell fire.”</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0" y="0"/>
            <a:ext cx="4378174" cy="3657600"/>
          </a:xfrm>
          <a:prstGeom prst="rect">
            <a:avLst/>
          </a:prstGeom>
          <a:ln>
            <a:noFill/>
          </a:ln>
          <a:effectLst>
            <a:softEdge rad="112500"/>
          </a:effectLst>
        </p:spPr>
      </p:pic>
      <p:sp>
        <p:nvSpPr>
          <p:cNvPr id="4" name="Content Placeholder 3"/>
          <p:cNvSpPr>
            <a:spLocks noGrp="1"/>
          </p:cNvSpPr>
          <p:nvPr>
            <p:ph sz="half" idx="1"/>
          </p:nvPr>
        </p:nvSpPr>
        <p:spPr>
          <a:xfrm>
            <a:off x="0" y="3429000"/>
            <a:ext cx="4800600" cy="3429000"/>
          </a:xfrm>
        </p:spPr>
        <p:txBody>
          <a:bodyPr>
            <a:normAutofit/>
          </a:bodyPr>
          <a:lstStyle/>
          <a:p>
            <a:endParaRPr lang="en-US" sz="3600" dirty="0" smtClean="0"/>
          </a:p>
          <a:p>
            <a:r>
              <a:rPr lang="en-US" sz="3600" dirty="0" smtClean="0"/>
              <a:t>There are 53 references to “Hell”   in the Bible.</a:t>
            </a:r>
          </a:p>
        </p:txBody>
      </p:sp>
      <p:sp>
        <p:nvSpPr>
          <p:cNvPr id="7" name="Content Placeholder 6"/>
          <p:cNvSpPr>
            <a:spLocks noGrp="1"/>
          </p:cNvSpPr>
          <p:nvPr>
            <p:ph sz="half" idx="2"/>
          </p:nvPr>
        </p:nvSpPr>
        <p:spPr>
          <a:xfrm>
            <a:off x="4648200" y="0"/>
            <a:ext cx="4038600" cy="6126163"/>
          </a:xfrm>
        </p:spPr>
        <p:txBody>
          <a:bodyPr>
            <a:normAutofit/>
          </a:bodyPr>
          <a:lstStyle/>
          <a:p>
            <a:r>
              <a:rPr lang="en-US" sz="3600" dirty="0" smtClean="0"/>
              <a:t>5 references to the “Lake of Fire.”</a:t>
            </a:r>
          </a:p>
          <a:p>
            <a:r>
              <a:rPr lang="en-US" sz="3600" dirty="0" smtClean="0"/>
              <a:t>Over 150 references to Hell in the Word of God.</a:t>
            </a:r>
          </a:p>
          <a:p>
            <a:endParaRPr lang="en-US" sz="3600" dirty="0"/>
          </a:p>
        </p:txBody>
      </p:sp>
      <p:pic>
        <p:nvPicPr>
          <p:cNvPr id="12291" name="Picture 3"/>
          <p:cNvPicPr>
            <a:picLocks noChangeAspect="1" noChangeArrowheads="1"/>
          </p:cNvPicPr>
          <p:nvPr/>
        </p:nvPicPr>
        <p:blipFill>
          <a:blip r:embed="rId4" cstate="print"/>
          <a:srcRect/>
          <a:stretch>
            <a:fillRect/>
          </a:stretch>
        </p:blipFill>
        <p:spPr bwMode="auto">
          <a:xfrm>
            <a:off x="4775200" y="3581400"/>
            <a:ext cx="4368800" cy="327660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to="" calcmode="lin" valueType="num">
                                      <p:cBhvr>
                                        <p:cTn id="7" dur="1" fill="hold"/>
                                        <p:tgtEl>
                                          <p:spTgt spid="4">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to="" calcmode="lin" valueType="num">
                                      <p:cBhvr>
                                        <p:cTn id="12" dur="1" fill="hold"/>
                                        <p:tgtEl>
                                          <p:spTgt spid="7">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to="" calcmode="lin" valueType="num">
                                      <p:cBhvr>
                                        <p:cTn id="17" dur="1" fill="hold"/>
                                        <p:tgtEl>
                                          <p:spTgt spid="7">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291"/>
                                        </p:tgtEl>
                                        <p:attrNameLst>
                                          <p:attrName>style.visibility</p:attrName>
                                        </p:attrNameLst>
                                      </p:cBhvr>
                                      <p:to>
                                        <p:strVal val="visible"/>
                                      </p:to>
                                    </p:set>
                                    <p:animEffect transition="in" filter="circle(in)">
                                      <p:cBhvr>
                                        <p:cTn id="22" dur="2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a:stretch>
            <a:fillRect/>
          </a:stretch>
        </p:blipFill>
        <p:spPr bwMode="auto">
          <a:xfrm rot="20409226">
            <a:off x="415242" y="-50310"/>
            <a:ext cx="2231052" cy="4183221"/>
          </a:xfrm>
          <a:prstGeom prst="ellipse">
            <a:avLst/>
          </a:prstGeom>
          <a:ln>
            <a:noFill/>
          </a:ln>
          <a:effectLst>
            <a:softEdge rad="112500"/>
          </a:effectLst>
        </p:spPr>
      </p:pic>
      <p:pic>
        <p:nvPicPr>
          <p:cNvPr id="67588" name="Picture 4"/>
          <p:cNvPicPr>
            <a:picLocks noChangeAspect="1" noChangeArrowheads="1"/>
          </p:cNvPicPr>
          <p:nvPr/>
        </p:nvPicPr>
        <p:blipFill>
          <a:blip r:embed="rId4" cstate="print"/>
          <a:srcRect l="303" t="28005" r="5349" b="23810"/>
          <a:stretch>
            <a:fillRect/>
          </a:stretch>
        </p:blipFill>
        <p:spPr bwMode="auto">
          <a:xfrm rot="3538361">
            <a:off x="5486870" y="724065"/>
            <a:ext cx="3860800" cy="2895600"/>
          </a:xfrm>
          <a:prstGeom prst="ellipse">
            <a:avLst/>
          </a:prstGeom>
          <a:ln>
            <a:noFill/>
          </a:ln>
          <a:effectLst>
            <a:softEdge rad="112500"/>
          </a:effectLst>
        </p:spPr>
      </p:pic>
      <p:pic>
        <p:nvPicPr>
          <p:cNvPr id="67589" name="Picture 5"/>
          <p:cNvPicPr>
            <a:picLocks noChangeAspect="1" noChangeArrowheads="1"/>
          </p:cNvPicPr>
          <p:nvPr/>
        </p:nvPicPr>
        <p:blipFill>
          <a:blip r:embed="rId5" cstate="print"/>
          <a:srcRect/>
          <a:stretch>
            <a:fillRect/>
          </a:stretch>
        </p:blipFill>
        <p:spPr bwMode="auto">
          <a:xfrm>
            <a:off x="3124200" y="0"/>
            <a:ext cx="2611446" cy="3921089"/>
          </a:xfrm>
          <a:prstGeom prst="ellipse">
            <a:avLst/>
          </a:prstGeom>
          <a:ln>
            <a:noFill/>
          </a:ln>
          <a:effectLst>
            <a:softEdge rad="112500"/>
          </a:effectLst>
        </p:spPr>
      </p:pic>
      <p:pic>
        <p:nvPicPr>
          <p:cNvPr id="67590" name="Picture 6" descr="C:\Users\Ptr. Daniel White\Desktop\Bible pictures\hell\0025 Lago de Fogo.jpg"/>
          <p:cNvPicPr>
            <a:picLocks noChangeAspect="1" noChangeArrowheads="1"/>
          </p:cNvPicPr>
          <p:nvPr/>
        </p:nvPicPr>
        <p:blipFill>
          <a:blip r:embed="rId6" cstate="print"/>
          <a:srcRect t="57292"/>
          <a:stretch>
            <a:fillRect/>
          </a:stretch>
        </p:blipFill>
        <p:spPr bwMode="auto">
          <a:xfrm>
            <a:off x="0" y="4114800"/>
            <a:ext cx="9233210" cy="274320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circle(in)">
                                      <p:cBhvr>
                                        <p:cTn id="7" dur="2000"/>
                                        <p:tgtEl>
                                          <p:spTgt spid="6758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7589"/>
                                        </p:tgtEl>
                                        <p:attrNameLst>
                                          <p:attrName>style.visibility</p:attrName>
                                        </p:attrNameLst>
                                      </p:cBhvr>
                                      <p:to>
                                        <p:strVal val="visible"/>
                                      </p:to>
                                    </p:set>
                                    <p:animEffect transition="in" filter="circle(in)">
                                      <p:cBhvr>
                                        <p:cTn id="12" dur="2000"/>
                                        <p:tgtEl>
                                          <p:spTgt spid="675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590"/>
                                        </p:tgtEl>
                                        <p:attrNameLst>
                                          <p:attrName>style.visibility</p:attrName>
                                        </p:attrNameLst>
                                      </p:cBhvr>
                                      <p:to>
                                        <p:strVal val="visible"/>
                                      </p:to>
                                    </p:set>
                                    <p:animEffect transition="in" filter="fade">
                                      <p:cBhvr>
                                        <p:cTn id="17" dur="2000"/>
                                        <p:tgtEl>
                                          <p:spTgt spid="67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629400"/>
          </a:xfrm>
        </p:spPr>
        <p:txBody>
          <a:bodyPr>
            <a:normAutofit/>
          </a:bodyPr>
          <a:lstStyle/>
          <a:p>
            <a:r>
              <a:rPr lang="en-US" sz="4800" i="1" dirty="0" smtClean="0"/>
              <a:t>“Lowest hell…deeper than hell…let them go down quick into </a:t>
            </a:r>
            <a:r>
              <a:rPr lang="en-US" sz="4800" i="1" smtClean="0"/>
              <a:t>hell…hell </a:t>
            </a:r>
            <a:r>
              <a:rPr lang="en-US" sz="4800" i="1" smtClean="0"/>
              <a:t> is </a:t>
            </a:r>
            <a:r>
              <a:rPr lang="en-US" sz="4800" i="1" dirty="0" smtClean="0"/>
              <a:t>beneath…brought down into hell…debase thyself even unto hell…dig into hell…the belly of hell…lower parts of the earth</a:t>
            </a:r>
            <a:r>
              <a:rPr lang="en-US" sz="4800" i="1" dirty="0" smtClean="0"/>
              <a:t>…”</a:t>
            </a:r>
            <a:endParaRPr lang="en-US" sz="4800"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2971800" y="-228600"/>
            <a:ext cx="3401568" cy="4724400"/>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2438400" y="5181600"/>
            <a:ext cx="4448175" cy="1476375"/>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3429000" y="2057400"/>
            <a:ext cx="2362200" cy="2362200"/>
          </a:xfrm>
          <a:prstGeom prst="ellipse">
            <a:avLst/>
          </a:prstGeom>
          <a:ln>
            <a:noFill/>
          </a:ln>
          <a:effectLst>
            <a:softEdge rad="112500"/>
          </a:effectLst>
        </p:spPr>
      </p:pic>
      <p:pic>
        <p:nvPicPr>
          <p:cNvPr id="7" name="Picture 5"/>
          <p:cNvPicPr>
            <a:picLocks noChangeAspect="1" noChangeArrowheads="1"/>
          </p:cNvPicPr>
          <p:nvPr/>
        </p:nvPicPr>
        <p:blipFill>
          <a:blip r:embed="rId6" cstate="print"/>
          <a:srcRect/>
          <a:stretch>
            <a:fillRect/>
          </a:stretch>
        </p:blipFill>
        <p:spPr bwMode="auto">
          <a:xfrm>
            <a:off x="2209800" y="-228600"/>
            <a:ext cx="4532026" cy="552907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C:\Users\Ptr. Daniel White\Desktop\Bible pictures\hell\image32.jpg"/>
          <p:cNvPicPr>
            <a:picLocks noChangeAspect="1" noChangeArrowheads="1"/>
          </p:cNvPicPr>
          <p:nvPr/>
        </p:nvPicPr>
        <p:blipFill>
          <a:blip r:embed="rId3" cstate="print">
            <a:lum bright="-10000" contrast="20000"/>
          </a:blip>
          <a:srcRect/>
          <a:stretch>
            <a:fillRect/>
          </a:stretch>
        </p:blipFill>
        <p:spPr bwMode="auto">
          <a:xfrm>
            <a:off x="0" y="0"/>
            <a:ext cx="9144000" cy="7239000"/>
          </a:xfrm>
          <a:prstGeom prst="rect">
            <a:avLst/>
          </a:prstGeom>
          <a:noFill/>
        </p:spPr>
      </p:pic>
      <p:sp>
        <p:nvSpPr>
          <p:cNvPr id="2" name="Title 1"/>
          <p:cNvSpPr>
            <a:spLocks noGrp="1"/>
          </p:cNvSpPr>
          <p:nvPr>
            <p:ph type="title"/>
          </p:nvPr>
        </p:nvSpPr>
        <p:spPr>
          <a:xfrm>
            <a:off x="457200" y="457200"/>
            <a:ext cx="8229600" cy="2514600"/>
          </a:xfrm>
        </p:spPr>
        <p:txBody>
          <a:bodyPr>
            <a:normAutofit fontScale="90000"/>
          </a:bodyPr>
          <a:lstStyle/>
          <a:p>
            <a:r>
              <a:rPr lang="en-US" i="1" dirty="0" smtClean="0"/>
              <a:t>“And they shall be gathered together, as prisoners are gathered in the pit, and shall be shut up in the prison…” (Isa. 24:22)</a:t>
            </a:r>
            <a:r>
              <a:rPr lang="en-US" dirty="0" smtClean="0"/>
              <a:t/>
            </a:r>
            <a:br>
              <a:rPr lang="en-US" dirty="0" smtClean="0"/>
            </a:br>
            <a:endParaRPr lang="en-US" dirty="0"/>
          </a:p>
        </p:txBody>
      </p:sp>
      <p:pic>
        <p:nvPicPr>
          <p:cNvPr id="68610" name="Picture 2"/>
          <p:cNvPicPr>
            <a:picLocks noChangeAspect="1" noChangeArrowheads="1"/>
          </p:cNvPicPr>
          <p:nvPr/>
        </p:nvPicPr>
        <p:blipFill>
          <a:blip r:embed="rId4" cstate="print"/>
          <a:srcRect/>
          <a:stretch>
            <a:fillRect/>
          </a:stretch>
        </p:blipFill>
        <p:spPr bwMode="auto">
          <a:xfrm>
            <a:off x="2514600" y="2971800"/>
            <a:ext cx="4358640" cy="297180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2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620962"/>
          </a:xfrm>
        </p:spPr>
        <p:txBody>
          <a:bodyPr>
            <a:normAutofit/>
          </a:bodyPr>
          <a:lstStyle/>
          <a:p>
            <a:r>
              <a:rPr lang="en-US" i="1" dirty="0" smtClean="0"/>
              <a:t>“Cast him down to hell with them that descend into the pit.” </a:t>
            </a:r>
            <a:br>
              <a:rPr lang="en-US" i="1" dirty="0" smtClean="0"/>
            </a:br>
            <a:r>
              <a:rPr lang="en-US" i="1" dirty="0" smtClean="0"/>
              <a:t>(Ezek. 31:16)</a:t>
            </a:r>
            <a:endParaRPr lang="en-US" i="1" dirty="0"/>
          </a:p>
        </p:txBody>
      </p:sp>
      <p:pic>
        <p:nvPicPr>
          <p:cNvPr id="3" name="Picture 13"/>
          <p:cNvPicPr>
            <a:picLocks noChangeAspect="1" noChangeArrowheads="1"/>
          </p:cNvPicPr>
          <p:nvPr/>
        </p:nvPicPr>
        <p:blipFill>
          <a:blip r:embed="rId3" cstate="print"/>
          <a:srcRect t="27885" r="-773"/>
          <a:stretch>
            <a:fillRect/>
          </a:stretch>
        </p:blipFill>
        <p:spPr bwMode="auto">
          <a:xfrm>
            <a:off x="152401" y="2901270"/>
            <a:ext cx="8991600" cy="4293058"/>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5029200" y="3162300"/>
            <a:ext cx="3962400" cy="297180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lum/>
          </a:blip>
          <a:srcRect/>
          <a:stretch>
            <a:fillRect/>
          </a:stretch>
        </p:blipFill>
        <p:spPr bwMode="auto">
          <a:xfrm>
            <a:off x="0" y="-152400"/>
            <a:ext cx="9372600" cy="7010400"/>
          </a:xfrm>
          <a:prstGeom prst="rect">
            <a:avLst/>
          </a:prstGeom>
          <a:noFill/>
          <a:ln w="9525">
            <a:noFill/>
            <a:miter lim="800000"/>
            <a:headEnd/>
            <a:tailEnd/>
          </a:ln>
        </p:spPr>
      </p:pic>
      <p:sp>
        <p:nvSpPr>
          <p:cNvPr id="3" name="Content Placeholder 2"/>
          <p:cNvSpPr>
            <a:spLocks noGrp="1"/>
          </p:cNvSpPr>
          <p:nvPr>
            <p:ph idx="1"/>
          </p:nvPr>
        </p:nvSpPr>
        <p:spPr>
          <a:xfrm>
            <a:off x="228600" y="685800"/>
            <a:ext cx="8915400" cy="5440363"/>
          </a:xfrm>
        </p:spPr>
        <p:txBody>
          <a:bodyPr>
            <a:noAutofit/>
          </a:bodyPr>
          <a:lstStyle/>
          <a:p>
            <a:pPr algn="ctr">
              <a:buNone/>
            </a:pPr>
            <a:r>
              <a:rPr lang="en-US" sz="4800" b="1" i="1" dirty="0" smtClean="0">
                <a:solidFill>
                  <a:schemeClr val="bg1"/>
                </a:solidFill>
                <a:effectLst>
                  <a:glow rad="101600">
                    <a:schemeClr val="accent6">
                      <a:satMod val="175000"/>
                      <a:alpha val="40000"/>
                    </a:schemeClr>
                  </a:glow>
                </a:effectLst>
              </a:rPr>
              <a:t>   “The same shall drink of the wine of the wrath of God, which is poured out without mixture into the cup of his indignation; and he shall be tormented with fire and brimstone.” </a:t>
            </a:r>
          </a:p>
          <a:p>
            <a:pPr algn="ctr">
              <a:buNone/>
            </a:pPr>
            <a:r>
              <a:rPr lang="en-US" sz="4800" b="1" i="1" dirty="0" smtClean="0">
                <a:solidFill>
                  <a:schemeClr val="bg1"/>
                </a:solidFill>
                <a:effectLst>
                  <a:glow rad="101600">
                    <a:schemeClr val="accent6">
                      <a:satMod val="175000"/>
                      <a:alpha val="40000"/>
                    </a:schemeClr>
                  </a:glow>
                </a:effectLst>
              </a:rPr>
              <a:t>(Revelation 14:10) </a:t>
            </a:r>
            <a:endParaRPr lang="en-US" sz="4800" b="1" i="1" dirty="0">
              <a:solidFill>
                <a:schemeClr val="bg1"/>
              </a:solidFill>
              <a:effectLst>
                <a:glow rad="101600">
                  <a:schemeClr val="accent6">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228600" y="1048812"/>
            <a:ext cx="87630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6000" b="1"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“For God hath not appointed us to wrath, but to obtain salvation by our Lord Jesus Christ…”</a:t>
            </a:r>
            <a:r>
              <a:rPr lang="en-US" sz="6000" b="1" dirty="0" smtClean="0">
                <a:latin typeface="Times New Roman" pitchFamily="18" charset="0"/>
                <a:ea typeface="Times New Roman" pitchFamily="18" charset="0"/>
                <a:cs typeface="Times New Roman" pitchFamily="18" charset="0"/>
              </a:rPr>
              <a:t> </a:t>
            </a:r>
          </a:p>
          <a:p>
            <a:pPr lvl="0" algn="ctr" fontAlgn="base">
              <a:spcBef>
                <a:spcPct val="0"/>
              </a:spcBef>
              <a:spcAft>
                <a:spcPct val="0"/>
              </a:spcAft>
            </a:pPr>
            <a:r>
              <a:rPr lang="en-US" sz="6000" b="1" dirty="0" smtClean="0">
                <a:latin typeface="Times New Roman" pitchFamily="18" charset="0"/>
                <a:ea typeface="Times New Roman" pitchFamily="18" charset="0"/>
                <a:cs typeface="Times New Roman" pitchFamily="18" charset="0"/>
              </a:rPr>
              <a:t>(I Thess. 5:9)</a:t>
            </a:r>
            <a:endParaRPr kumimoji="0" lang="en-US" sz="6000" b="0"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Jesus\12 Crucifixion\Christ1A2.JPG"/>
          <p:cNvPicPr>
            <a:picLocks noChangeAspect="1" noChangeArrowheads="1"/>
          </p:cNvPicPr>
          <p:nvPr/>
        </p:nvPicPr>
        <p:blipFill>
          <a:blip r:embed="rId3" cstate="print"/>
          <a:srcRect/>
          <a:stretch>
            <a:fillRect/>
          </a:stretch>
        </p:blipFill>
        <p:spPr bwMode="auto">
          <a:xfrm>
            <a:off x="228600" y="228600"/>
            <a:ext cx="2971800" cy="5229672"/>
          </a:xfrm>
          <a:prstGeom prst="rect">
            <a:avLst/>
          </a:prstGeom>
          <a:noFill/>
          <a:effectLst>
            <a:reflection blurRad="6350" stA="50000" endA="295" endPos="92000" dist="101600" dir="5400000" sy="-100000" algn="bl" rotWithShape="0"/>
          </a:effectLst>
        </p:spPr>
      </p:pic>
      <p:sp>
        <p:nvSpPr>
          <p:cNvPr id="4" name="Content Placeholder 3"/>
          <p:cNvSpPr>
            <a:spLocks noGrp="1"/>
          </p:cNvSpPr>
          <p:nvPr>
            <p:ph idx="1"/>
          </p:nvPr>
        </p:nvSpPr>
        <p:spPr>
          <a:xfrm>
            <a:off x="3429000" y="304800"/>
            <a:ext cx="5562600" cy="6553200"/>
          </a:xfrm>
        </p:spPr>
        <p:txBody>
          <a:bodyPr>
            <a:normAutofit lnSpcReduction="10000"/>
          </a:bodyPr>
          <a:lstStyle/>
          <a:p>
            <a:r>
              <a:rPr lang="en-US" i="1" dirty="0" smtClean="0"/>
              <a:t>“Much more then, being now justified by his</a:t>
            </a:r>
            <a:r>
              <a:rPr lang="en-US" i="1" dirty="0" smtClean="0">
                <a:solidFill>
                  <a:srgbClr val="FF0000"/>
                </a:solidFill>
              </a:rPr>
              <a:t> blood</a:t>
            </a:r>
            <a:r>
              <a:rPr lang="en-US" i="1" dirty="0" smtClean="0"/>
              <a:t>, we shall be saved from wrath through him.”</a:t>
            </a:r>
          </a:p>
          <a:p>
            <a:r>
              <a:rPr lang="en-US" i="1" dirty="0" smtClean="0"/>
              <a:t>“In whom we have redemption through his </a:t>
            </a:r>
            <a:r>
              <a:rPr lang="en-US" i="1" dirty="0" smtClean="0">
                <a:solidFill>
                  <a:srgbClr val="FF0000"/>
                </a:solidFill>
              </a:rPr>
              <a:t>blood</a:t>
            </a:r>
            <a:r>
              <a:rPr lang="en-US" i="1" dirty="0" smtClean="0"/>
              <a:t>, the forgiveness of sins, according to the riches of his grace.”</a:t>
            </a:r>
          </a:p>
          <a:p>
            <a:r>
              <a:rPr lang="en-US" i="1" dirty="0" smtClean="0"/>
              <a:t>“Without shedding of </a:t>
            </a:r>
            <a:r>
              <a:rPr lang="en-US" i="1" dirty="0" smtClean="0">
                <a:solidFill>
                  <a:srgbClr val="FF0000"/>
                </a:solidFill>
              </a:rPr>
              <a:t>blood</a:t>
            </a:r>
            <a:r>
              <a:rPr lang="en-US" i="1" dirty="0" smtClean="0"/>
              <a:t> is no remission.”</a:t>
            </a:r>
          </a:p>
          <a:p>
            <a:r>
              <a:rPr lang="en-US" i="1" dirty="0" smtClean="0"/>
              <a:t> “The </a:t>
            </a:r>
            <a:r>
              <a:rPr lang="en-US" i="1" dirty="0" smtClean="0">
                <a:solidFill>
                  <a:srgbClr val="FF0000"/>
                </a:solidFill>
              </a:rPr>
              <a:t>blood</a:t>
            </a:r>
            <a:r>
              <a:rPr lang="en-US" i="1" dirty="0" smtClean="0"/>
              <a:t> of Jesus Christ his Son cleanseth us from all sin.”</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5708511"/>
          </a:xfrm>
          <a:prstGeom prst="rect">
            <a:avLst/>
          </a:prstGeom>
        </p:spPr>
        <p:txBody>
          <a:bodyPr wrap="square">
            <a:spAutoFit/>
          </a:bodyPr>
          <a:lstStyle/>
          <a:p>
            <a:pPr algn="ctr"/>
            <a:r>
              <a:rPr lang="en-US" sz="6000" i="1" dirty="0" smtClean="0"/>
              <a:t>“For by grace are ye saved through faith; and that not of yourselves: it is the </a:t>
            </a:r>
            <a:r>
              <a:rPr lang="en-US" sz="6000" b="1" i="1" u="sng" dirty="0" smtClean="0">
                <a:solidFill>
                  <a:srgbClr val="FFFF00"/>
                </a:solidFill>
              </a:rPr>
              <a:t>gift of God</a:t>
            </a:r>
            <a:r>
              <a:rPr lang="en-US" sz="6000" i="1" dirty="0" smtClean="0"/>
              <a:t>: Not of works, lest any man should boast.”</a:t>
            </a:r>
          </a:p>
          <a:p>
            <a:pPr algn="ctr"/>
            <a:r>
              <a:rPr lang="en-US" sz="6000" i="1" dirty="0" smtClean="0"/>
              <a:t> (Ephesians 2:8-9) </a:t>
            </a:r>
            <a:endParaRPr lang="en-US" sz="6000"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lum contrast="20000"/>
          </a:blip>
          <a:srcRect l="5140" t="3794" r="8756"/>
          <a:stretch>
            <a:fillRect/>
          </a:stretch>
        </p:blipFill>
        <p:spPr bwMode="auto">
          <a:xfrm>
            <a:off x="609600" y="609600"/>
            <a:ext cx="7946584" cy="62004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682" name="Picture 2"/>
          <p:cNvPicPr>
            <a:picLocks noChangeAspect="1" noChangeArrowheads="1"/>
          </p:cNvPicPr>
          <p:nvPr/>
        </p:nvPicPr>
        <p:blipFill>
          <a:blip r:embed="rId4" cstate="print"/>
          <a:srcRect l="3931" t="3931"/>
          <a:stretch>
            <a:fillRect/>
          </a:stretch>
        </p:blipFill>
        <p:spPr bwMode="auto">
          <a:xfrm>
            <a:off x="3886200" y="3048000"/>
            <a:ext cx="1295400" cy="129540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20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4495800" cy="6553200"/>
          </a:xfrm>
        </p:spPr>
        <p:txBody>
          <a:bodyPr>
            <a:normAutofit/>
          </a:bodyPr>
          <a:lstStyle/>
          <a:p>
            <a:r>
              <a:rPr lang="en-US" sz="3600" i="1" dirty="0" smtClean="0">
                <a:effectLst>
                  <a:glow rad="101600">
                    <a:schemeClr val="bg1">
                      <a:alpha val="60000"/>
                    </a:schemeClr>
                  </a:glow>
                </a:effectLst>
              </a:rPr>
              <a:t>Fire - Matt 7:19, 13:40, 25:41</a:t>
            </a:r>
          </a:p>
          <a:p>
            <a:r>
              <a:rPr lang="en-US" sz="3600" i="1" dirty="0" smtClean="0">
                <a:effectLst>
                  <a:glow rad="101600">
                    <a:schemeClr val="bg1">
                      <a:alpha val="60000"/>
                    </a:schemeClr>
                  </a:glow>
                </a:effectLst>
              </a:rPr>
              <a:t>Everlasting fire - Matt 18:8, 25:41</a:t>
            </a:r>
          </a:p>
          <a:p>
            <a:r>
              <a:rPr lang="en-US" sz="3600" i="1" dirty="0" smtClean="0">
                <a:effectLst>
                  <a:glow rad="101600">
                    <a:schemeClr val="bg1">
                      <a:alpha val="60000"/>
                    </a:schemeClr>
                  </a:glow>
                </a:effectLst>
              </a:rPr>
              <a:t>Hell fire - Matt 5:22, 18:9, Mark 9:47 </a:t>
            </a:r>
          </a:p>
          <a:p>
            <a:r>
              <a:rPr lang="en-US" sz="3600" i="1" dirty="0" smtClean="0">
                <a:effectLst>
                  <a:glow rad="101600">
                    <a:schemeClr val="bg1">
                      <a:alpha val="60000"/>
                    </a:schemeClr>
                  </a:glow>
                </a:effectLst>
              </a:rPr>
              <a:t>Damnation - Matt 23:14, Mark 12:40</a:t>
            </a:r>
          </a:p>
          <a:p>
            <a:r>
              <a:rPr lang="en-US" sz="3600" i="1" dirty="0" smtClean="0">
                <a:effectLst>
                  <a:glow rad="101600">
                    <a:schemeClr val="bg1">
                      <a:alpha val="60000"/>
                    </a:schemeClr>
                  </a:glow>
                </a:effectLst>
              </a:rPr>
              <a:t>Eternal damnation - Mark 3:29</a:t>
            </a:r>
          </a:p>
        </p:txBody>
      </p:sp>
      <p:pic>
        <p:nvPicPr>
          <p:cNvPr id="7170" name="Picture 2"/>
          <p:cNvPicPr>
            <a:picLocks noChangeAspect="1" noChangeArrowheads="1"/>
          </p:cNvPicPr>
          <p:nvPr/>
        </p:nvPicPr>
        <p:blipFill>
          <a:blip r:embed="rId3" cstate="print"/>
          <a:srcRect/>
          <a:stretch>
            <a:fillRect/>
          </a:stretch>
        </p:blipFill>
        <p:spPr bwMode="auto">
          <a:xfrm flipH="1">
            <a:off x="5105400" y="152400"/>
            <a:ext cx="3352800" cy="3740113"/>
          </a:xfrm>
          <a:prstGeom prst="rect">
            <a:avLst/>
          </a:prstGeom>
          <a:ln>
            <a:noFill/>
          </a:ln>
          <a:effectLst>
            <a:softEdge rad="112500"/>
          </a:effectLst>
        </p:spPr>
      </p:pic>
      <p:pic>
        <p:nvPicPr>
          <p:cNvPr id="6" name="Picture 4"/>
          <p:cNvPicPr>
            <a:picLocks noChangeAspect="1" noChangeArrowheads="1"/>
          </p:cNvPicPr>
          <p:nvPr/>
        </p:nvPicPr>
        <p:blipFill>
          <a:blip r:embed="rId4" cstate="print"/>
          <a:srcRect/>
          <a:stretch>
            <a:fillRect/>
          </a:stretch>
        </p:blipFill>
        <p:spPr bwMode="auto">
          <a:xfrm>
            <a:off x="4114800" y="3200400"/>
            <a:ext cx="4876800" cy="365760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heaven\God_Jesus_throne_cat_rel_hist_02RoberttBarrett.jpg"/>
          <p:cNvPicPr>
            <a:picLocks noChangeAspect="1" noChangeArrowheads="1"/>
          </p:cNvPicPr>
          <p:nvPr/>
        </p:nvPicPr>
        <p:blipFill>
          <a:blip r:embed="rId3" cstate="print">
            <a:lum bright="-10000"/>
          </a:blip>
          <a:srcRect/>
          <a:stretch>
            <a:fillRect/>
          </a:stretch>
        </p:blipFill>
        <p:spPr bwMode="auto">
          <a:xfrm>
            <a:off x="-533399" y="0"/>
            <a:ext cx="4876800" cy="6858000"/>
          </a:xfrm>
          <a:prstGeom prst="rect">
            <a:avLst/>
          </a:prstGeom>
          <a:noFill/>
        </p:spPr>
      </p:pic>
      <p:pic>
        <p:nvPicPr>
          <p:cNvPr id="1027" name="Picture 3" descr="C:\Users\Ptr. Daniel White\Desktop\Bible pictures\hell\Copy of Hell4.jpg"/>
          <p:cNvPicPr>
            <a:picLocks noChangeAspect="1" noChangeArrowheads="1"/>
          </p:cNvPicPr>
          <p:nvPr/>
        </p:nvPicPr>
        <p:blipFill>
          <a:blip r:embed="rId4" cstate="print"/>
          <a:srcRect/>
          <a:stretch>
            <a:fillRect/>
          </a:stretch>
        </p:blipFill>
        <p:spPr bwMode="auto">
          <a:xfrm>
            <a:off x="4419600" y="990601"/>
            <a:ext cx="4724400" cy="5867400"/>
          </a:xfrm>
          <a:prstGeom prst="rect">
            <a:avLst/>
          </a:prstGeom>
          <a:ln>
            <a:noFill/>
          </a:ln>
          <a:effectLst>
            <a:softEdge rad="112500"/>
          </a:effectLst>
        </p:spPr>
      </p:pic>
      <p:pic>
        <p:nvPicPr>
          <p:cNvPr id="4" name="Picture 4" descr="http://www.forgottenword.org/hell.jpg"/>
          <p:cNvPicPr>
            <a:picLocks noChangeAspect="1" noChangeArrowheads="1"/>
          </p:cNvPicPr>
          <p:nvPr/>
        </p:nvPicPr>
        <p:blipFill>
          <a:blip r:embed="rId5" cstate="print"/>
          <a:srcRect/>
          <a:stretch>
            <a:fillRect/>
          </a:stretch>
        </p:blipFill>
        <p:spPr bwMode="auto">
          <a:xfrm>
            <a:off x="5105400" y="457200"/>
            <a:ext cx="3238500" cy="5004955"/>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pPr algn="ctr"/>
            <a:r>
              <a:rPr lang="en-US" sz="5400" i="1" dirty="0" smtClean="0"/>
              <a:t>“The Lord is not slack concerning his promise, as some men count slackness; but is longsuffering to us-ward, not willing that any should perish, but that all should come </a:t>
            </a:r>
          </a:p>
          <a:p>
            <a:pPr algn="ctr"/>
            <a:r>
              <a:rPr lang="en-US" sz="5400" i="1" dirty="0" smtClean="0"/>
              <a:t>to repentance.” </a:t>
            </a:r>
          </a:p>
          <a:p>
            <a:pPr algn="ctr"/>
            <a:r>
              <a:rPr lang="en-US" sz="5400" i="1" dirty="0" smtClean="0"/>
              <a:t>(II Pet. 3:9)</a:t>
            </a:r>
            <a:endParaRPr lang="en-US" sz="5400" i="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Users\Ptr. Daniel White\Desktop\Bible pictures\Jesus\Christ Knocking At Door.jpg"/>
          <p:cNvPicPr>
            <a:picLocks noChangeAspect="1" noChangeArrowheads="1"/>
          </p:cNvPicPr>
          <p:nvPr/>
        </p:nvPicPr>
        <p:blipFill>
          <a:blip r:embed="rId3" cstate="print"/>
          <a:srcRect/>
          <a:stretch>
            <a:fillRect/>
          </a:stretch>
        </p:blipFill>
        <p:spPr bwMode="auto">
          <a:xfrm>
            <a:off x="2057400" y="171450"/>
            <a:ext cx="5257800" cy="65722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aying\repent (2).jpg"/>
          <p:cNvPicPr>
            <a:picLocks noChangeAspect="1" noChangeArrowheads="1"/>
          </p:cNvPicPr>
          <p:nvPr/>
        </p:nvPicPr>
        <p:blipFill>
          <a:blip r:embed="rId3" cstate="print"/>
          <a:srcRect/>
          <a:stretch>
            <a:fillRect/>
          </a:stretch>
        </p:blipFill>
        <p:spPr bwMode="auto">
          <a:xfrm>
            <a:off x="1676400" y="0"/>
            <a:ext cx="5562600" cy="669185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contrast="20000"/>
          </a:blip>
          <a:srcRect/>
          <a:stretch>
            <a:fillRect/>
          </a:stretch>
        </p:blipFill>
        <p:spPr bwMode="auto">
          <a:xfrm>
            <a:off x="0" y="-132726"/>
            <a:ext cx="9332282" cy="6990726"/>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838200" y="1447800"/>
            <a:ext cx="6392975" cy="43434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descr="http://www.fondef.com/Is%20this%20true.jpg"/>
          <p:cNvPicPr>
            <a:picLocks noChangeAspect="1" noChangeArrowheads="1"/>
          </p:cNvPicPr>
          <p:nvPr/>
        </p:nvPicPr>
        <p:blipFill>
          <a:blip r:embed="rId2" cstate="print"/>
          <a:srcRect/>
          <a:stretch>
            <a:fillRect/>
          </a:stretch>
        </p:blipFill>
        <p:spPr bwMode="auto">
          <a:xfrm>
            <a:off x="2209800" y="-982"/>
            <a:ext cx="4724400" cy="685898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aying\man praying on one knee.jpg"/>
          <p:cNvPicPr>
            <a:picLocks noChangeAspect="1" noChangeArrowheads="1"/>
          </p:cNvPicPr>
          <p:nvPr/>
        </p:nvPicPr>
        <p:blipFill>
          <a:blip r:embed="rId2" cstate="print"/>
          <a:srcRect/>
          <a:stretch>
            <a:fillRect/>
          </a:stretch>
        </p:blipFill>
        <p:spPr bwMode="auto">
          <a:xfrm>
            <a:off x="-762000" y="1"/>
            <a:ext cx="10219763" cy="685799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lum bright="-20000" contrast="30000"/>
          </a:blip>
          <a:srcRect/>
          <a:stretch>
            <a:fillRect/>
          </a:stretch>
        </p:blipFill>
        <p:spPr bwMode="auto">
          <a:xfrm>
            <a:off x="-203200" y="0"/>
            <a:ext cx="9347200" cy="7010400"/>
          </a:xfrm>
          <a:prstGeom prst="rect">
            <a:avLst/>
          </a:prstGeom>
          <a:noFill/>
          <a:ln w="9525">
            <a:noFill/>
            <a:miter lim="800000"/>
            <a:headEnd/>
            <a:tailEnd/>
          </a:ln>
        </p:spPr>
      </p:pic>
      <p:sp>
        <p:nvSpPr>
          <p:cNvPr id="3" name="Content Placeholder 2"/>
          <p:cNvSpPr>
            <a:spLocks noGrp="1"/>
          </p:cNvSpPr>
          <p:nvPr>
            <p:ph idx="1"/>
          </p:nvPr>
        </p:nvSpPr>
        <p:spPr>
          <a:xfrm>
            <a:off x="0" y="0"/>
            <a:ext cx="5410200" cy="6858000"/>
          </a:xfrm>
        </p:spPr>
        <p:txBody>
          <a:bodyPr>
            <a:noAutofit/>
          </a:bodyPr>
          <a:lstStyle/>
          <a:p>
            <a:r>
              <a:rPr lang="en-US" sz="3600" i="1" dirty="0" smtClean="0">
                <a:effectLst>
                  <a:glow rad="101600">
                    <a:schemeClr val="bg1">
                      <a:alpha val="60000"/>
                    </a:schemeClr>
                  </a:glow>
                </a:effectLst>
              </a:rPr>
              <a:t>Damnation of hell -     Matt 23:33</a:t>
            </a:r>
          </a:p>
          <a:p>
            <a:r>
              <a:rPr lang="en-US" sz="3600" i="1" dirty="0" smtClean="0">
                <a:effectLst>
                  <a:glow rad="101600">
                    <a:schemeClr val="bg1">
                      <a:alpha val="60000"/>
                    </a:schemeClr>
                  </a:glow>
                </a:effectLst>
              </a:rPr>
              <a:t>Resurrection of damnation - John 5:29</a:t>
            </a:r>
          </a:p>
          <a:p>
            <a:r>
              <a:rPr lang="en-US" sz="3600" i="1" dirty="0" smtClean="0">
                <a:effectLst>
                  <a:glow rad="101600">
                    <a:schemeClr val="bg1">
                      <a:alpha val="60000"/>
                    </a:schemeClr>
                  </a:glow>
                </a:effectLst>
              </a:rPr>
              <a:t>Furnace of fire -            Matt 13:42, 50</a:t>
            </a:r>
          </a:p>
          <a:p>
            <a:r>
              <a:rPr lang="en-US" sz="3600" i="1" dirty="0" smtClean="0">
                <a:effectLst>
                  <a:glow rad="101600">
                    <a:schemeClr val="bg1">
                      <a:alpha val="60000"/>
                    </a:schemeClr>
                  </a:glow>
                </a:effectLst>
              </a:rPr>
              <a:t>The fire that never shall be quenched -                     Mark 9:43, 45</a:t>
            </a:r>
          </a:p>
          <a:p>
            <a:r>
              <a:rPr lang="en-US" sz="3600" i="1" dirty="0" smtClean="0">
                <a:effectLst>
                  <a:glow rad="101600">
                    <a:schemeClr val="bg1">
                      <a:alpha val="60000"/>
                    </a:schemeClr>
                  </a:glow>
                </a:effectLst>
              </a:rPr>
              <a:t>The fire is not quenched - Mark 9:44, 46, 48</a:t>
            </a:r>
          </a:p>
          <a:p>
            <a:endParaRPr lang="en-US" sz="3600" dirty="0">
              <a:effectLst>
                <a:glow rad="101600">
                  <a:schemeClr val="bg1">
                    <a:alpha val="60000"/>
                  </a:schemeClr>
                </a:glow>
              </a:effectLst>
            </a:endParaRPr>
          </a:p>
        </p:txBody>
      </p:sp>
      <p:pic>
        <p:nvPicPr>
          <p:cNvPr id="9" name="Picture 3"/>
          <p:cNvPicPr>
            <a:picLocks noChangeAspect="1" noChangeArrowheads="1"/>
          </p:cNvPicPr>
          <p:nvPr/>
        </p:nvPicPr>
        <p:blipFill>
          <a:blip r:embed="rId4" cstate="print">
            <a:lum bright="-10000"/>
          </a:blip>
          <a:srcRect/>
          <a:stretch>
            <a:fillRect/>
          </a:stretch>
        </p:blipFill>
        <p:spPr bwMode="auto">
          <a:xfrm>
            <a:off x="5191506" y="228600"/>
            <a:ext cx="3952494" cy="480060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cstate="print">
            <a:lum bright="10000" contrast="30000"/>
          </a:blip>
          <a:srcRect/>
          <a:stretch>
            <a:fillRect/>
          </a:stretch>
        </p:blipFill>
        <p:spPr bwMode="auto">
          <a:xfrm>
            <a:off x="0" y="228600"/>
            <a:ext cx="9144000" cy="6172200"/>
          </a:xfrm>
          <a:prstGeom prst="rect">
            <a:avLst/>
          </a:prstGeom>
          <a:noFill/>
          <a:ln w="9525">
            <a:noFill/>
            <a:miter lim="800000"/>
            <a:headEnd/>
            <a:tailEnd/>
          </a:ln>
        </p:spPr>
      </p:pic>
      <p:sp>
        <p:nvSpPr>
          <p:cNvPr id="4" name="Content Placeholder 3"/>
          <p:cNvSpPr>
            <a:spLocks noGrp="1"/>
          </p:cNvSpPr>
          <p:nvPr>
            <p:ph idx="1"/>
          </p:nvPr>
        </p:nvSpPr>
        <p:spPr>
          <a:xfrm>
            <a:off x="457200" y="1219200"/>
            <a:ext cx="8229600" cy="4906963"/>
          </a:xfrm>
        </p:spPr>
        <p:txBody>
          <a:bodyPr>
            <a:normAutofit/>
          </a:bodyPr>
          <a:lstStyle/>
          <a:p>
            <a:r>
              <a:rPr lang="en-US" sz="4000" i="1" dirty="0" smtClean="0">
                <a:effectLst>
                  <a:glow rad="101600">
                    <a:schemeClr val="bg1">
                      <a:alpha val="60000"/>
                    </a:schemeClr>
                  </a:glow>
                </a:effectLst>
              </a:rPr>
              <a:t>Matthew 13:42 "And shall cast them into a </a:t>
            </a:r>
            <a:r>
              <a:rPr lang="en-US" sz="4000" b="1" i="1" dirty="0" smtClean="0">
                <a:effectLst>
                  <a:glow rad="101600">
                    <a:schemeClr val="bg1">
                      <a:alpha val="60000"/>
                    </a:schemeClr>
                  </a:glow>
                </a:effectLst>
              </a:rPr>
              <a:t>FURNACE OF FIRE</a:t>
            </a:r>
            <a:r>
              <a:rPr lang="en-US" sz="4000" i="1" dirty="0" smtClean="0">
                <a:effectLst>
                  <a:glow rad="101600">
                    <a:schemeClr val="bg1">
                      <a:alpha val="60000"/>
                    </a:schemeClr>
                  </a:glow>
                </a:effectLst>
              </a:rPr>
              <a:t>: there shall be wailing and gnashing of teeth.“</a:t>
            </a:r>
          </a:p>
          <a:p>
            <a:r>
              <a:rPr lang="en-US" sz="4000" i="1" dirty="0" smtClean="0">
                <a:effectLst>
                  <a:glow rad="101600">
                    <a:schemeClr val="bg1">
                      <a:alpha val="60000"/>
                    </a:schemeClr>
                  </a:glow>
                </a:effectLst>
              </a:rPr>
              <a:t>Matthew 25:41 "Depart from me, ye cursed, into </a:t>
            </a:r>
            <a:r>
              <a:rPr lang="en-US" sz="4000" b="1" i="1" dirty="0" smtClean="0">
                <a:effectLst>
                  <a:glow rad="101600">
                    <a:schemeClr val="bg1">
                      <a:alpha val="60000"/>
                    </a:schemeClr>
                  </a:glow>
                </a:effectLst>
              </a:rPr>
              <a:t>EVERLASTING FIRE</a:t>
            </a:r>
            <a:r>
              <a:rPr lang="en-US" sz="4000" i="1" dirty="0" smtClean="0">
                <a:effectLst>
                  <a:glow rad="101600">
                    <a:schemeClr val="bg1">
                      <a:alpha val="60000"/>
                    </a:schemeClr>
                  </a:glow>
                </a:effectLst>
              </a:rPr>
              <a:t>. </a:t>
            </a:r>
            <a:r>
              <a:rPr lang="en-US" sz="4000" i="1" dirty="0" smtClean="0"/>
              <a:t>. .“</a:t>
            </a:r>
          </a:p>
          <a:p>
            <a:endParaRPr lang="en-US" sz="4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lum bright="-40000"/>
          </a:blip>
          <a:srcRect/>
          <a:stretch>
            <a:fillRect/>
          </a:stretch>
        </p:blipFill>
        <p:spPr bwMode="auto">
          <a:xfrm>
            <a:off x="0" y="0"/>
            <a:ext cx="9144000" cy="6858000"/>
          </a:xfrm>
          <a:prstGeom prst="rect">
            <a:avLst/>
          </a:prstGeom>
          <a:ln>
            <a:noFill/>
          </a:ln>
          <a:effectLst>
            <a:softEdge rad="112500"/>
          </a:effectLst>
        </p:spPr>
      </p:pic>
      <p:sp>
        <p:nvSpPr>
          <p:cNvPr id="3" name="Content Placeholder 2"/>
          <p:cNvSpPr>
            <a:spLocks noGrp="1"/>
          </p:cNvSpPr>
          <p:nvPr>
            <p:ph idx="1"/>
          </p:nvPr>
        </p:nvSpPr>
        <p:spPr>
          <a:xfrm>
            <a:off x="0" y="838200"/>
            <a:ext cx="5410200" cy="6172200"/>
          </a:xfrm>
        </p:spPr>
        <p:txBody>
          <a:bodyPr>
            <a:normAutofit/>
          </a:bodyPr>
          <a:lstStyle/>
          <a:p>
            <a:r>
              <a:rPr lang="en-US" sz="3600" i="1" dirty="0" smtClean="0">
                <a:effectLst>
                  <a:glow rad="101600">
                    <a:schemeClr val="bg1">
                      <a:alpha val="60000"/>
                    </a:schemeClr>
                  </a:glow>
                </a:effectLst>
              </a:rPr>
              <a:t>Where their worm </a:t>
            </a:r>
            <a:r>
              <a:rPr lang="en-US" sz="3600" i="1" dirty="0" err="1" smtClean="0">
                <a:effectLst>
                  <a:glow rad="101600">
                    <a:schemeClr val="bg1">
                      <a:alpha val="60000"/>
                    </a:schemeClr>
                  </a:glow>
                </a:effectLst>
              </a:rPr>
              <a:t>dieth</a:t>
            </a:r>
            <a:r>
              <a:rPr lang="en-US" sz="3600" i="1" dirty="0" smtClean="0">
                <a:effectLst>
                  <a:glow rad="101600">
                    <a:schemeClr val="bg1">
                      <a:alpha val="60000"/>
                    </a:schemeClr>
                  </a:glow>
                </a:effectLst>
              </a:rPr>
              <a:t> not -  Mark 9:44, 46, 48</a:t>
            </a:r>
          </a:p>
          <a:p>
            <a:r>
              <a:rPr lang="en-US" sz="3600" i="1" dirty="0" smtClean="0">
                <a:effectLst>
                  <a:glow rad="101600">
                    <a:schemeClr val="bg1">
                      <a:alpha val="60000"/>
                    </a:schemeClr>
                  </a:glow>
                </a:effectLst>
              </a:rPr>
              <a:t>Wailing and gnashing of teeth -  Matt 13:42, 50</a:t>
            </a:r>
          </a:p>
          <a:p>
            <a:r>
              <a:rPr lang="en-US" sz="3600" i="1" dirty="0" smtClean="0">
                <a:effectLst>
                  <a:glow rad="101600">
                    <a:schemeClr val="bg1">
                      <a:alpha val="60000"/>
                    </a:schemeClr>
                  </a:glow>
                </a:effectLst>
              </a:rPr>
              <a:t>Weeping and gnashing of teeth -  Matt 8:12, 22:13, 25:30</a:t>
            </a:r>
          </a:p>
          <a:p>
            <a:pPr>
              <a:buNone/>
            </a:pPr>
            <a:endParaRPr lang="en-US" sz="3600" i="1" dirty="0">
              <a:effectLst>
                <a:glow rad="101600">
                  <a:schemeClr val="bg1">
                    <a:alpha val="60000"/>
                  </a:schemeClr>
                </a:glow>
              </a:effectLst>
            </a:endParaRPr>
          </a:p>
        </p:txBody>
      </p:sp>
      <p:pic>
        <p:nvPicPr>
          <p:cNvPr id="7" name="Picture 3"/>
          <p:cNvPicPr>
            <a:picLocks noChangeAspect="1" noChangeArrowheads="1"/>
          </p:cNvPicPr>
          <p:nvPr/>
        </p:nvPicPr>
        <p:blipFill>
          <a:blip r:embed="rId4" cstate="print">
            <a:lum bright="-10000"/>
          </a:blip>
          <a:srcRect/>
          <a:stretch>
            <a:fillRect/>
          </a:stretch>
        </p:blipFill>
        <p:spPr bwMode="auto">
          <a:xfrm>
            <a:off x="5191506" y="228600"/>
            <a:ext cx="3952494" cy="480060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a:stretch>
            <a:fillRect/>
          </a:stretch>
        </p:blipFill>
        <p:spPr bwMode="auto">
          <a:xfrm>
            <a:off x="914400" y="2333979"/>
            <a:ext cx="6107430" cy="4524021"/>
          </a:xfrm>
          <a:prstGeom prst="rect">
            <a:avLst/>
          </a:prstGeom>
          <a:ln>
            <a:noFill/>
          </a:ln>
          <a:effectLst>
            <a:softEdge rad="112500"/>
          </a:effectLst>
        </p:spPr>
      </p:pic>
      <p:sp>
        <p:nvSpPr>
          <p:cNvPr id="3" name="Content Placeholder 2"/>
          <p:cNvSpPr>
            <a:spLocks noGrp="1"/>
          </p:cNvSpPr>
          <p:nvPr>
            <p:ph idx="1"/>
          </p:nvPr>
        </p:nvSpPr>
        <p:spPr>
          <a:xfrm>
            <a:off x="0" y="381000"/>
            <a:ext cx="5181600" cy="6477000"/>
          </a:xfrm>
        </p:spPr>
        <p:txBody>
          <a:bodyPr>
            <a:normAutofit/>
          </a:bodyPr>
          <a:lstStyle/>
          <a:p>
            <a:r>
              <a:rPr lang="en-US" sz="3600" i="1" dirty="0" smtClean="0">
                <a:effectLst>
                  <a:glow rad="101600">
                    <a:schemeClr val="bg1">
                      <a:alpha val="60000"/>
                    </a:schemeClr>
                  </a:glow>
                </a:effectLst>
              </a:rPr>
              <a:t>Torments - Luke 16:23</a:t>
            </a:r>
          </a:p>
          <a:p>
            <a:r>
              <a:rPr lang="en-US" sz="3600" i="1" dirty="0" smtClean="0">
                <a:effectLst>
                  <a:glow rad="101600">
                    <a:schemeClr val="bg1">
                      <a:alpha val="60000"/>
                    </a:schemeClr>
                  </a:glow>
                </a:effectLst>
              </a:rPr>
              <a:t>Place of torment -      Luke 16:28</a:t>
            </a:r>
          </a:p>
          <a:p>
            <a:r>
              <a:rPr lang="en-US" sz="3600" i="1" dirty="0" smtClean="0">
                <a:effectLst>
                  <a:glow rad="101600">
                    <a:schemeClr val="bg1">
                      <a:alpha val="60000"/>
                    </a:schemeClr>
                  </a:glow>
                </a:effectLst>
              </a:rPr>
              <a:t>Tormented in this flame - Luke 16:24</a:t>
            </a:r>
          </a:p>
          <a:p>
            <a:r>
              <a:rPr lang="en-US" sz="3600" i="1" dirty="0" smtClean="0">
                <a:effectLst>
                  <a:glow rad="101600">
                    <a:schemeClr val="bg1">
                      <a:alpha val="60000"/>
                    </a:schemeClr>
                  </a:glow>
                </a:effectLst>
              </a:rPr>
              <a:t>Everlasting punishment - Matt 25:46</a:t>
            </a:r>
          </a:p>
          <a:p>
            <a:r>
              <a:rPr lang="en-US" sz="3600" i="1" dirty="0" smtClean="0">
                <a:effectLst>
                  <a:glow rad="101600">
                    <a:schemeClr val="bg1">
                      <a:alpha val="60000"/>
                    </a:schemeClr>
                  </a:glow>
                </a:effectLst>
              </a:rPr>
              <a:t>Outer darkness -        Matt 8:12, 22:13</a:t>
            </a:r>
          </a:p>
          <a:p>
            <a:endParaRPr lang="en-US" sz="3600" dirty="0">
              <a:effectLst>
                <a:glow rad="101600">
                  <a:schemeClr val="bg1">
                    <a:alpha val="60000"/>
                  </a:schemeClr>
                </a:glow>
              </a:effectLst>
            </a:endParaRPr>
          </a:p>
        </p:txBody>
      </p:sp>
      <p:pic>
        <p:nvPicPr>
          <p:cNvPr id="5" name="Picture 3"/>
          <p:cNvPicPr>
            <a:picLocks noChangeAspect="1" noChangeArrowheads="1"/>
          </p:cNvPicPr>
          <p:nvPr/>
        </p:nvPicPr>
        <p:blipFill>
          <a:blip r:embed="rId4" cstate="print">
            <a:lum bright="-10000"/>
          </a:blip>
          <a:srcRect/>
          <a:stretch>
            <a:fillRect/>
          </a:stretch>
        </p:blipFill>
        <p:spPr bwMode="auto">
          <a:xfrm>
            <a:off x="5191506" y="228600"/>
            <a:ext cx="3952494" cy="480060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lum contrast="20000"/>
          </a:blip>
          <a:srcRect l="1080" r="2822" b="3175"/>
          <a:stretch>
            <a:fillRect/>
          </a:stretch>
        </p:blipFill>
        <p:spPr bwMode="auto">
          <a:xfrm>
            <a:off x="685800" y="609600"/>
            <a:ext cx="7924800" cy="5431605"/>
          </a:xfrm>
          <a:prstGeom prst="rect">
            <a:avLst/>
          </a:prstGeom>
          <a:ln>
            <a:noFill/>
          </a:ln>
          <a:effectLst>
            <a:softEdge rad="112500"/>
          </a:effectLst>
        </p:spPr>
      </p:pic>
      <p:sp>
        <p:nvSpPr>
          <p:cNvPr id="10" name="Title 9"/>
          <p:cNvSpPr>
            <a:spLocks noGrp="1"/>
          </p:cNvSpPr>
          <p:nvPr>
            <p:ph type="title"/>
          </p:nvPr>
        </p:nvSpPr>
        <p:spPr>
          <a:xfrm>
            <a:off x="457200" y="274638"/>
            <a:ext cx="8229600" cy="5668962"/>
          </a:xfrm>
        </p:spPr>
        <p:txBody>
          <a:bodyPr>
            <a:normAutofit/>
          </a:bodyPr>
          <a:lstStyle/>
          <a:p>
            <a:r>
              <a:rPr lang="en-US" i="1" dirty="0" smtClean="0">
                <a:effectLst>
                  <a:glow rad="101600">
                    <a:schemeClr val="bg1">
                      <a:alpha val="60000"/>
                    </a:schemeClr>
                  </a:glow>
                </a:effectLst>
              </a:rPr>
              <a:t>“Then shall he say also unto them on the left hand, Depart from me, ye cursed, into everlasting fire, prepared for the devil and his angels.” Matt. 25:41 </a:t>
            </a:r>
            <a:endParaRPr lang="en-US" i="1" dirty="0">
              <a:effectLst>
                <a:glow rad="101600">
                  <a:schemeClr val="bg1">
                    <a:alpha val="60000"/>
                  </a:schemeClr>
                </a:glow>
              </a:effectLst>
            </a:endParaRPr>
          </a:p>
        </p:txBody>
      </p:sp>
      <p:pic>
        <p:nvPicPr>
          <p:cNvPr id="11267" name="Picture 3" descr="C:\Users\Ptr. Daniel White\Desktop\Bible pictures\hell\Man in flames of hell.JPG"/>
          <p:cNvPicPr>
            <a:picLocks noChangeAspect="1" noChangeArrowheads="1"/>
          </p:cNvPicPr>
          <p:nvPr/>
        </p:nvPicPr>
        <p:blipFill>
          <a:blip r:embed="rId4" cstate="print"/>
          <a:srcRect/>
          <a:stretch>
            <a:fillRect/>
          </a:stretch>
        </p:blipFill>
        <p:spPr bwMode="auto">
          <a:xfrm>
            <a:off x="685800" y="0"/>
            <a:ext cx="8077200" cy="6857999"/>
          </a:xfrm>
          <a:prstGeom prst="rect">
            <a:avLst/>
          </a:prstGeom>
          <a:ln>
            <a:noFill/>
          </a:ln>
          <a:effectLst>
            <a:softEdge rad="112500"/>
          </a:effectLst>
        </p:spPr>
      </p:pic>
      <p:sp>
        <p:nvSpPr>
          <p:cNvPr id="9" name="Rectangle 8"/>
          <p:cNvSpPr/>
          <p:nvPr/>
        </p:nvSpPr>
        <p:spPr>
          <a:xfrm>
            <a:off x="-152400" y="-304800"/>
            <a:ext cx="9677400" cy="7391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 calcmode="lin" valueType="num">
                                      <p:cBhvr>
                                        <p:cTn id="12" dur="1000" fill="hold"/>
                                        <p:tgtEl>
                                          <p:spTgt spid="11267"/>
                                        </p:tgtEl>
                                        <p:attrNameLst>
                                          <p:attrName>ppt_w</p:attrName>
                                        </p:attrNameLst>
                                      </p:cBhvr>
                                      <p:tavLst>
                                        <p:tav tm="0">
                                          <p:val>
                                            <p:fltVal val="0"/>
                                          </p:val>
                                        </p:tav>
                                        <p:tav tm="100000">
                                          <p:val>
                                            <p:strVal val="#ppt_w"/>
                                          </p:val>
                                        </p:tav>
                                      </p:tavLst>
                                    </p:anim>
                                    <p:anim calcmode="lin" valueType="num">
                                      <p:cBhvr>
                                        <p:cTn id="13" dur="1000" fill="hold"/>
                                        <p:tgtEl>
                                          <p:spTgt spid="11267"/>
                                        </p:tgtEl>
                                        <p:attrNameLst>
                                          <p:attrName>ppt_h</p:attrName>
                                        </p:attrNameLst>
                                      </p:cBhvr>
                                      <p:tavLst>
                                        <p:tav tm="0">
                                          <p:val>
                                            <p:fltVal val="0"/>
                                          </p:val>
                                        </p:tav>
                                        <p:tav tm="100000">
                                          <p:val>
                                            <p:strVal val="#ppt_h"/>
                                          </p:val>
                                        </p:tav>
                                      </p:tavLst>
                                    </p:anim>
                                    <p:animEffect transition="in" filter="fade">
                                      <p:cBhvr>
                                        <p:cTn id="14" dur="1000"/>
                                        <p:tgtEl>
                                          <p:spTgt spid="1126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lum contrast="10000"/>
          </a:blip>
          <a:srcRect/>
          <a:stretch>
            <a:fillRect/>
          </a:stretch>
        </p:blipFill>
        <p:spPr bwMode="auto">
          <a:xfrm>
            <a:off x="1676400" y="0"/>
            <a:ext cx="6019800" cy="6892671"/>
          </a:xfrm>
          <a:prstGeom prst="rect">
            <a:avLst/>
          </a:prstGeom>
          <a:ln>
            <a:noFill/>
          </a:ln>
          <a:effectLst>
            <a:softEdge rad="112500"/>
          </a:effectLst>
        </p:spPr>
      </p:pic>
      <p:sp>
        <p:nvSpPr>
          <p:cNvPr id="3" name="Title 2"/>
          <p:cNvSpPr>
            <a:spLocks noGrp="1"/>
          </p:cNvSpPr>
          <p:nvPr>
            <p:ph type="title"/>
          </p:nvPr>
        </p:nvSpPr>
        <p:spPr>
          <a:xfrm>
            <a:off x="457200" y="0"/>
            <a:ext cx="8077200" cy="1417638"/>
          </a:xfrm>
        </p:spPr>
        <p:txBody>
          <a:bodyPr/>
          <a:lstStyle/>
          <a:p>
            <a:r>
              <a:rPr lang="en-US" b="1" i="1" dirty="0" smtClean="0">
                <a:solidFill>
                  <a:schemeClr val="bg1"/>
                </a:solidFill>
              </a:rPr>
              <a:t>(Luke 16:19-31)</a:t>
            </a:r>
            <a:endParaRPr lang="en-US" b="1" dirty="0">
              <a:solidFill>
                <a:schemeClr val="bg1"/>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749</Words>
  <Application>Microsoft Office PowerPoint</Application>
  <PresentationFormat>On-screen Show (4:3)</PresentationFormat>
  <Paragraphs>83</Paragraphs>
  <Slides>36</Slides>
  <Notes>33</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Slide 1</vt:lpstr>
      <vt:lpstr>Slide 2</vt:lpstr>
      <vt:lpstr>Slide 3</vt:lpstr>
      <vt:lpstr>Slide 4</vt:lpstr>
      <vt:lpstr>Slide 5</vt:lpstr>
      <vt:lpstr>Slide 6</vt:lpstr>
      <vt:lpstr>Slide 7</vt:lpstr>
      <vt:lpstr>“Then shall he say also unto them on the left hand, Depart from me, ye cursed, into everlasting fire, prepared for the devil and his angels.” Matt. 25:41 </vt:lpstr>
      <vt:lpstr>(Luke 16:19-31)</vt:lpstr>
      <vt:lpstr>Slide 10</vt:lpstr>
      <vt:lpstr>Slide 11</vt:lpstr>
      <vt:lpstr>Slide 12</vt:lpstr>
      <vt:lpstr>Slide 13</vt:lpstr>
      <vt:lpstr>Slide 14</vt:lpstr>
      <vt:lpstr>Slide 15</vt:lpstr>
      <vt:lpstr>Slide 16</vt:lpstr>
      <vt:lpstr>Slide 17</vt:lpstr>
      <vt:lpstr>Slide 18</vt:lpstr>
      <vt:lpstr>Slide 19</vt:lpstr>
      <vt:lpstr>Slide 20</vt:lpstr>
      <vt:lpstr>“Lowest hell…deeper than hell…let them go down quick into hell…hell  is beneath…brought down into hell…debase thyself even unto hell…dig into hell…the belly of hell…lower parts of the earth…”</vt:lpstr>
      <vt:lpstr>Slide 22</vt:lpstr>
      <vt:lpstr>“And they shall be gathered together, as prisoners are gathered in the pit, and shall be shut up in the prison…” (Isa. 24:22) </vt:lpstr>
      <vt:lpstr>“Cast him down to hell with them that descend into the pit.”  (Ezek. 31:16)</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Pastor Daniel White</dc:creator>
  <cp:lastModifiedBy>Pastor Daniel White</cp:lastModifiedBy>
  <cp:revision>7</cp:revision>
  <dcterms:created xsi:type="dcterms:W3CDTF">2014-02-21T14:05:09Z</dcterms:created>
  <dcterms:modified xsi:type="dcterms:W3CDTF">2014-03-05T01:07:07Z</dcterms:modified>
</cp:coreProperties>
</file>