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258" r:id="rId3"/>
    <p:sldId id="257" r:id="rId4"/>
    <p:sldId id="259" r:id="rId5"/>
    <p:sldId id="260" r:id="rId6"/>
    <p:sldId id="261" r:id="rId7"/>
    <p:sldId id="270" r:id="rId8"/>
    <p:sldId id="262" r:id="rId9"/>
    <p:sldId id="271" r:id="rId10"/>
    <p:sldId id="267" r:id="rId11"/>
    <p:sldId id="263" r:id="rId12"/>
    <p:sldId id="264" r:id="rId13"/>
    <p:sldId id="265" r:id="rId14"/>
    <p:sldId id="266" r:id="rId15"/>
    <p:sldId id="268" r:id="rId16"/>
    <p:sldId id="269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9" autoAdjust="0"/>
    <p:restoredTop sz="94698" autoAdjust="0"/>
  </p:normalViewPr>
  <p:slideViewPr>
    <p:cSldViewPr>
      <p:cViewPr varScale="1">
        <p:scale>
          <a:sx n="69" d="100"/>
          <a:sy n="69" d="100"/>
        </p:scale>
        <p:origin x="-1410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8" y="7422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E50296-B647-4EB0-B69F-1DAC63DCA376}" type="datetimeFigureOut">
              <a:rPr lang="en-US" smtClean="0"/>
              <a:pPr/>
              <a:t>3/4/2014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98783C-938A-4873-A102-6AAC354109E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98783C-938A-4873-A102-6AAC354109E7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98783C-938A-4873-A102-6AAC354109E7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98783C-938A-4873-A102-6AAC354109E7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98783C-938A-4873-A102-6AAC354109E7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98783C-938A-4873-A102-6AAC354109E7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98783C-938A-4873-A102-6AAC354109E7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98783C-938A-4873-A102-6AAC354109E7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98783C-938A-4873-A102-6AAC354109E7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98783C-938A-4873-A102-6AAC354109E7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98783C-938A-4873-A102-6AAC354109E7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98783C-938A-4873-A102-6AAC354109E7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98783C-938A-4873-A102-6AAC354109E7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98783C-938A-4873-A102-6AAC354109E7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98783C-938A-4873-A102-6AAC354109E7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98783C-938A-4873-A102-6AAC354109E7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98783C-938A-4873-A102-6AAC354109E7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48B71-387A-42BD-9E07-5DCB71B8EF5D}" type="datetimeFigureOut">
              <a:rPr lang="en-US" smtClean="0"/>
              <a:pPr/>
              <a:t>3/4/2014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4FC95-210E-4D37-A5A5-88A9AE6547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48B71-387A-42BD-9E07-5DCB71B8EF5D}" type="datetimeFigureOut">
              <a:rPr lang="en-US" smtClean="0"/>
              <a:pPr/>
              <a:t>3/4/2014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4FC95-210E-4D37-A5A5-88A9AE6547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48B71-387A-42BD-9E07-5DCB71B8EF5D}" type="datetimeFigureOut">
              <a:rPr lang="en-US" smtClean="0"/>
              <a:pPr/>
              <a:t>3/4/2014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4FC95-210E-4D37-A5A5-88A9AE6547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48B71-387A-42BD-9E07-5DCB71B8EF5D}" type="datetimeFigureOut">
              <a:rPr lang="en-US" smtClean="0"/>
              <a:pPr/>
              <a:t>3/4/2014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4FC95-210E-4D37-A5A5-88A9AE6547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48B71-387A-42BD-9E07-5DCB71B8EF5D}" type="datetimeFigureOut">
              <a:rPr lang="en-US" smtClean="0"/>
              <a:pPr/>
              <a:t>3/4/2014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4FC95-210E-4D37-A5A5-88A9AE6547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48B71-387A-42BD-9E07-5DCB71B8EF5D}" type="datetimeFigureOut">
              <a:rPr lang="en-US" smtClean="0"/>
              <a:pPr/>
              <a:t>3/4/2014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4FC95-210E-4D37-A5A5-88A9AE6547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48B71-387A-42BD-9E07-5DCB71B8EF5D}" type="datetimeFigureOut">
              <a:rPr lang="en-US" smtClean="0"/>
              <a:pPr/>
              <a:t>3/4/2014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4FC95-210E-4D37-A5A5-88A9AE6547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48B71-387A-42BD-9E07-5DCB71B8EF5D}" type="datetimeFigureOut">
              <a:rPr lang="en-US" smtClean="0"/>
              <a:pPr/>
              <a:t>3/4/2014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4FC95-210E-4D37-A5A5-88A9AE6547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48B71-387A-42BD-9E07-5DCB71B8EF5D}" type="datetimeFigureOut">
              <a:rPr lang="en-US" smtClean="0"/>
              <a:pPr/>
              <a:t>3/4/2014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4FC95-210E-4D37-A5A5-88A9AE6547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48B71-387A-42BD-9E07-5DCB71B8EF5D}" type="datetimeFigureOut">
              <a:rPr lang="en-US" smtClean="0"/>
              <a:pPr/>
              <a:t>3/4/2014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4FC95-210E-4D37-A5A5-88A9AE6547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48B71-387A-42BD-9E07-5DCB71B8EF5D}" type="datetimeFigureOut">
              <a:rPr lang="en-US" smtClean="0"/>
              <a:pPr/>
              <a:t>3/4/2014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4FC95-210E-4D37-A5A5-88A9AE6547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548B71-387A-42BD-9E07-5DCB71B8EF5D}" type="datetimeFigureOut">
              <a:rPr lang="en-US" smtClean="0"/>
              <a:pPr/>
              <a:t>3/4/2014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84FC95-210E-4D37-A5A5-88A9AE65474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57201"/>
            <a:ext cx="5257800" cy="1904999"/>
          </a:xfrm>
        </p:spPr>
        <p:txBody>
          <a:bodyPr>
            <a:normAutofit fontScale="90000"/>
          </a:bodyPr>
          <a:lstStyle/>
          <a:p>
            <a:r>
              <a:rPr lang="en-US" sz="4800" b="1" i="1" dirty="0" smtClean="0">
                <a:solidFill>
                  <a:schemeClr val="bg1"/>
                </a:solidFill>
              </a:rPr>
              <a:t>What hinders our prayers from</a:t>
            </a:r>
            <a:br>
              <a:rPr lang="en-US" sz="4800" b="1" i="1" dirty="0" smtClean="0">
                <a:solidFill>
                  <a:schemeClr val="bg1"/>
                </a:solidFill>
              </a:rPr>
            </a:br>
            <a:r>
              <a:rPr lang="en-US" sz="4800" b="1" i="1" dirty="0" smtClean="0">
                <a:solidFill>
                  <a:schemeClr val="bg1"/>
                </a:solidFill>
              </a:rPr>
              <a:t> being answered?</a:t>
            </a:r>
            <a:endParaRPr lang="en-US" sz="4800" b="1" i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" y="3276600"/>
            <a:ext cx="4419600" cy="2362200"/>
          </a:xfr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38100" h="38100" prst="convex"/>
            </a:sp3d>
          </a:bodyPr>
          <a:lstStyle/>
          <a:p>
            <a:r>
              <a:rPr lang="en-US" b="1" i="1" dirty="0" smtClean="0">
                <a:solidFill>
                  <a:srgbClr val="002060"/>
                </a:solidFill>
              </a:rPr>
              <a:t>“</a:t>
            </a:r>
            <a:r>
              <a:rPr lang="en-US" b="1" i="1" dirty="0">
                <a:solidFill>
                  <a:srgbClr val="002060"/>
                </a:solidFill>
              </a:rPr>
              <a:t>The effectual fervent prayer of a righteous man </a:t>
            </a:r>
            <a:r>
              <a:rPr lang="en-US" b="1" i="1" dirty="0" err="1">
                <a:solidFill>
                  <a:srgbClr val="002060"/>
                </a:solidFill>
              </a:rPr>
              <a:t>availeth</a:t>
            </a:r>
            <a:r>
              <a:rPr lang="en-US" b="1" i="1" dirty="0">
                <a:solidFill>
                  <a:srgbClr val="002060"/>
                </a:solidFill>
              </a:rPr>
              <a:t> much</a:t>
            </a:r>
            <a:r>
              <a:rPr lang="en-US" b="1" i="1" dirty="0" smtClean="0">
                <a:solidFill>
                  <a:srgbClr val="002060"/>
                </a:solidFill>
              </a:rPr>
              <a:t>…” James 5: 16 </a:t>
            </a:r>
            <a:endParaRPr lang="en-US" b="1" dirty="0">
              <a:solidFill>
                <a:srgbClr val="002060"/>
              </a:solidFill>
            </a:endParaRPr>
          </a:p>
          <a:p>
            <a:endParaRPr lang="en-US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1265238"/>
          </a:xfrm>
        </p:spPr>
        <p:txBody>
          <a:bodyPr>
            <a:noAutofit/>
            <a:scene3d>
              <a:camera prst="orthographicFront"/>
              <a:lightRig rig="threePt" dir="t"/>
            </a:scene3d>
            <a:sp3d extrusionH="57150">
              <a:bevelT w="69850" h="38100" prst="cross"/>
            </a:sp3d>
          </a:bodyPr>
          <a:lstStyle/>
          <a:p>
            <a:r>
              <a:rPr lang="en-US" dirty="0" smtClean="0"/>
              <a:t>19 reasons our prayers </a:t>
            </a:r>
            <a:br>
              <a:rPr lang="en-US" dirty="0" smtClean="0"/>
            </a:br>
            <a:r>
              <a:rPr lang="en-US" dirty="0" smtClean="0"/>
              <a:t>are not answered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4038600"/>
            <a:ext cx="8229600" cy="2819400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en-US" sz="3600" i="1" dirty="0" smtClean="0"/>
              <a:t> “Then shall they cry unto the LORD, but </a:t>
            </a:r>
            <a:r>
              <a:rPr lang="en-US" sz="3600" i="1" u="sng" dirty="0" smtClean="0"/>
              <a:t>he will not hear them</a:t>
            </a:r>
            <a:r>
              <a:rPr lang="en-US" sz="3600" i="1" dirty="0" smtClean="0"/>
              <a:t>: he will even hide his face from them at that time, as they have behaved themselves ill in their doings.” Mic. 3:4 </a:t>
            </a:r>
            <a:endParaRPr lang="en-US" sz="3600" i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 r="800" b="4000"/>
          <a:stretch>
            <a:fillRect/>
          </a:stretch>
        </p:blipFill>
        <p:spPr bwMode="auto">
          <a:xfrm>
            <a:off x="2819400" y="1600200"/>
            <a:ext cx="3254586" cy="23622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"/>
            <a:ext cx="5257800" cy="67056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3400" dirty="0"/>
              <a:t>1) </a:t>
            </a:r>
            <a:r>
              <a:rPr lang="en-US" sz="3400" dirty="0" err="1"/>
              <a:t>Unforgiveness</a:t>
            </a:r>
            <a:r>
              <a:rPr lang="en-US" sz="3400" dirty="0"/>
              <a:t> – </a:t>
            </a:r>
            <a:r>
              <a:rPr lang="en-US" sz="3400" dirty="0" smtClean="0"/>
              <a:t>             </a:t>
            </a:r>
            <a:r>
              <a:rPr lang="en-US" sz="3400" i="1" dirty="0" smtClean="0"/>
              <a:t>Mark </a:t>
            </a:r>
            <a:r>
              <a:rPr lang="en-US" sz="3400" i="1" dirty="0"/>
              <a:t>11:25-26</a:t>
            </a:r>
            <a:r>
              <a:rPr lang="en-US" sz="3400" dirty="0"/>
              <a:t> </a:t>
            </a:r>
          </a:p>
          <a:p>
            <a:pPr>
              <a:buNone/>
            </a:pPr>
            <a:r>
              <a:rPr lang="en-US" sz="3400" dirty="0"/>
              <a:t>2) An Ungrateful Heart – </a:t>
            </a:r>
            <a:r>
              <a:rPr lang="en-US" sz="3400" dirty="0" smtClean="0"/>
              <a:t>       </a:t>
            </a:r>
            <a:r>
              <a:rPr lang="en-US" sz="3400" i="1" dirty="0" smtClean="0"/>
              <a:t>I </a:t>
            </a:r>
            <a:r>
              <a:rPr lang="en-US" sz="3400" i="1" dirty="0"/>
              <a:t>Thess. </a:t>
            </a:r>
            <a:r>
              <a:rPr lang="en-US" sz="3400" i="1" dirty="0" smtClean="0"/>
              <a:t>5:16-19</a:t>
            </a:r>
            <a:endParaRPr lang="en-US" sz="3400" dirty="0"/>
          </a:p>
          <a:p>
            <a:pPr>
              <a:buNone/>
            </a:pPr>
            <a:r>
              <a:rPr lang="en-US" sz="3400" dirty="0"/>
              <a:t>3) Unbelief – </a:t>
            </a:r>
            <a:r>
              <a:rPr lang="en-US" sz="3400" i="1" dirty="0"/>
              <a:t>James </a:t>
            </a:r>
            <a:r>
              <a:rPr lang="en-US" sz="3400" i="1" dirty="0" smtClean="0"/>
              <a:t>1:6-7</a:t>
            </a:r>
            <a:endParaRPr lang="en-US" sz="3400" dirty="0"/>
          </a:p>
          <a:p>
            <a:pPr>
              <a:buNone/>
            </a:pPr>
            <a:r>
              <a:rPr lang="en-US" sz="3400" dirty="0"/>
              <a:t>4) Selfishness – </a:t>
            </a:r>
            <a:r>
              <a:rPr lang="en-US" sz="3400" i="1" dirty="0"/>
              <a:t>James </a:t>
            </a:r>
            <a:r>
              <a:rPr lang="en-US" sz="3400" i="1" dirty="0" smtClean="0"/>
              <a:t>4:1-3</a:t>
            </a:r>
            <a:endParaRPr lang="en-US" sz="3400" dirty="0"/>
          </a:p>
          <a:p>
            <a:pPr>
              <a:buNone/>
            </a:pPr>
            <a:r>
              <a:rPr lang="en-US" sz="3400" dirty="0"/>
              <a:t>5) Disobedience – </a:t>
            </a:r>
            <a:r>
              <a:rPr lang="en-US" sz="3400" dirty="0" smtClean="0"/>
              <a:t>                    </a:t>
            </a:r>
            <a:r>
              <a:rPr lang="en-US" sz="3400" i="1" dirty="0" smtClean="0"/>
              <a:t>I </a:t>
            </a:r>
            <a:r>
              <a:rPr lang="en-US" sz="3400" i="1" dirty="0"/>
              <a:t>John 3:22</a:t>
            </a:r>
            <a:endParaRPr lang="en-US" sz="3400" dirty="0"/>
          </a:p>
          <a:p>
            <a:pPr>
              <a:buNone/>
            </a:pPr>
            <a:r>
              <a:rPr lang="en-US" sz="3400" dirty="0" smtClean="0"/>
              <a:t>6</a:t>
            </a:r>
            <a:r>
              <a:rPr lang="en-US" sz="3400" dirty="0"/>
              <a:t>) Not asking others to pray </a:t>
            </a:r>
            <a:r>
              <a:rPr lang="en-US" sz="3400" dirty="0" smtClean="0"/>
              <a:t>for you and with </a:t>
            </a:r>
            <a:r>
              <a:rPr lang="en-US" sz="3400" dirty="0"/>
              <a:t>you – </a:t>
            </a:r>
            <a:r>
              <a:rPr lang="en-US" sz="3400" i="1" dirty="0"/>
              <a:t>Matthew 18:19</a:t>
            </a:r>
            <a:endParaRPr lang="en-US" sz="3400" dirty="0"/>
          </a:p>
          <a:p>
            <a:endParaRPr lang="en-US" sz="3400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24600" y="0"/>
            <a:ext cx="24384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 t="5405" r="851" b="5405"/>
          <a:stretch>
            <a:fillRect/>
          </a:stretch>
        </p:blipFill>
        <p:spPr bwMode="auto">
          <a:xfrm>
            <a:off x="5410200" y="1371600"/>
            <a:ext cx="37338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43600" y="2133600"/>
            <a:ext cx="2857500" cy="262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 cstate="print">
            <a:lum contrast="30000"/>
          </a:blip>
          <a:srcRect/>
          <a:stretch>
            <a:fillRect/>
          </a:stretch>
        </p:blipFill>
        <p:spPr bwMode="auto">
          <a:xfrm>
            <a:off x="6400800" y="3429000"/>
            <a:ext cx="2114550" cy="211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91200" y="2870200"/>
            <a:ext cx="2990850" cy="398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8" cstate="print">
            <a:lum/>
          </a:blip>
          <a:srcRect/>
          <a:stretch>
            <a:fillRect/>
          </a:stretch>
        </p:blipFill>
        <p:spPr bwMode="auto">
          <a:xfrm>
            <a:off x="5562600" y="4572000"/>
            <a:ext cx="3435246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2" dur="1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7" dur="1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2" dur="1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7" dur="1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2" dur="1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7" dur="1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33400"/>
            <a:ext cx="5486400" cy="632460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3400" dirty="0"/>
              <a:t>7) Idols – </a:t>
            </a:r>
            <a:r>
              <a:rPr lang="en-US" sz="3400" i="1" dirty="0"/>
              <a:t>Ezekiel </a:t>
            </a:r>
            <a:r>
              <a:rPr lang="en-US" sz="3400" i="1" dirty="0" smtClean="0"/>
              <a:t>14:2-5</a:t>
            </a:r>
            <a:endParaRPr lang="en-US" sz="3400" dirty="0" smtClean="0"/>
          </a:p>
          <a:p>
            <a:pPr>
              <a:buNone/>
            </a:pPr>
            <a:r>
              <a:rPr lang="en-US" sz="3400" dirty="0" smtClean="0"/>
              <a:t>8</a:t>
            </a:r>
            <a:r>
              <a:rPr lang="en-US" sz="3400" dirty="0"/>
              <a:t>) Neglecting the poor and needy – </a:t>
            </a:r>
            <a:r>
              <a:rPr lang="en-US" sz="3400" i="1" dirty="0"/>
              <a:t>Proverbs </a:t>
            </a:r>
            <a:r>
              <a:rPr lang="en-US" sz="3400" i="1" dirty="0" smtClean="0"/>
              <a:t>21:13</a:t>
            </a:r>
            <a:endParaRPr lang="en-US" sz="3400" dirty="0" smtClean="0"/>
          </a:p>
          <a:p>
            <a:pPr>
              <a:buNone/>
            </a:pPr>
            <a:r>
              <a:rPr lang="en-US" sz="3400" dirty="0" smtClean="0"/>
              <a:t>9</a:t>
            </a:r>
            <a:r>
              <a:rPr lang="en-US" sz="3400" dirty="0"/>
              <a:t>) Lack of reconciliation </a:t>
            </a:r>
            <a:r>
              <a:rPr lang="en-US" sz="3400" dirty="0" smtClean="0"/>
              <a:t>- </a:t>
            </a:r>
            <a:r>
              <a:rPr lang="en-US" sz="3400" i="1" dirty="0"/>
              <a:t>Matthew 5:23-24</a:t>
            </a:r>
            <a:endParaRPr lang="en-US" sz="3400" dirty="0"/>
          </a:p>
          <a:p>
            <a:pPr>
              <a:buNone/>
            </a:pPr>
            <a:r>
              <a:rPr lang="en-US" sz="3400" dirty="0" smtClean="0"/>
              <a:t>10</a:t>
            </a:r>
            <a:r>
              <a:rPr lang="en-US" sz="3400" dirty="0"/>
              <a:t>) Not wanting to wait on </a:t>
            </a:r>
            <a:r>
              <a:rPr lang="en-US" sz="3400" dirty="0" smtClean="0"/>
              <a:t> God </a:t>
            </a:r>
            <a:r>
              <a:rPr lang="en-US" sz="3400" dirty="0"/>
              <a:t>for the answer – </a:t>
            </a:r>
            <a:r>
              <a:rPr lang="en-US" sz="3400" dirty="0" smtClean="0"/>
              <a:t>         </a:t>
            </a:r>
            <a:r>
              <a:rPr lang="en-US" sz="3400" i="1" dirty="0" smtClean="0"/>
              <a:t>Isa</a:t>
            </a:r>
            <a:r>
              <a:rPr lang="en-US" sz="3400" i="1" dirty="0"/>
              <a:t>. </a:t>
            </a:r>
            <a:r>
              <a:rPr lang="en-US" sz="3400" i="1" dirty="0" smtClean="0"/>
              <a:t>30:18, </a:t>
            </a:r>
            <a:r>
              <a:rPr lang="en-US" sz="3400" i="1" dirty="0"/>
              <a:t>Isa. </a:t>
            </a:r>
            <a:r>
              <a:rPr lang="en-US" sz="3400" i="1" dirty="0" smtClean="0"/>
              <a:t>40:31</a:t>
            </a:r>
          </a:p>
          <a:p>
            <a:pPr>
              <a:buNone/>
            </a:pPr>
            <a:r>
              <a:rPr lang="en-US" sz="3400" dirty="0" smtClean="0"/>
              <a:t>11</a:t>
            </a:r>
            <a:r>
              <a:rPr lang="en-US" sz="3400" dirty="0"/>
              <a:t>) Wrong motives – </a:t>
            </a:r>
            <a:r>
              <a:rPr lang="en-US" sz="3400" dirty="0" smtClean="0"/>
              <a:t>     </a:t>
            </a:r>
            <a:r>
              <a:rPr lang="en-US" sz="3400" i="1" dirty="0" smtClean="0"/>
              <a:t>Matthew 6:5-6, James 4:3</a:t>
            </a:r>
            <a:endParaRPr lang="en-US" sz="34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7400" y="228600"/>
            <a:ext cx="2770909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49333" y="1524000"/>
            <a:ext cx="3894667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29200" y="2971800"/>
            <a:ext cx="333375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72200" y="2514600"/>
            <a:ext cx="2543175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562600" y="4191000"/>
            <a:ext cx="2476500" cy="247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2" dur="1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7" dur="1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2" dur="1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7" dur="1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28600"/>
            <a:ext cx="4724400" cy="662940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3500" dirty="0"/>
              <a:t>12) Not praying according to the will of </a:t>
            </a:r>
            <a:r>
              <a:rPr lang="en-US" sz="3500"/>
              <a:t>God </a:t>
            </a:r>
            <a:r>
              <a:rPr lang="en-US" sz="3500" smtClean="0"/>
              <a:t>– </a:t>
            </a:r>
            <a:r>
              <a:rPr lang="en-US" sz="3500" i="1" dirty="0" smtClean="0"/>
              <a:t>I </a:t>
            </a:r>
            <a:r>
              <a:rPr lang="en-US" sz="3500" i="1" dirty="0"/>
              <a:t>John 5:14-15</a:t>
            </a:r>
            <a:endParaRPr lang="en-US" sz="3500" dirty="0"/>
          </a:p>
          <a:p>
            <a:pPr>
              <a:buNone/>
            </a:pPr>
            <a:r>
              <a:rPr lang="en-US" sz="3500" dirty="0"/>
              <a:t>13) Judgmental and critical spirit – </a:t>
            </a:r>
            <a:r>
              <a:rPr lang="en-US" sz="3500" dirty="0" smtClean="0"/>
              <a:t>  </a:t>
            </a:r>
            <a:r>
              <a:rPr lang="en-US" sz="3500" i="1" dirty="0" smtClean="0"/>
              <a:t>Matthew </a:t>
            </a:r>
            <a:r>
              <a:rPr lang="en-US" sz="3500" i="1" dirty="0"/>
              <a:t>7:1-5, 7</a:t>
            </a:r>
            <a:endParaRPr lang="en-US" sz="3500" dirty="0"/>
          </a:p>
          <a:p>
            <a:pPr>
              <a:buNone/>
            </a:pPr>
            <a:r>
              <a:rPr lang="en-US" sz="3500" dirty="0"/>
              <a:t>14) Not being persistent in prayer – </a:t>
            </a:r>
            <a:r>
              <a:rPr lang="en-US" sz="3500" i="1" dirty="0"/>
              <a:t>Luke </a:t>
            </a:r>
            <a:r>
              <a:rPr lang="en-US" sz="3500" i="1" dirty="0" smtClean="0"/>
              <a:t>18:1-7</a:t>
            </a:r>
            <a:endParaRPr lang="en-US" sz="3500" dirty="0"/>
          </a:p>
          <a:p>
            <a:pPr>
              <a:buNone/>
            </a:pPr>
            <a:r>
              <a:rPr lang="en-US" sz="3500" dirty="0"/>
              <a:t>15) Stinginess in giving</a:t>
            </a:r>
            <a:r>
              <a:rPr lang="en-US" sz="3500" i="1" dirty="0"/>
              <a:t> – Proverbs </a:t>
            </a:r>
            <a:r>
              <a:rPr lang="en-US" sz="3500" i="1" dirty="0" smtClean="0"/>
              <a:t>3:9-10</a:t>
            </a:r>
          </a:p>
          <a:p>
            <a:pPr>
              <a:buNone/>
            </a:pPr>
            <a:endParaRPr lang="en-US" sz="3500" dirty="0"/>
          </a:p>
          <a:p>
            <a:endParaRPr lang="en-US" sz="35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0" y="152400"/>
            <a:ext cx="3581400" cy="2385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20168" y="1524000"/>
            <a:ext cx="4233332" cy="2819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10200" y="2667000"/>
            <a:ext cx="3352800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57800" y="4114800"/>
            <a:ext cx="32385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2" dur="1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7" dur="1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381000"/>
            <a:ext cx="5257800" cy="64770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3400" dirty="0"/>
              <a:t>16) Not praying in Jesus name </a:t>
            </a:r>
            <a:r>
              <a:rPr lang="en-US" sz="3400" i="1" dirty="0"/>
              <a:t>- John 14:13-14; 15:16; </a:t>
            </a:r>
            <a:r>
              <a:rPr lang="en-US" sz="3400" i="1" dirty="0" smtClean="0"/>
              <a:t>16:23-24</a:t>
            </a:r>
          </a:p>
          <a:p>
            <a:pPr>
              <a:buNone/>
            </a:pPr>
            <a:r>
              <a:rPr lang="en-US" sz="3400" dirty="0"/>
              <a:t>17) Iniquity – </a:t>
            </a:r>
            <a:r>
              <a:rPr lang="en-US" sz="3400" i="1" dirty="0" smtClean="0"/>
              <a:t>Isaiah 59:2;      Ps. 66:18</a:t>
            </a:r>
          </a:p>
          <a:p>
            <a:pPr>
              <a:buNone/>
            </a:pPr>
            <a:r>
              <a:rPr lang="en-US" sz="3400" dirty="0" smtClean="0"/>
              <a:t>18) Not being a child of God </a:t>
            </a:r>
            <a:r>
              <a:rPr lang="en-US" sz="3400" i="1" dirty="0" smtClean="0"/>
              <a:t>– Matt. 7:7-11</a:t>
            </a:r>
          </a:p>
          <a:p>
            <a:pPr>
              <a:buNone/>
            </a:pPr>
            <a:r>
              <a:rPr lang="en-US" sz="3400" dirty="0" smtClean="0"/>
              <a:t>19) </a:t>
            </a:r>
            <a:r>
              <a:rPr lang="en-US" sz="3400" dirty="0"/>
              <a:t>Bad relationship between husband and wife </a:t>
            </a:r>
            <a:r>
              <a:rPr lang="en-US" sz="3400" i="1" dirty="0"/>
              <a:t>– I Peter 3:7</a:t>
            </a:r>
            <a:endParaRPr lang="en-US" sz="3400" dirty="0"/>
          </a:p>
          <a:p>
            <a:pPr>
              <a:buNone/>
            </a:pPr>
            <a:endParaRPr lang="en-US" sz="3400" dirty="0"/>
          </a:p>
          <a:p>
            <a:pPr>
              <a:buNone/>
            </a:pPr>
            <a:endParaRPr lang="en-US" sz="3400" dirty="0"/>
          </a:p>
          <a:p>
            <a:endParaRPr lang="en-US" sz="34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 r="36000"/>
          <a:stretch>
            <a:fillRect/>
          </a:stretch>
        </p:blipFill>
        <p:spPr bwMode="auto">
          <a:xfrm>
            <a:off x="6248400" y="228600"/>
            <a:ext cx="2590800" cy="271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5000" y="1676400"/>
            <a:ext cx="31242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81600" y="2971800"/>
            <a:ext cx="3715657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86400" y="3676650"/>
            <a:ext cx="3181350" cy="318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2" dur="1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7" dur="1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762000"/>
            <a:ext cx="8839200" cy="1219200"/>
          </a:xfrm>
        </p:spPr>
        <p:txBody>
          <a:bodyPr>
            <a:normAutofit fontScale="90000"/>
          </a:bodyPr>
          <a:lstStyle/>
          <a:p>
            <a:r>
              <a:rPr lang="en-US" b="1" i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“The effectual fervent prayer of a righteous man </a:t>
            </a:r>
            <a:r>
              <a:rPr lang="en-US" b="1" i="1" dirty="0" err="1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availeth</a:t>
            </a:r>
            <a:r>
              <a:rPr lang="en-US" b="1" i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much…” </a:t>
            </a:r>
            <a:br>
              <a:rPr lang="en-US" b="1" i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en-US" b="1" i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James 5:16 </a:t>
            </a:r>
            <a:r>
              <a:rPr lang="en-US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</a:br>
            <a:endParaRPr lang="en-US" b="1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2667000"/>
            <a:ext cx="8763000" cy="4191000"/>
          </a:xfrm>
        </p:spPr>
        <p:txBody>
          <a:bodyPr>
            <a:normAutofit/>
          </a:bodyPr>
          <a:lstStyle/>
          <a:p>
            <a:pPr lvl="0"/>
            <a:r>
              <a:rPr lang="en-US" sz="3600" b="1" u="sng" dirty="0" smtClean="0">
                <a:solidFill>
                  <a:schemeClr val="bg1"/>
                </a:solidFill>
                <a:effectLst>
                  <a:glow rad="101600">
                    <a:schemeClr val="accent6">
                      <a:lumMod val="75000"/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Effectual </a:t>
            </a:r>
            <a:r>
              <a:rPr lang="en-US" sz="3600" b="1" dirty="0">
                <a:solidFill>
                  <a:schemeClr val="bg1"/>
                </a:solidFill>
                <a:effectLst>
                  <a:glow rad="101600">
                    <a:schemeClr val="accent6">
                      <a:lumMod val="75000"/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b="1" i="1" dirty="0">
                <a:solidFill>
                  <a:schemeClr val="bg1"/>
                </a:solidFill>
                <a:effectLst>
                  <a:glow rad="101600">
                    <a:schemeClr val="accent6">
                      <a:lumMod val="75000"/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That which is capable of or successful in producing a desired effect.</a:t>
            </a:r>
          </a:p>
          <a:p>
            <a:pPr>
              <a:buNone/>
            </a:pPr>
            <a:r>
              <a:rPr lang="en-US" sz="3600" b="1" dirty="0">
                <a:solidFill>
                  <a:schemeClr val="bg1"/>
                </a:solidFill>
                <a:effectLst>
                  <a:glow rad="101600">
                    <a:schemeClr val="accent6">
                      <a:lumMod val="75000"/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lvl="0"/>
            <a:r>
              <a:rPr lang="en-US" sz="3600" b="1" u="sng" dirty="0">
                <a:solidFill>
                  <a:schemeClr val="bg1"/>
                </a:solidFill>
                <a:effectLst>
                  <a:glow rad="101600">
                    <a:schemeClr val="accent6">
                      <a:lumMod val="75000"/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Fervent</a:t>
            </a:r>
            <a:r>
              <a:rPr lang="en-US" sz="3600" b="1" dirty="0">
                <a:solidFill>
                  <a:schemeClr val="bg1"/>
                </a:solidFill>
                <a:effectLst>
                  <a:glow rad="101600">
                    <a:schemeClr val="accent6">
                      <a:lumMod val="75000"/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3600" b="1" i="1" dirty="0">
                <a:solidFill>
                  <a:schemeClr val="bg1"/>
                </a:solidFill>
                <a:effectLst>
                  <a:glow rad="101600">
                    <a:schemeClr val="accent6">
                      <a:lumMod val="75000"/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Intensely passionate; </a:t>
            </a:r>
            <a:r>
              <a:rPr lang="en-US" sz="3600" b="1" i="1" dirty="0" smtClean="0">
                <a:solidFill>
                  <a:schemeClr val="bg1"/>
                </a:solidFill>
                <a:effectLst>
                  <a:glow rad="101600">
                    <a:schemeClr val="accent6">
                      <a:lumMod val="75000"/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having </a:t>
            </a:r>
            <a:r>
              <a:rPr lang="en-US" sz="3600" b="1" i="1" dirty="0">
                <a:solidFill>
                  <a:schemeClr val="bg1"/>
                </a:solidFill>
                <a:effectLst>
                  <a:glow rad="101600">
                    <a:schemeClr val="accent6">
                      <a:lumMod val="75000"/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or showing great emotion or zeal.</a:t>
            </a:r>
          </a:p>
          <a:p>
            <a:endParaRPr lang="en-US" sz="3600" b="1" dirty="0">
              <a:solidFill>
                <a:schemeClr val="bg1"/>
              </a:solidFill>
              <a:effectLst>
                <a:glow rad="101600">
                  <a:schemeClr val="accent6">
                    <a:lumMod val="75000"/>
                    <a:alpha val="60000"/>
                  </a:schemeClr>
                </a:glow>
              </a:effectLst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762000" y="381000"/>
            <a:ext cx="7943053" cy="5968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90800" y="1447800"/>
            <a:ext cx="3962400" cy="3200400"/>
          </a:xfrm>
        </p:spPr>
        <p:txBody>
          <a:bodyPr>
            <a:noAutofit/>
          </a:bodyPr>
          <a:lstStyle/>
          <a:p>
            <a:r>
              <a:rPr lang="en-US" sz="36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6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6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“If ye abide in me, and my words abide in you, ye shall ask what ye will, and it shall be done unto you.” John 15:7</a:t>
            </a:r>
            <a:endParaRPr lang="en-US" sz="36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76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447800" y="274638"/>
            <a:ext cx="6705600" cy="5592762"/>
          </a:xfrm>
        </p:spPr>
        <p:txBody>
          <a:bodyPr>
            <a:normAutofit/>
          </a:bodyPr>
          <a:lstStyle/>
          <a:p>
            <a:r>
              <a:rPr lang="en-US" sz="40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“Evening, and morning, and at noon, will I pray, and cry aloud: and he shall hear my voice.”</a:t>
            </a:r>
            <a:br>
              <a:rPr lang="en-US" sz="40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</a:br>
            <a:r>
              <a:rPr lang="en-US" sz="40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 Psalm 55:17 </a:t>
            </a:r>
            <a:endParaRPr lang="en-US" sz="4000" i="1" dirty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"/>
            <a:ext cx="9144000" cy="5973763"/>
          </a:xfrm>
        </p:spPr>
        <p:txBody>
          <a:bodyPr>
            <a:noAutofit/>
          </a:bodyPr>
          <a:lstStyle/>
          <a:p>
            <a:pPr lvl="0"/>
            <a:r>
              <a:rPr lang="en-US" sz="3400" dirty="0"/>
              <a:t>God commands us to pray </a:t>
            </a:r>
            <a:r>
              <a:rPr lang="en-US" sz="3400" dirty="0" smtClean="0"/>
              <a:t>- </a:t>
            </a:r>
            <a:r>
              <a:rPr lang="en-US" sz="3400" i="1" dirty="0" smtClean="0">
                <a:solidFill>
                  <a:srgbClr val="FFFF00"/>
                </a:solidFill>
              </a:rPr>
              <a:t>Matt 26:41, Mark 13:33, Luke 18:1, I Tim 2:1, Eph 6:18, Rom 12:12</a:t>
            </a:r>
            <a:r>
              <a:rPr lang="en-US" sz="3400" dirty="0">
                <a:solidFill>
                  <a:srgbClr val="FFFF00"/>
                </a:solidFill>
              </a:rPr>
              <a:t>   </a:t>
            </a:r>
          </a:p>
          <a:p>
            <a:pPr lvl="0"/>
            <a:r>
              <a:rPr lang="en-US" sz="3400" dirty="0"/>
              <a:t>Prayer is entering God's presence </a:t>
            </a:r>
            <a:r>
              <a:rPr lang="en-US" sz="3400" dirty="0" smtClean="0"/>
              <a:t>-</a:t>
            </a:r>
            <a:r>
              <a:rPr lang="en-US" sz="3400" dirty="0"/>
              <a:t> </a:t>
            </a:r>
            <a:r>
              <a:rPr lang="en-US" sz="3400" i="1" dirty="0" smtClean="0">
                <a:solidFill>
                  <a:srgbClr val="FFFF00"/>
                </a:solidFill>
              </a:rPr>
              <a:t>Heb 4:14-16, Heb 8:1, Heb 9:24, Rom 8:34, II </a:t>
            </a:r>
            <a:r>
              <a:rPr lang="en-US" sz="3400" i="1" dirty="0" err="1" smtClean="0">
                <a:solidFill>
                  <a:srgbClr val="FFFF00"/>
                </a:solidFill>
              </a:rPr>
              <a:t>Chor</a:t>
            </a:r>
            <a:r>
              <a:rPr lang="en-US" sz="3400" i="1" dirty="0" smtClean="0">
                <a:solidFill>
                  <a:srgbClr val="FFFF00"/>
                </a:solidFill>
              </a:rPr>
              <a:t> 30:27, Isa 57:15, Rev 5:7-9, Rev 8:31, Luke 3:21, Eph 1:3, Eph 2:6, Col 3:1-2</a:t>
            </a:r>
            <a:r>
              <a:rPr lang="en-US" sz="3400" dirty="0">
                <a:solidFill>
                  <a:srgbClr val="FFFF00"/>
                </a:solidFill>
              </a:rPr>
              <a:t>  </a:t>
            </a:r>
          </a:p>
          <a:p>
            <a:pPr lvl="0"/>
            <a:r>
              <a:rPr lang="en-US" sz="3400" dirty="0"/>
              <a:t>The Bible encourages us to ask for things specifically in prayer </a:t>
            </a:r>
            <a:r>
              <a:rPr lang="en-US" sz="3400" dirty="0" smtClean="0"/>
              <a:t>- </a:t>
            </a:r>
            <a:r>
              <a:rPr lang="en-US" sz="3400" i="1" dirty="0" smtClean="0">
                <a:solidFill>
                  <a:srgbClr val="FFFF00"/>
                </a:solidFill>
              </a:rPr>
              <a:t>Matt 21:22, John 16:23-26, Matt 18:19, John 14:13,14, Phil 4:6, I John 5:15 </a:t>
            </a:r>
            <a:endParaRPr lang="en-US" sz="3400" i="1" dirty="0">
              <a:solidFill>
                <a:srgbClr val="FFFF00"/>
              </a:solidFill>
            </a:endParaRPr>
          </a:p>
          <a:p>
            <a:pPr lvl="0"/>
            <a:r>
              <a:rPr lang="en-US" sz="3400" dirty="0"/>
              <a:t>The Holy Spirit's empowering comes by prayer  </a:t>
            </a:r>
            <a:r>
              <a:rPr lang="en-US" sz="3400" dirty="0" smtClean="0"/>
              <a:t>- </a:t>
            </a:r>
            <a:r>
              <a:rPr lang="en-US" sz="3400" i="1" dirty="0" smtClean="0">
                <a:solidFill>
                  <a:srgbClr val="FFFF00"/>
                </a:solidFill>
              </a:rPr>
              <a:t>Acts </a:t>
            </a:r>
            <a:r>
              <a:rPr lang="en-US" sz="3400" i="1" dirty="0">
                <a:solidFill>
                  <a:srgbClr val="FFFF00"/>
                </a:solidFill>
              </a:rPr>
              <a:t>1:4-8, </a:t>
            </a:r>
            <a:r>
              <a:rPr lang="en-US" sz="3400" i="1" dirty="0" smtClean="0">
                <a:solidFill>
                  <a:srgbClr val="FFFF00"/>
                </a:solidFill>
              </a:rPr>
              <a:t>13,14, Acts 4:31, Acts 13:1-4, John 7:37,38, Luke 11:13 </a:t>
            </a:r>
            <a:endParaRPr lang="en-US" sz="3400" i="1" dirty="0">
              <a:solidFill>
                <a:srgbClr val="FFFF00"/>
              </a:solidFill>
            </a:endParaRPr>
          </a:p>
          <a:p>
            <a:endParaRPr lang="en-US" sz="34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"/>
            <a:ext cx="9144000" cy="6705600"/>
          </a:xfrm>
        </p:spPr>
        <p:txBody>
          <a:bodyPr>
            <a:normAutofit/>
          </a:bodyPr>
          <a:lstStyle/>
          <a:p>
            <a:pPr lvl="0"/>
            <a:r>
              <a:rPr lang="en-US" sz="3300" dirty="0"/>
              <a:t>Intercessory </a:t>
            </a:r>
            <a:r>
              <a:rPr lang="en-US" sz="3300" dirty="0" smtClean="0"/>
              <a:t>prayer </a:t>
            </a:r>
            <a:r>
              <a:rPr lang="en-US" sz="3300" dirty="0"/>
              <a:t>is the ultimate, and necessary in  </a:t>
            </a:r>
            <a:r>
              <a:rPr lang="en-US" sz="3300" i="1" dirty="0"/>
              <a:t>"putting on the whole armor of God" </a:t>
            </a:r>
            <a:r>
              <a:rPr lang="en-US" sz="3300" dirty="0" smtClean="0"/>
              <a:t>-</a:t>
            </a:r>
            <a:r>
              <a:rPr lang="en-US" sz="3300" i="1" dirty="0" smtClean="0"/>
              <a:t>            </a:t>
            </a:r>
            <a:r>
              <a:rPr lang="en-US" sz="3300" i="1" dirty="0" smtClean="0">
                <a:solidFill>
                  <a:srgbClr val="FFFF00"/>
                </a:solidFill>
              </a:rPr>
              <a:t>Eph 6:12,17,18 </a:t>
            </a:r>
            <a:r>
              <a:rPr lang="en-US" sz="3300" i="1" dirty="0">
                <a:solidFill>
                  <a:srgbClr val="FFFF00"/>
                </a:solidFill>
              </a:rPr>
              <a:t>  </a:t>
            </a:r>
            <a:r>
              <a:rPr lang="en-US" sz="3300" dirty="0">
                <a:solidFill>
                  <a:srgbClr val="FFFF00"/>
                </a:solidFill>
              </a:rPr>
              <a:t> </a:t>
            </a:r>
          </a:p>
          <a:p>
            <a:pPr lvl="0"/>
            <a:r>
              <a:rPr lang="en-US" sz="3300" dirty="0"/>
              <a:t>We are commanded to pray </a:t>
            </a:r>
            <a:r>
              <a:rPr lang="en-US" sz="3300" dirty="0" smtClean="0"/>
              <a:t>continually - </a:t>
            </a:r>
            <a:r>
              <a:rPr lang="en-US" sz="3300" i="1" dirty="0" smtClean="0">
                <a:solidFill>
                  <a:srgbClr val="FFFF00"/>
                </a:solidFill>
              </a:rPr>
              <a:t>Eph 6:18,  I </a:t>
            </a:r>
            <a:r>
              <a:rPr lang="en-US" sz="3300" i="1" dirty="0" err="1" smtClean="0">
                <a:solidFill>
                  <a:srgbClr val="FFFF00"/>
                </a:solidFill>
              </a:rPr>
              <a:t>Thess</a:t>
            </a:r>
            <a:r>
              <a:rPr lang="en-US" sz="3300" i="1" dirty="0" smtClean="0">
                <a:solidFill>
                  <a:srgbClr val="FFFF00"/>
                </a:solidFill>
              </a:rPr>
              <a:t> 5:17, Luke 18:1, Rom 12:12,</a:t>
            </a:r>
            <a:r>
              <a:rPr lang="en-US" sz="3300" i="1" dirty="0">
                <a:solidFill>
                  <a:srgbClr val="FFFF00"/>
                </a:solidFill>
              </a:rPr>
              <a:t> </a:t>
            </a:r>
            <a:r>
              <a:rPr lang="en-US" sz="3300" i="1" dirty="0" smtClean="0">
                <a:solidFill>
                  <a:srgbClr val="FFFF00"/>
                </a:solidFill>
              </a:rPr>
              <a:t>Ps 55:17, Luke 6:12, II Tim 1:3</a:t>
            </a:r>
            <a:r>
              <a:rPr lang="en-US" sz="3300" dirty="0">
                <a:solidFill>
                  <a:srgbClr val="FFFF00"/>
                </a:solidFill>
              </a:rPr>
              <a:t>   </a:t>
            </a:r>
          </a:p>
          <a:p>
            <a:pPr lvl="0"/>
            <a:r>
              <a:rPr lang="en-US" sz="3300" dirty="0" smtClean="0"/>
              <a:t>Prayer </a:t>
            </a:r>
            <a:r>
              <a:rPr lang="en-US" sz="3300" dirty="0"/>
              <a:t>needs to be persistent, and prevailing  </a:t>
            </a:r>
            <a:r>
              <a:rPr lang="en-US" sz="3300" dirty="0" smtClean="0"/>
              <a:t>- </a:t>
            </a:r>
            <a:r>
              <a:rPr lang="en-US" sz="3300" i="1" dirty="0" smtClean="0">
                <a:solidFill>
                  <a:srgbClr val="FFFF00"/>
                </a:solidFill>
              </a:rPr>
              <a:t>Luke 11:5-13, Luke 18:1-8, James 5:16-18, Heb 5:7,         Isa 62:6-7, Dan 10:2,  Dan 10:12-13</a:t>
            </a:r>
            <a:r>
              <a:rPr lang="en-US" sz="3300" i="1" dirty="0">
                <a:solidFill>
                  <a:srgbClr val="FFFF00"/>
                </a:solidFill>
              </a:rPr>
              <a:t>   </a:t>
            </a:r>
          </a:p>
          <a:p>
            <a:pPr lvl="0"/>
            <a:r>
              <a:rPr lang="en-US" sz="3300" dirty="0" smtClean="0"/>
              <a:t>God's </a:t>
            </a:r>
            <a:r>
              <a:rPr lang="en-US" sz="3300" dirty="0"/>
              <a:t>guidance, and will for our lives is revealed through prayer </a:t>
            </a:r>
            <a:r>
              <a:rPr lang="en-US" sz="3300" dirty="0" smtClean="0"/>
              <a:t>- </a:t>
            </a:r>
            <a:r>
              <a:rPr lang="en-US" sz="3300" i="1" dirty="0" smtClean="0">
                <a:solidFill>
                  <a:srgbClr val="FFFF00"/>
                </a:solidFill>
              </a:rPr>
              <a:t>James 1:5, Acts 13:1-3, Matt 26:39, Rom 15:30-32, Ps 37:4,5, Ps 40:1-8</a:t>
            </a:r>
            <a:r>
              <a:rPr lang="en-US" sz="3300" i="1" dirty="0">
                <a:solidFill>
                  <a:srgbClr val="FFFF00"/>
                </a:solidFill>
              </a:rPr>
              <a:t>   </a:t>
            </a:r>
          </a:p>
          <a:p>
            <a:endParaRPr lang="en-US" sz="33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304800"/>
            <a:ext cx="9144000" cy="6553200"/>
          </a:xfrm>
        </p:spPr>
        <p:txBody>
          <a:bodyPr>
            <a:normAutofit/>
          </a:bodyPr>
          <a:lstStyle/>
          <a:p>
            <a:pPr lvl="0"/>
            <a:r>
              <a:rPr lang="en-US" sz="3400" dirty="0"/>
              <a:t>The Holy Spirit intercedes for us when we pray  </a:t>
            </a:r>
            <a:r>
              <a:rPr lang="en-US" sz="3400" dirty="0" smtClean="0"/>
              <a:t>- </a:t>
            </a:r>
            <a:r>
              <a:rPr lang="en-US" sz="3400" i="1" dirty="0" smtClean="0">
                <a:solidFill>
                  <a:srgbClr val="FFFF00"/>
                </a:solidFill>
              </a:rPr>
              <a:t>Rom </a:t>
            </a:r>
            <a:r>
              <a:rPr lang="en-US" sz="3400" i="1" dirty="0">
                <a:solidFill>
                  <a:srgbClr val="FFFF00"/>
                </a:solidFill>
              </a:rPr>
              <a:t>8:14-16, </a:t>
            </a:r>
            <a:r>
              <a:rPr lang="en-US" sz="3400" i="1" dirty="0" smtClean="0">
                <a:solidFill>
                  <a:srgbClr val="FFFF00"/>
                </a:solidFill>
              </a:rPr>
              <a:t>26, Phil 1:19, Jude 20 </a:t>
            </a:r>
            <a:endParaRPr lang="en-US" sz="3400" i="1" dirty="0">
              <a:solidFill>
                <a:srgbClr val="FFFF00"/>
              </a:solidFill>
            </a:endParaRPr>
          </a:p>
          <a:p>
            <a:pPr lvl="0"/>
            <a:r>
              <a:rPr lang="en-US" sz="3400" dirty="0" smtClean="0"/>
              <a:t>When </a:t>
            </a:r>
            <a:r>
              <a:rPr lang="en-US" sz="3400" dirty="0"/>
              <a:t>Christians pray GREAT things can happen </a:t>
            </a:r>
            <a:r>
              <a:rPr lang="en-US" sz="3400" dirty="0" smtClean="0"/>
              <a:t>-(</a:t>
            </a:r>
            <a:r>
              <a:rPr lang="en-US" sz="3400" dirty="0"/>
              <a:t>Pray moves the heart and hand of God on our </a:t>
            </a:r>
            <a:r>
              <a:rPr lang="en-US" sz="3400" dirty="0" smtClean="0"/>
              <a:t>behalf) - </a:t>
            </a:r>
            <a:r>
              <a:rPr lang="en-US" sz="3400" i="1" dirty="0" smtClean="0">
                <a:solidFill>
                  <a:srgbClr val="FFFF00"/>
                </a:solidFill>
              </a:rPr>
              <a:t>Acts </a:t>
            </a:r>
            <a:r>
              <a:rPr lang="en-US" sz="3400" i="1" dirty="0">
                <a:solidFill>
                  <a:srgbClr val="FFFF00"/>
                </a:solidFill>
              </a:rPr>
              <a:t>1:1-14 ; </a:t>
            </a:r>
            <a:r>
              <a:rPr lang="en-US" sz="3400" i="1" dirty="0" smtClean="0">
                <a:solidFill>
                  <a:srgbClr val="FFFF00"/>
                </a:solidFill>
              </a:rPr>
              <a:t>2:1, Acts 4:31, Acts 12:1-19, Acts 13:1-3, II </a:t>
            </a:r>
            <a:r>
              <a:rPr lang="en-US" sz="3400" i="1" dirty="0" err="1" smtClean="0">
                <a:solidFill>
                  <a:srgbClr val="FFFF00"/>
                </a:solidFill>
              </a:rPr>
              <a:t>Chor</a:t>
            </a:r>
            <a:r>
              <a:rPr lang="en-US" sz="3400" i="1" dirty="0" smtClean="0">
                <a:solidFill>
                  <a:srgbClr val="FFFF00"/>
                </a:solidFill>
              </a:rPr>
              <a:t> 7:14 </a:t>
            </a:r>
            <a:endParaRPr lang="en-US" sz="3400" i="1" dirty="0">
              <a:solidFill>
                <a:srgbClr val="FFFF00"/>
              </a:solidFill>
            </a:endParaRPr>
          </a:p>
          <a:p>
            <a:pPr lvl="0"/>
            <a:r>
              <a:rPr lang="en-US" sz="3400" dirty="0" smtClean="0"/>
              <a:t>Intercessory prayer </a:t>
            </a:r>
            <a:r>
              <a:rPr lang="en-US" sz="3400" dirty="0"/>
              <a:t>on the behalf of others is effectual </a:t>
            </a:r>
            <a:r>
              <a:rPr lang="en-US" sz="3400" dirty="0" smtClean="0"/>
              <a:t>- </a:t>
            </a:r>
            <a:r>
              <a:rPr lang="en-US" sz="3400" i="1" dirty="0" smtClean="0">
                <a:solidFill>
                  <a:srgbClr val="FFFF00"/>
                </a:solidFill>
              </a:rPr>
              <a:t>I </a:t>
            </a:r>
            <a:r>
              <a:rPr lang="en-US" sz="3400" i="1" dirty="0" err="1" smtClean="0">
                <a:solidFill>
                  <a:srgbClr val="FFFF00"/>
                </a:solidFill>
              </a:rPr>
              <a:t>Thess</a:t>
            </a:r>
            <a:r>
              <a:rPr lang="en-US" sz="3400" i="1" dirty="0" smtClean="0">
                <a:solidFill>
                  <a:srgbClr val="FFFF00"/>
                </a:solidFill>
              </a:rPr>
              <a:t> 3:10, Col 4:12, 2Cor 1:11, Luke 22:31-32, Acts 12:5, I John 5:15,16, Eph 3:14-21, Job 42:10 </a:t>
            </a:r>
            <a:r>
              <a:rPr lang="en-US" sz="3400" i="1" dirty="0">
                <a:solidFill>
                  <a:srgbClr val="FFFF00"/>
                </a:solidFill>
              </a:rPr>
              <a:t> </a:t>
            </a:r>
            <a:r>
              <a:rPr lang="en-US" sz="3400" dirty="0"/>
              <a:t>  </a:t>
            </a:r>
          </a:p>
          <a:p>
            <a:endParaRPr lang="en-US" sz="34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28600"/>
            <a:ext cx="9144000" cy="6629400"/>
          </a:xfrm>
        </p:spPr>
        <p:txBody>
          <a:bodyPr>
            <a:normAutofit/>
          </a:bodyPr>
          <a:lstStyle/>
          <a:p>
            <a:pPr lvl="0"/>
            <a:r>
              <a:rPr lang="en-US" sz="3400" dirty="0"/>
              <a:t>Prayer is crucial </a:t>
            </a:r>
            <a:r>
              <a:rPr lang="en-US" sz="3400" dirty="0" smtClean="0"/>
              <a:t>in the </a:t>
            </a:r>
            <a:r>
              <a:rPr lang="en-US" sz="3400" dirty="0"/>
              <a:t>spreading the Gospel of Jesus Christ </a:t>
            </a:r>
            <a:r>
              <a:rPr lang="en-US" sz="3400" dirty="0" smtClean="0"/>
              <a:t>- </a:t>
            </a:r>
            <a:r>
              <a:rPr lang="en-US" sz="3400" i="1" dirty="0" smtClean="0">
                <a:solidFill>
                  <a:srgbClr val="FFFF00"/>
                </a:solidFill>
              </a:rPr>
              <a:t>Eph 6:19, Col 4:3, Acts 4:31,                  II Thess. 3:1-2, Matt 9:38, John 17:20-23,              Rom 10:1</a:t>
            </a:r>
            <a:r>
              <a:rPr lang="en-US" sz="3400" i="1" dirty="0">
                <a:solidFill>
                  <a:srgbClr val="FFFF00"/>
                </a:solidFill>
              </a:rPr>
              <a:t> </a:t>
            </a:r>
            <a:r>
              <a:rPr lang="en-US" sz="3400" dirty="0">
                <a:solidFill>
                  <a:srgbClr val="FFFF00"/>
                </a:solidFill>
              </a:rPr>
              <a:t>   </a:t>
            </a:r>
            <a:r>
              <a:rPr lang="en-US" sz="3400" dirty="0"/>
              <a:t>    </a:t>
            </a:r>
          </a:p>
          <a:p>
            <a:pPr lvl="0"/>
            <a:r>
              <a:rPr lang="en-US" sz="3400" dirty="0" smtClean="0"/>
              <a:t>Throughout </a:t>
            </a:r>
            <a:r>
              <a:rPr lang="en-US" sz="3400" dirty="0"/>
              <a:t>the Scriptures we see many encouragements to </a:t>
            </a:r>
            <a:r>
              <a:rPr lang="en-US" sz="3400" dirty="0" smtClean="0"/>
              <a:t>pray - </a:t>
            </a:r>
            <a:r>
              <a:rPr lang="en-US" sz="3400" i="1" dirty="0" smtClean="0">
                <a:solidFill>
                  <a:srgbClr val="FFFF00"/>
                </a:solidFill>
              </a:rPr>
              <a:t>Ps 27:13-14, Ps 34:10, Ps 50:15, Ps 91:15, Ps 116:12-13, Isa 40:31, Isa 65:24, Luke 11:9, Phil 4:6-7, I John 5:14</a:t>
            </a:r>
            <a:r>
              <a:rPr lang="en-US" sz="3400" i="1" dirty="0">
                <a:solidFill>
                  <a:srgbClr val="FFFF00"/>
                </a:solidFill>
              </a:rPr>
              <a:t>  </a:t>
            </a:r>
          </a:p>
          <a:p>
            <a:pPr lvl="0"/>
            <a:r>
              <a:rPr lang="en-US" sz="3400" dirty="0" smtClean="0"/>
              <a:t>Jesus</a:t>
            </a:r>
            <a:r>
              <a:rPr lang="en-US" sz="3400" dirty="0"/>
              <a:t>'  exhorts us to </a:t>
            </a:r>
            <a:r>
              <a:rPr lang="en-US" sz="3400" dirty="0" smtClean="0"/>
              <a:t>pray </a:t>
            </a:r>
            <a:r>
              <a:rPr lang="en-US" sz="3400" dirty="0"/>
              <a:t>– </a:t>
            </a:r>
            <a:r>
              <a:rPr lang="en-US" sz="3400" i="1" dirty="0"/>
              <a:t>“Lord teach us to pray</a:t>
            </a:r>
            <a:r>
              <a:rPr lang="en-US" sz="3400" i="1" dirty="0" smtClean="0"/>
              <a:t>…” </a:t>
            </a:r>
            <a:r>
              <a:rPr lang="en-US" sz="3400" i="1" dirty="0" smtClean="0"/>
              <a:t>- </a:t>
            </a:r>
            <a:r>
              <a:rPr lang="en-US" sz="3400" i="1" dirty="0" smtClean="0">
                <a:solidFill>
                  <a:srgbClr val="FFFF00"/>
                </a:solidFill>
              </a:rPr>
              <a:t>John 14:13, John 14:14, John 15:7,8, John 15:16, John 16:23, John 16:24, John 16:26</a:t>
            </a:r>
            <a:r>
              <a:rPr lang="en-US" sz="3400" i="1" dirty="0">
                <a:solidFill>
                  <a:srgbClr val="FFFF00"/>
                </a:solidFill>
              </a:rPr>
              <a:t>  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-128187"/>
            <a:ext cx="8305800" cy="69861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6172200" cy="289560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sz="4800" b="1" i="1" dirty="0" smtClean="0">
                <a:solidFill>
                  <a:schemeClr val="bg1"/>
                </a:solidFill>
                <a:effectLst/>
                <a:latin typeface="David" pitchFamily="34" charset="-79"/>
                <a:cs typeface="David" pitchFamily="34" charset="-79"/>
              </a:rPr>
              <a:t>  Prayer is the means of </a:t>
            </a:r>
          </a:p>
          <a:p>
            <a:pPr algn="ctr">
              <a:buNone/>
            </a:pPr>
            <a:r>
              <a:rPr lang="en-US" sz="4800" b="1" i="1" dirty="0" smtClean="0">
                <a:solidFill>
                  <a:schemeClr val="bg1"/>
                </a:solidFill>
                <a:effectLst/>
                <a:latin typeface="David" pitchFamily="34" charset="-79"/>
                <a:cs typeface="David" pitchFamily="34" charset="-79"/>
              </a:rPr>
              <a:t>having our needs met</a:t>
            </a:r>
            <a:endParaRPr lang="en-US" sz="4800" b="1" i="1" dirty="0">
              <a:solidFill>
                <a:schemeClr val="bg1"/>
              </a:solidFill>
              <a:effectLst/>
              <a:latin typeface="David" pitchFamily="34" charset="-79"/>
              <a:cs typeface="David" pitchFamily="34" charset="-79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71600" y="0"/>
            <a:ext cx="598952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7800" y="152400"/>
            <a:ext cx="3733800" cy="4572000"/>
          </a:xfrm>
        </p:spPr>
        <p:txBody>
          <a:bodyPr>
            <a:noAutofit/>
            <a:scene3d>
              <a:camera prst="orthographicFront"/>
              <a:lightRig rig="threePt" dir="t"/>
            </a:scene3d>
            <a:sp3d extrusionH="57150">
              <a:bevelT w="38100" h="38100" prst="convex"/>
            </a:sp3d>
          </a:bodyPr>
          <a:lstStyle/>
          <a:p>
            <a:pPr algn="ctr">
              <a:buNone/>
            </a:pPr>
            <a:r>
              <a:rPr lang="en-US" sz="3300" b="1" i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“Ask</a:t>
            </a:r>
            <a:r>
              <a:rPr lang="en-US" sz="3300" b="1" i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, and it will be given to you; seek and you will find; knock and it will be opened to you. For everyone who asks receives, and he who seeks finds, and to him who knocks it will be opened</a:t>
            </a:r>
            <a:r>
              <a:rPr lang="en-US" sz="3300" b="1" i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.”</a:t>
            </a:r>
          </a:p>
          <a:p>
            <a:pPr algn="ctr">
              <a:buNone/>
            </a:pPr>
            <a:r>
              <a:rPr lang="en-US" sz="3300" b="1" i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Matthew 7:7-8 </a:t>
            </a:r>
            <a:endParaRPr lang="en-US" sz="3300" b="1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en-US" sz="3300" b="1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  <a:p>
            <a:endParaRPr lang="en-US" sz="3300" b="1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685800"/>
            <a:ext cx="3810000" cy="58197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4038600" cy="6354762"/>
          </a:xfrm>
        </p:spPr>
        <p:txBody>
          <a:bodyPr/>
          <a:lstStyle/>
          <a:p>
            <a:r>
              <a:rPr lang="en-US" b="1" i="1" dirty="0" smtClean="0">
                <a:effectLst/>
                <a:latin typeface="David" pitchFamily="34" charset="-79"/>
                <a:cs typeface="David" pitchFamily="34" charset="-79"/>
              </a:rPr>
              <a:t> “Call unto me, and I will answer thee, and </a:t>
            </a:r>
            <a:r>
              <a:rPr lang="en-US" b="1" i="1" dirty="0" err="1" smtClean="0">
                <a:effectLst/>
                <a:latin typeface="David" pitchFamily="34" charset="-79"/>
                <a:cs typeface="David" pitchFamily="34" charset="-79"/>
              </a:rPr>
              <a:t>shew</a:t>
            </a:r>
            <a:r>
              <a:rPr lang="en-US" b="1" i="1" dirty="0" smtClean="0">
                <a:effectLst/>
                <a:latin typeface="David" pitchFamily="34" charset="-79"/>
                <a:cs typeface="David" pitchFamily="34" charset="-79"/>
              </a:rPr>
              <a:t>  thee great and mighty things, which thou </a:t>
            </a:r>
            <a:r>
              <a:rPr lang="en-US" b="1" i="1" dirty="0" err="1" smtClean="0">
                <a:effectLst/>
                <a:latin typeface="David" pitchFamily="34" charset="-79"/>
                <a:cs typeface="David" pitchFamily="34" charset="-79"/>
              </a:rPr>
              <a:t>knowest</a:t>
            </a:r>
            <a:r>
              <a:rPr lang="en-US" b="1" i="1" dirty="0" smtClean="0">
                <a:effectLst/>
                <a:latin typeface="David" pitchFamily="34" charset="-79"/>
                <a:cs typeface="David" pitchFamily="34" charset="-79"/>
              </a:rPr>
              <a:t> not.” Jer. 33:3 </a:t>
            </a:r>
            <a:endParaRPr lang="en-US" dirty="0">
              <a:effectLst/>
              <a:latin typeface="David" pitchFamily="34" charset="-79"/>
              <a:cs typeface="David" pitchFamily="34" charset="-79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2229</TotalTime>
  <Words>482</Words>
  <Application>Microsoft Office PowerPoint</Application>
  <PresentationFormat>On-screen Show (4:3)</PresentationFormat>
  <Paragraphs>65</Paragraphs>
  <Slides>16</Slides>
  <Notes>16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What hinders our prayers from  being answered?</vt:lpstr>
      <vt:lpstr>“Evening, and morning, and at noon, will I pray, and cry aloud: and he shall hear my voice.”  Psalm 55:17 </vt:lpstr>
      <vt:lpstr>Slide 3</vt:lpstr>
      <vt:lpstr>Slide 4</vt:lpstr>
      <vt:lpstr>Slide 5</vt:lpstr>
      <vt:lpstr>Slide 6</vt:lpstr>
      <vt:lpstr>Slide 7</vt:lpstr>
      <vt:lpstr>Slide 8</vt:lpstr>
      <vt:lpstr> “Call unto me, and I will answer thee, and shew  thee great and mighty things, which thou knowest not.” Jer. 33:3 </vt:lpstr>
      <vt:lpstr>19 reasons our prayers  are not answered</vt:lpstr>
      <vt:lpstr>Slide 11</vt:lpstr>
      <vt:lpstr>Slide 12</vt:lpstr>
      <vt:lpstr>Slide 13</vt:lpstr>
      <vt:lpstr>Slide 14</vt:lpstr>
      <vt:lpstr>“The effectual fervent prayer of a righteous man availeth much…”  James 5:16  </vt:lpstr>
      <vt:lpstr>  “If ye abide in me, and my words abide in you, ye shall ask what ye will, and it shall be done unto you.” John 15:7</vt:lpstr>
    </vt:vector>
  </TitlesOfParts>
  <Company>Toshiba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 hinders our prayers from  being answered?</dc:title>
  <dc:creator>Ptr. Daniel White</dc:creator>
  <cp:lastModifiedBy>Pastor Daniel White</cp:lastModifiedBy>
  <cp:revision>110</cp:revision>
  <dcterms:created xsi:type="dcterms:W3CDTF">2011-09-29T20:36:12Z</dcterms:created>
  <dcterms:modified xsi:type="dcterms:W3CDTF">2014-03-04T07:19:54Z</dcterms:modified>
</cp:coreProperties>
</file>